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70" r:id="rId2"/>
    <p:sldId id="371" r:id="rId3"/>
    <p:sldId id="459" r:id="rId4"/>
    <p:sldId id="462" r:id="rId5"/>
    <p:sldId id="482" r:id="rId6"/>
    <p:sldId id="456" r:id="rId7"/>
    <p:sldId id="480" r:id="rId8"/>
    <p:sldId id="465" r:id="rId9"/>
    <p:sldId id="468" r:id="rId10"/>
    <p:sldId id="469" r:id="rId11"/>
    <p:sldId id="470" r:id="rId12"/>
    <p:sldId id="471" r:id="rId13"/>
    <p:sldId id="472" r:id="rId14"/>
    <p:sldId id="473" r:id="rId15"/>
    <p:sldId id="478" r:id="rId16"/>
    <p:sldId id="474" r:id="rId17"/>
    <p:sldId id="475" r:id="rId18"/>
    <p:sldId id="476" r:id="rId19"/>
    <p:sldId id="477" r:id="rId20"/>
    <p:sldId id="481" r:id="rId21"/>
    <p:sldId id="483" r:id="rId22"/>
    <p:sldId id="457" r:id="rId23"/>
    <p:sldId id="484" r:id="rId24"/>
    <p:sldId id="453" r:id="rId25"/>
    <p:sldId id="454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3" userDrawn="1">
          <p15:clr>
            <a:srgbClr val="A4A3A4"/>
          </p15:clr>
        </p15:guide>
        <p15:guide id="3" orient="horz" pos="119" userDrawn="1">
          <p15:clr>
            <a:srgbClr val="A4A3A4"/>
          </p15:clr>
        </p15:guide>
        <p15:guide id="4" pos="2116" userDrawn="1">
          <p15:clr>
            <a:srgbClr val="A4A3A4"/>
          </p15:clr>
        </p15:guide>
        <p15:guide id="5" pos="6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AC2"/>
    <a:srgbClr val="BD9881"/>
    <a:srgbClr val="C06853"/>
    <a:srgbClr val="FDF6D8"/>
    <a:srgbClr val="EDAA01"/>
    <a:srgbClr val="FECE5C"/>
    <a:srgbClr val="FACB95"/>
    <a:srgbClr val="6699FF"/>
    <a:srgbClr val="FFFEF2"/>
    <a:srgbClr val="AC8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6404" autoAdjust="0"/>
  </p:normalViewPr>
  <p:slideViewPr>
    <p:cSldViewPr snapToGrid="0">
      <p:cViewPr varScale="1">
        <p:scale>
          <a:sx n="110" d="100"/>
          <a:sy n="110" d="100"/>
        </p:scale>
        <p:origin x="372" y="78"/>
      </p:cViewPr>
      <p:guideLst>
        <p:guide pos="143"/>
        <p:guide orient="horz" pos="119"/>
        <p:guide pos="2116"/>
        <p:guide pos="6448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E074-EB5F-443B-B72D-F63362842396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48E8A-8E23-45D7-BC76-4ACF2EC357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142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2021. 02. 10.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17.emf"/><Relationship Id="rId3" Type="http://schemas.openxmlformats.org/officeDocument/2006/relationships/image" Target="../media/image14.emf"/><Relationship Id="rId7" Type="http://schemas.openxmlformats.org/officeDocument/2006/relationships/image" Target="../media/image21.emf"/><Relationship Id="rId12" Type="http://schemas.openxmlformats.org/officeDocument/2006/relationships/image" Target="../media/image13.png"/><Relationship Id="rId2" Type="http://schemas.openxmlformats.org/officeDocument/2006/relationships/image" Target="../media/image12.emf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2.png"/><Relationship Id="rId5" Type="http://schemas.openxmlformats.org/officeDocument/2006/relationships/image" Target="../media/image16.emf"/><Relationship Id="rId15" Type="http://schemas.microsoft.com/office/2007/relationships/hdphoto" Target="../media/hdphoto3.wdp"/><Relationship Id="rId10" Type="http://schemas.openxmlformats.org/officeDocument/2006/relationships/image" Target="../media/image23.emf"/><Relationship Id="rId4" Type="http://schemas.openxmlformats.org/officeDocument/2006/relationships/image" Target="../media/image15.emf"/><Relationship Id="rId9" Type="http://schemas.openxmlformats.org/officeDocument/2006/relationships/image" Target="../media/image24.png"/><Relationship Id="rId1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2.png"/><Relationship Id="rId18" Type="http://schemas.openxmlformats.org/officeDocument/2006/relationships/oleObject" Target="../embeddings/oleObject1.bin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12" Type="http://schemas.openxmlformats.org/officeDocument/2006/relationships/image" Target="../media/image23.emf"/><Relationship Id="rId17" Type="http://schemas.microsoft.com/office/2007/relationships/hdphoto" Target="../media/hdphoto5.wdp"/><Relationship Id="rId2" Type="http://schemas.openxmlformats.org/officeDocument/2006/relationships/image" Target="../media/image12.emf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image" Target="../media/image20.emf"/><Relationship Id="rId5" Type="http://schemas.openxmlformats.org/officeDocument/2006/relationships/image" Target="../media/image15.emf"/><Relationship Id="rId15" Type="http://schemas.microsoft.com/office/2007/relationships/hdphoto" Target="../media/hdphoto4.wdp"/><Relationship Id="rId10" Type="http://schemas.openxmlformats.org/officeDocument/2006/relationships/image" Target="../media/image24.png"/><Relationship Id="rId19" Type="http://schemas.openxmlformats.org/officeDocument/2006/relationships/image" Target="../media/image28.emf"/><Relationship Id="rId4" Type="http://schemas.openxmlformats.org/officeDocument/2006/relationships/image" Target="../media/image14.emf"/><Relationship Id="rId9" Type="http://schemas.openxmlformats.org/officeDocument/2006/relationships/image" Target="../media/image21.emf"/><Relationship Id="rId1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8.emf"/><Relationship Id="rId7" Type="http://schemas.openxmlformats.org/officeDocument/2006/relationships/image" Target="../media/image2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A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853128" y="1416055"/>
            <a:ext cx="8338871" cy="5450781"/>
          </a:xfrm>
          <a:prstGeom prst="rect">
            <a:avLst/>
          </a:prstGeom>
          <a:solidFill>
            <a:srgbClr val="FECE5C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alábbiakra:</a:t>
            </a:r>
          </a:p>
          <a:p>
            <a:pPr algn="ctr">
              <a:defRPr/>
            </a:pPr>
            <a:endParaRPr lang="hu-HU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Valaki, aki segít a felolvasásban,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zenehallgatáshoz fejhallgató. 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Kérem, hogy indítsák el a diavetítést! 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rgbClr val="5BA7B9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209248"/>
            <a:ext cx="3415553" cy="2641822"/>
          </a:xfrm>
          <a:prstGeom prst="rect">
            <a:avLst/>
          </a:prstGeom>
          <a:solidFill>
            <a:srgbClr val="FECE5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5BA7B9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5BA7B9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FECE5C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>
                <a:solidFill>
                  <a:prstClr val="white"/>
                </a:solidFill>
                <a:cs typeface="Arial" panose="020B0604020202020204" pitchFamily="34" charset="0"/>
              </a:rPr>
              <a:t>JÉZUS ÉS A TANÍTVÁNYAI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201168" y="6035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zövegdoboz 49"/>
          <p:cNvSpPr txBox="1"/>
          <p:nvPr/>
        </p:nvSpPr>
        <p:spPr>
          <a:xfrm>
            <a:off x="6251160" y="2128644"/>
            <a:ext cx="562842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>
                <a:solidFill>
                  <a:srgbClr val="9BC49D"/>
                </a:solidFill>
                <a:latin typeface="Arial Rounded MT Bold" panose="020F0704030504030204" pitchFamily="34" charset="0"/>
              </a:rPr>
              <a:t>Jakab</a:t>
            </a:r>
          </a:p>
          <a:p>
            <a:r>
              <a:rPr lang="hu-HU" sz="4800" dirty="0">
                <a:solidFill>
                  <a:srgbClr val="9BC49D"/>
                </a:solidFill>
                <a:latin typeface="Arial Rounded MT Bold" panose="020F0704030504030204" pitchFamily="34" charset="0"/>
              </a:rPr>
              <a:t>János testvére</a:t>
            </a:r>
          </a:p>
        </p:txBody>
      </p:sp>
      <p:sp>
        <p:nvSpPr>
          <p:cNvPr id="51" name="Téglalap 50"/>
          <p:cNvSpPr/>
          <p:nvPr/>
        </p:nvSpPr>
        <p:spPr>
          <a:xfrm>
            <a:off x="0" y="0"/>
            <a:ext cx="5765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 flipH="1">
            <a:off x="561215" y="1315414"/>
            <a:ext cx="4719225" cy="45211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48"/>
          <p:cNvSpPr/>
          <p:nvPr/>
        </p:nvSpPr>
        <p:spPr>
          <a:xfrm>
            <a:off x="5765800" y="0"/>
            <a:ext cx="139700" cy="6858000"/>
          </a:xfrm>
          <a:prstGeom prst="rect">
            <a:avLst/>
          </a:prstGeom>
          <a:solidFill>
            <a:srgbClr val="9BC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53" y="1841750"/>
            <a:ext cx="4735094" cy="4173383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-345660" y="-541421"/>
            <a:ext cx="1961147" cy="1916993"/>
          </a:xfrm>
          <a:prstGeom prst="ellipse">
            <a:avLst/>
          </a:prstGeom>
          <a:solidFill>
            <a:srgbClr val="FACB9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latin typeface="Arial Rounded MT Bold" panose="020F0704030504030204" pitchFamily="34" charset="0"/>
              </a:rPr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227437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zövegdoboz 49"/>
          <p:cNvSpPr txBox="1"/>
          <p:nvPr/>
        </p:nvSpPr>
        <p:spPr>
          <a:xfrm>
            <a:off x="6251160" y="2068286"/>
            <a:ext cx="56284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>
                <a:solidFill>
                  <a:srgbClr val="A28572"/>
                </a:solidFill>
                <a:latin typeface="Arial Rounded MT Bold" panose="020F0704030504030204" pitchFamily="34" charset="0"/>
              </a:rPr>
              <a:t>János</a:t>
            </a:r>
          </a:p>
          <a:p>
            <a:r>
              <a:rPr lang="hu-HU" sz="4800" dirty="0">
                <a:solidFill>
                  <a:srgbClr val="A28572"/>
                </a:solidFill>
                <a:latin typeface="Arial Rounded MT Bold" panose="020F0704030504030204" pitchFamily="34" charset="0"/>
              </a:rPr>
              <a:t>Jakab testvére</a:t>
            </a:r>
          </a:p>
          <a:p>
            <a:endParaRPr lang="hu-HU" sz="11500" dirty="0">
              <a:solidFill>
                <a:srgbClr val="A2857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" name="Téglalap 50"/>
          <p:cNvSpPr/>
          <p:nvPr/>
        </p:nvSpPr>
        <p:spPr>
          <a:xfrm>
            <a:off x="0" y="0"/>
            <a:ext cx="5765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 flipH="1">
            <a:off x="561215" y="1315414"/>
            <a:ext cx="4719225" cy="45211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48"/>
          <p:cNvSpPr/>
          <p:nvPr/>
        </p:nvSpPr>
        <p:spPr>
          <a:xfrm>
            <a:off x="5765800" y="0"/>
            <a:ext cx="139700" cy="6858000"/>
          </a:xfrm>
          <a:prstGeom prst="rect">
            <a:avLst/>
          </a:prstGeom>
          <a:solidFill>
            <a:srgbClr val="A2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38" y="1851650"/>
            <a:ext cx="4283977" cy="3984950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-345660" y="-497400"/>
            <a:ext cx="1961147" cy="1916993"/>
          </a:xfrm>
          <a:prstGeom prst="ellipse">
            <a:avLst/>
          </a:prstGeom>
          <a:solidFill>
            <a:srgbClr val="FACB9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latin typeface="Arial Rounded MT Bold" panose="020F0704030504030204" pitchFamily="34" charset="0"/>
              </a:rPr>
              <a:t>4. </a:t>
            </a:r>
          </a:p>
        </p:txBody>
      </p:sp>
    </p:spTree>
    <p:extLst>
      <p:ext uri="{BB962C8B-B14F-4D97-AF65-F5344CB8AC3E}">
        <p14:creationId xmlns:p14="http://schemas.microsoft.com/office/powerpoint/2010/main" val="15919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zövegdoboz 49"/>
          <p:cNvSpPr txBox="1"/>
          <p:nvPr/>
        </p:nvSpPr>
        <p:spPr>
          <a:xfrm>
            <a:off x="6346362" y="2275651"/>
            <a:ext cx="562842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>
                <a:solidFill>
                  <a:srgbClr val="8873C8"/>
                </a:solidFill>
                <a:latin typeface="Arial Rounded MT Bold" panose="020F0704030504030204" pitchFamily="34" charset="0"/>
              </a:rPr>
              <a:t>Fülöp</a:t>
            </a:r>
          </a:p>
          <a:p>
            <a:r>
              <a:rPr lang="hu-HU" sz="4800" dirty="0">
                <a:solidFill>
                  <a:srgbClr val="8873C8"/>
                </a:solidFill>
                <a:latin typeface="Arial Rounded MT Bold" panose="020F0704030504030204" pitchFamily="34" charset="0"/>
              </a:rPr>
              <a:t>halász</a:t>
            </a:r>
          </a:p>
        </p:txBody>
      </p:sp>
      <p:sp>
        <p:nvSpPr>
          <p:cNvPr id="51" name="Téglalap 50"/>
          <p:cNvSpPr/>
          <p:nvPr/>
        </p:nvSpPr>
        <p:spPr>
          <a:xfrm>
            <a:off x="0" y="0"/>
            <a:ext cx="5765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 flipH="1">
            <a:off x="561215" y="1315414"/>
            <a:ext cx="4719225" cy="45211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48"/>
          <p:cNvSpPr/>
          <p:nvPr/>
        </p:nvSpPr>
        <p:spPr>
          <a:xfrm>
            <a:off x="5765800" y="0"/>
            <a:ext cx="139700" cy="6858000"/>
          </a:xfrm>
          <a:prstGeom prst="rect">
            <a:avLst/>
          </a:prstGeom>
          <a:solidFill>
            <a:srgbClr val="88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0497" y="1448042"/>
            <a:ext cx="4424805" cy="4557000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-345660" y="-497400"/>
            <a:ext cx="1961147" cy="1916993"/>
          </a:xfrm>
          <a:prstGeom prst="ellipse">
            <a:avLst/>
          </a:prstGeom>
          <a:solidFill>
            <a:srgbClr val="FACB9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latin typeface="Arial Rounded MT Bold" panose="020F0704030504030204" pitchFamily="34" charset="0"/>
              </a:rPr>
              <a:t>5. </a:t>
            </a:r>
          </a:p>
        </p:txBody>
      </p:sp>
    </p:spTree>
    <p:extLst>
      <p:ext uri="{BB962C8B-B14F-4D97-AF65-F5344CB8AC3E}">
        <p14:creationId xmlns:p14="http://schemas.microsoft.com/office/powerpoint/2010/main" val="260624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zövegdoboz 49"/>
          <p:cNvSpPr txBox="1"/>
          <p:nvPr/>
        </p:nvSpPr>
        <p:spPr>
          <a:xfrm>
            <a:off x="6327015" y="3036714"/>
            <a:ext cx="5628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>
                <a:solidFill>
                  <a:srgbClr val="CC8261"/>
                </a:solidFill>
                <a:latin typeface="Arial Rounded MT Bold" panose="020F0704030504030204" pitchFamily="34" charset="0"/>
              </a:rPr>
              <a:t>Bertalan</a:t>
            </a:r>
            <a:endParaRPr lang="hu-HU" sz="11500" dirty="0">
              <a:solidFill>
                <a:srgbClr val="CC826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" name="Téglalap 50"/>
          <p:cNvSpPr/>
          <p:nvPr/>
        </p:nvSpPr>
        <p:spPr>
          <a:xfrm>
            <a:off x="0" y="0"/>
            <a:ext cx="5765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 flipH="1">
            <a:off x="561215" y="1315414"/>
            <a:ext cx="4719225" cy="45211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48"/>
          <p:cNvSpPr/>
          <p:nvPr/>
        </p:nvSpPr>
        <p:spPr>
          <a:xfrm>
            <a:off x="5765800" y="0"/>
            <a:ext cx="139700" cy="6858000"/>
          </a:xfrm>
          <a:prstGeom prst="rect">
            <a:avLst/>
          </a:prstGeom>
          <a:solidFill>
            <a:srgbClr val="B38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60" y="1680897"/>
            <a:ext cx="3879499" cy="4281294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-345660" y="-497400"/>
            <a:ext cx="1961147" cy="1916993"/>
          </a:xfrm>
          <a:prstGeom prst="ellipse">
            <a:avLst/>
          </a:prstGeom>
          <a:solidFill>
            <a:srgbClr val="FACB9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latin typeface="Arial Rounded MT Bold" panose="020F0704030504030204" pitchFamily="34" charset="0"/>
              </a:rPr>
              <a:t>6. </a:t>
            </a:r>
          </a:p>
        </p:txBody>
      </p:sp>
    </p:spTree>
    <p:extLst>
      <p:ext uri="{BB962C8B-B14F-4D97-AF65-F5344CB8AC3E}">
        <p14:creationId xmlns:p14="http://schemas.microsoft.com/office/powerpoint/2010/main" val="50533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zövegdoboz 49"/>
          <p:cNvSpPr txBox="1"/>
          <p:nvPr/>
        </p:nvSpPr>
        <p:spPr>
          <a:xfrm>
            <a:off x="6327015" y="2165857"/>
            <a:ext cx="562842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>
                <a:solidFill>
                  <a:srgbClr val="E65231"/>
                </a:solidFill>
                <a:latin typeface="Arial Rounded MT Bold" panose="020F0704030504030204" pitchFamily="34" charset="0"/>
              </a:rPr>
              <a:t>Tamás</a:t>
            </a:r>
          </a:p>
          <a:p>
            <a:endParaRPr lang="hu-HU" sz="11500" dirty="0">
              <a:solidFill>
                <a:srgbClr val="E6523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" name="Téglalap 50"/>
          <p:cNvSpPr/>
          <p:nvPr/>
        </p:nvSpPr>
        <p:spPr>
          <a:xfrm>
            <a:off x="0" y="0"/>
            <a:ext cx="5765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 flipH="1">
            <a:off x="561215" y="1315414"/>
            <a:ext cx="4719225" cy="45211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48"/>
          <p:cNvSpPr/>
          <p:nvPr/>
        </p:nvSpPr>
        <p:spPr>
          <a:xfrm>
            <a:off x="5765800" y="0"/>
            <a:ext cx="139700" cy="6858000"/>
          </a:xfrm>
          <a:prstGeom prst="rect">
            <a:avLst/>
          </a:prstGeom>
          <a:solidFill>
            <a:srgbClr val="E65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8349" y="1949224"/>
            <a:ext cx="4464956" cy="4003863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-345660" y="-497400"/>
            <a:ext cx="1961147" cy="1916993"/>
          </a:xfrm>
          <a:prstGeom prst="ellipse">
            <a:avLst/>
          </a:prstGeom>
          <a:solidFill>
            <a:srgbClr val="FACB9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latin typeface="Arial Rounded MT Bold" panose="020F0704030504030204" pitchFamily="34" charset="0"/>
              </a:rPr>
              <a:t>7. </a:t>
            </a:r>
          </a:p>
        </p:txBody>
      </p:sp>
    </p:spTree>
    <p:extLst>
      <p:ext uri="{BB962C8B-B14F-4D97-AF65-F5344CB8AC3E}">
        <p14:creationId xmlns:p14="http://schemas.microsoft.com/office/powerpoint/2010/main" val="32612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6390860" y="2151727"/>
            <a:ext cx="5628420" cy="2308324"/>
            <a:chOff x="6390860" y="2151727"/>
            <a:chExt cx="5628420" cy="2308324"/>
          </a:xfrm>
        </p:grpSpPr>
        <p:sp>
          <p:nvSpPr>
            <p:cNvPr id="50" name="Szövegdoboz 49"/>
            <p:cNvSpPr txBox="1"/>
            <p:nvPr/>
          </p:nvSpPr>
          <p:spPr>
            <a:xfrm>
              <a:off x="6390860" y="2151727"/>
              <a:ext cx="562842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9600" dirty="0">
                  <a:solidFill>
                    <a:srgbClr val="546E3B"/>
                  </a:solidFill>
                  <a:latin typeface="Arial Rounded MT Bold" panose="020F0704030504030204" pitchFamily="34" charset="0"/>
                </a:rPr>
                <a:t>Máté</a:t>
              </a:r>
            </a:p>
            <a:p>
              <a:r>
                <a:rPr lang="hu-HU" sz="4800" dirty="0" err="1">
                  <a:solidFill>
                    <a:srgbClr val="546E3B"/>
                  </a:solidFill>
                  <a:latin typeface="Arial Rounded MT Bold" panose="020F0704030504030204" pitchFamily="34" charset="0"/>
                </a:rPr>
                <a:t>vámszedó</a:t>
              </a:r>
              <a:endParaRPr lang="hu-HU" sz="4400" dirty="0">
                <a:solidFill>
                  <a:srgbClr val="546E3B"/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1415" y="3771174"/>
              <a:ext cx="190138" cy="161438"/>
            </a:xfrm>
            <a:prstGeom prst="rect">
              <a:avLst/>
            </a:prstGeom>
          </p:spPr>
        </p:pic>
      </p:grpSp>
      <p:sp>
        <p:nvSpPr>
          <p:cNvPr id="51" name="Téglalap 50"/>
          <p:cNvSpPr/>
          <p:nvPr/>
        </p:nvSpPr>
        <p:spPr>
          <a:xfrm>
            <a:off x="0" y="0"/>
            <a:ext cx="5765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 flipH="1">
            <a:off x="561215" y="1315414"/>
            <a:ext cx="4719225" cy="45211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88" y="2021218"/>
            <a:ext cx="3998913" cy="3975546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-345660" y="-497400"/>
            <a:ext cx="1961147" cy="1916993"/>
          </a:xfrm>
          <a:prstGeom prst="ellipse">
            <a:avLst/>
          </a:prstGeom>
          <a:solidFill>
            <a:srgbClr val="FACB9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latin typeface="Arial Rounded MT Bold" panose="020F0704030504030204" pitchFamily="34" charset="0"/>
              </a:rPr>
              <a:t>8.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5765800" y="0"/>
            <a:ext cx="139700" cy="6858000"/>
          </a:xfrm>
          <a:prstGeom prst="rect">
            <a:avLst/>
          </a:prstGeom>
          <a:solidFill>
            <a:srgbClr val="546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06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zövegdoboz 49"/>
          <p:cNvSpPr txBox="1"/>
          <p:nvPr/>
        </p:nvSpPr>
        <p:spPr>
          <a:xfrm>
            <a:off x="6327015" y="1859340"/>
            <a:ext cx="5628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>
                <a:solidFill>
                  <a:srgbClr val="DCA728"/>
                </a:solidFill>
                <a:latin typeface="Arial Rounded MT Bold" panose="020F0704030504030204" pitchFamily="34" charset="0"/>
              </a:rPr>
              <a:t>Jakab</a:t>
            </a:r>
          </a:p>
          <a:p>
            <a:r>
              <a:rPr lang="hu-HU" sz="4800" dirty="0" err="1">
                <a:solidFill>
                  <a:srgbClr val="DCA728"/>
                </a:solidFill>
                <a:latin typeface="Arial Rounded MT Bold" panose="020F0704030504030204" pitchFamily="34" charset="0"/>
              </a:rPr>
              <a:t>Alfeus</a:t>
            </a:r>
            <a:r>
              <a:rPr lang="hu-HU" sz="4800" dirty="0">
                <a:solidFill>
                  <a:srgbClr val="DCA728"/>
                </a:solidFill>
                <a:latin typeface="Arial Rounded MT Bold" panose="020F0704030504030204" pitchFamily="34" charset="0"/>
              </a:rPr>
              <a:t> fia</a:t>
            </a:r>
          </a:p>
        </p:txBody>
      </p:sp>
      <p:sp>
        <p:nvSpPr>
          <p:cNvPr id="51" name="Téglalap 50"/>
          <p:cNvSpPr/>
          <p:nvPr/>
        </p:nvSpPr>
        <p:spPr>
          <a:xfrm>
            <a:off x="0" y="0"/>
            <a:ext cx="5765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 flipH="1">
            <a:off x="561215" y="1315414"/>
            <a:ext cx="4719225" cy="45211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48"/>
          <p:cNvSpPr/>
          <p:nvPr/>
        </p:nvSpPr>
        <p:spPr>
          <a:xfrm>
            <a:off x="5765800" y="0"/>
            <a:ext cx="139700" cy="6858000"/>
          </a:xfrm>
          <a:prstGeom prst="rect">
            <a:avLst/>
          </a:prstGeom>
          <a:solidFill>
            <a:srgbClr val="DCA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1215" y="1750511"/>
            <a:ext cx="4468025" cy="4142066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-345660" y="-497400"/>
            <a:ext cx="1961147" cy="1916993"/>
          </a:xfrm>
          <a:prstGeom prst="ellipse">
            <a:avLst/>
          </a:prstGeom>
          <a:solidFill>
            <a:srgbClr val="FACB9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latin typeface="Arial Rounded MT Bold" panose="020F0704030504030204" pitchFamily="34" charset="0"/>
              </a:rPr>
              <a:t>9. </a:t>
            </a:r>
          </a:p>
        </p:txBody>
      </p:sp>
    </p:spTree>
    <p:extLst>
      <p:ext uri="{BB962C8B-B14F-4D97-AF65-F5344CB8AC3E}">
        <p14:creationId xmlns:p14="http://schemas.microsoft.com/office/powerpoint/2010/main" val="5077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zövegdoboz 49"/>
          <p:cNvSpPr txBox="1"/>
          <p:nvPr/>
        </p:nvSpPr>
        <p:spPr>
          <a:xfrm>
            <a:off x="6251160" y="2035229"/>
            <a:ext cx="562842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>
                <a:solidFill>
                  <a:srgbClr val="7A95D1"/>
                </a:solidFill>
                <a:latin typeface="Arial Rounded MT Bold" panose="020F0704030504030204" pitchFamily="34" charset="0"/>
              </a:rPr>
              <a:t>Simon</a:t>
            </a:r>
            <a:endParaRPr lang="hu-HU" sz="4800" dirty="0">
              <a:solidFill>
                <a:srgbClr val="7A95D1"/>
              </a:solidFill>
              <a:latin typeface="Arial Rounded MT Bold" panose="020F0704030504030204" pitchFamily="34" charset="0"/>
            </a:endParaRPr>
          </a:p>
          <a:p>
            <a:endParaRPr lang="hu-HU" sz="11500" dirty="0">
              <a:solidFill>
                <a:srgbClr val="7A95D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" name="Téglalap 50"/>
          <p:cNvSpPr/>
          <p:nvPr/>
        </p:nvSpPr>
        <p:spPr>
          <a:xfrm>
            <a:off x="0" y="0"/>
            <a:ext cx="5765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 flipH="1">
            <a:off x="561215" y="1315414"/>
            <a:ext cx="4719225" cy="45211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48"/>
          <p:cNvSpPr/>
          <p:nvPr/>
        </p:nvSpPr>
        <p:spPr>
          <a:xfrm>
            <a:off x="5765800" y="0"/>
            <a:ext cx="139700" cy="6858000"/>
          </a:xfrm>
          <a:prstGeom prst="rect">
            <a:avLst/>
          </a:prstGeom>
          <a:solidFill>
            <a:srgbClr val="7A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78" y="1092748"/>
            <a:ext cx="4244079" cy="4492460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-345660" y="-497400"/>
            <a:ext cx="1961147" cy="1916993"/>
          </a:xfrm>
          <a:prstGeom prst="ellipse">
            <a:avLst/>
          </a:prstGeom>
          <a:solidFill>
            <a:srgbClr val="FACB9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>
                <a:latin typeface="Arial Rounded MT Bold" panose="020F0704030504030204" pitchFamily="34" charset="0"/>
              </a:rPr>
              <a:t>10. </a:t>
            </a:r>
          </a:p>
        </p:txBody>
      </p:sp>
    </p:spTree>
    <p:extLst>
      <p:ext uri="{BB962C8B-B14F-4D97-AF65-F5344CB8AC3E}">
        <p14:creationId xmlns:p14="http://schemas.microsoft.com/office/powerpoint/2010/main" val="402469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zövegdoboz 49"/>
          <p:cNvSpPr txBox="1"/>
          <p:nvPr/>
        </p:nvSpPr>
        <p:spPr>
          <a:xfrm>
            <a:off x="6327015" y="3036714"/>
            <a:ext cx="5628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>
                <a:solidFill>
                  <a:srgbClr val="B38573"/>
                </a:solidFill>
                <a:latin typeface="Arial Rounded MT Bold" panose="020F0704030504030204" pitchFamily="34" charset="0"/>
              </a:rPr>
              <a:t>Taddeus</a:t>
            </a:r>
            <a:endParaRPr lang="hu-HU" sz="11500" dirty="0">
              <a:solidFill>
                <a:srgbClr val="B38573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" name="Téglalap 50"/>
          <p:cNvSpPr/>
          <p:nvPr/>
        </p:nvSpPr>
        <p:spPr>
          <a:xfrm>
            <a:off x="0" y="0"/>
            <a:ext cx="5765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 flipH="1">
            <a:off x="561215" y="1315414"/>
            <a:ext cx="4719225" cy="45211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48"/>
          <p:cNvSpPr/>
          <p:nvPr/>
        </p:nvSpPr>
        <p:spPr>
          <a:xfrm>
            <a:off x="5765800" y="0"/>
            <a:ext cx="139700" cy="6858000"/>
          </a:xfrm>
          <a:prstGeom prst="rect">
            <a:avLst/>
          </a:prstGeom>
          <a:solidFill>
            <a:srgbClr val="B38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9086" y="1630699"/>
            <a:ext cx="3865660" cy="4550360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-139700" y="-443937"/>
            <a:ext cx="1961147" cy="1916993"/>
          </a:xfrm>
          <a:prstGeom prst="ellipse">
            <a:avLst/>
          </a:prstGeom>
          <a:solidFill>
            <a:srgbClr val="FACB9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>
                <a:latin typeface="Arial Rounded MT Bold" panose="020F0704030504030204" pitchFamily="34" charset="0"/>
              </a:rPr>
              <a:t>11. </a:t>
            </a:r>
          </a:p>
        </p:txBody>
      </p:sp>
    </p:spTree>
    <p:extLst>
      <p:ext uri="{BB962C8B-B14F-4D97-AF65-F5344CB8AC3E}">
        <p14:creationId xmlns:p14="http://schemas.microsoft.com/office/powerpoint/2010/main" val="41459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zövegdoboz 49"/>
          <p:cNvSpPr txBox="1"/>
          <p:nvPr/>
        </p:nvSpPr>
        <p:spPr>
          <a:xfrm>
            <a:off x="6251160" y="2174505"/>
            <a:ext cx="5628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>
                <a:solidFill>
                  <a:srgbClr val="565169"/>
                </a:solidFill>
                <a:latin typeface="Arial Rounded MT Bold" panose="020F0704030504030204" pitchFamily="34" charset="0"/>
              </a:rPr>
              <a:t>Júdás</a:t>
            </a:r>
          </a:p>
        </p:txBody>
      </p:sp>
      <p:sp>
        <p:nvSpPr>
          <p:cNvPr id="51" name="Téglalap 50"/>
          <p:cNvSpPr/>
          <p:nvPr/>
        </p:nvSpPr>
        <p:spPr>
          <a:xfrm>
            <a:off x="0" y="0"/>
            <a:ext cx="5765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 flipH="1">
            <a:off x="561215" y="1315414"/>
            <a:ext cx="4719225" cy="45211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48"/>
          <p:cNvSpPr/>
          <p:nvPr/>
        </p:nvSpPr>
        <p:spPr>
          <a:xfrm>
            <a:off x="5765800" y="0"/>
            <a:ext cx="139700" cy="6858000"/>
          </a:xfrm>
          <a:prstGeom prst="rect">
            <a:avLst/>
          </a:prstGeom>
          <a:solidFill>
            <a:srgbClr val="565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1215" y="1621052"/>
            <a:ext cx="4719225" cy="4247303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-193260" y="-345000"/>
            <a:ext cx="1961147" cy="1916993"/>
          </a:xfrm>
          <a:prstGeom prst="ellipse">
            <a:avLst/>
          </a:prstGeom>
          <a:solidFill>
            <a:srgbClr val="FACB9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>
                <a:latin typeface="Arial Rounded MT Bold" panose="020F0704030504030204" pitchFamily="34" charset="0"/>
              </a:rPr>
              <a:t>12. </a:t>
            </a:r>
          </a:p>
        </p:txBody>
      </p:sp>
    </p:spTree>
    <p:extLst>
      <p:ext uri="{BB962C8B-B14F-4D97-AF65-F5344CB8AC3E}">
        <p14:creationId xmlns:p14="http://schemas.microsoft.com/office/powerpoint/2010/main" val="327358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A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FECE5C"/>
          </a:soli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246704" y="339364"/>
            <a:ext cx="11836616" cy="2468980"/>
            <a:chOff x="246704" y="339364"/>
            <a:chExt cx="11836616" cy="2468980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150407" y="489552"/>
              <a:ext cx="1932913" cy="2166370"/>
            </a:xfrm>
            <a:prstGeom prst="rect">
              <a:avLst/>
            </a:prstGeom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956638" y="405511"/>
              <a:ext cx="2071237" cy="2053568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157970" y="451554"/>
              <a:ext cx="1895752" cy="1983705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695274" y="489552"/>
              <a:ext cx="2001507" cy="2318792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366191" y="441607"/>
              <a:ext cx="2065627" cy="2083693"/>
            </a:xfrm>
            <a:prstGeom prst="rect">
              <a:avLst/>
            </a:prstGeom>
          </p:spPr>
        </p:pic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315756" y="446625"/>
              <a:ext cx="1952091" cy="2035733"/>
            </a:xfrm>
            <a:prstGeom prst="rect">
              <a:avLst/>
            </a:prstGeom>
          </p:spPr>
        </p:pic>
        <p:pic>
          <p:nvPicPr>
            <p:cNvPr id="18" name="Kép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17626" y="421435"/>
              <a:ext cx="1971593" cy="2204914"/>
            </a:xfrm>
            <a:prstGeom prst="rect">
              <a:avLst/>
            </a:prstGeom>
          </p:spPr>
        </p:pic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463438" y="426692"/>
              <a:ext cx="2315472" cy="2292088"/>
            </a:xfrm>
            <a:prstGeom prst="rect">
              <a:avLst/>
            </a:prstGeom>
          </p:spPr>
        </p:pic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304437" y="339364"/>
              <a:ext cx="1758865" cy="2329024"/>
            </a:xfrm>
            <a:prstGeom prst="rect">
              <a:avLst/>
            </a:prstGeom>
          </p:spPr>
        </p:pic>
        <p:pic>
          <p:nvPicPr>
            <p:cNvPr id="20" name="Kép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6704" y="458277"/>
              <a:ext cx="1845597" cy="2197645"/>
            </a:xfrm>
            <a:prstGeom prst="rect">
              <a:avLst/>
            </a:prstGeom>
          </p:spPr>
        </p:pic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13830" y="451554"/>
              <a:ext cx="2228413" cy="2058500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913183" y="401229"/>
              <a:ext cx="2000883" cy="2311740"/>
            </a:xfrm>
            <a:prstGeom prst="rect">
              <a:avLst/>
            </a:prstGeom>
          </p:spPr>
        </p:pic>
      </p:grpSp>
      <p:sp>
        <p:nvSpPr>
          <p:cNvPr id="22" name="Lekerekített téglalap 21"/>
          <p:cNvSpPr/>
          <p:nvPr/>
        </p:nvSpPr>
        <p:spPr>
          <a:xfrm>
            <a:off x="312821" y="2346350"/>
            <a:ext cx="11508655" cy="4198828"/>
          </a:xfrm>
          <a:prstGeom prst="roundRect">
            <a:avLst>
              <a:gd name="adj" fmla="val 2583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/>
              <a:t>Íme Jézus 12 tanítványa:</a:t>
            </a:r>
          </a:p>
          <a:p>
            <a:pPr algn="ctr"/>
            <a:endParaRPr lang="hu-HU" sz="2800" dirty="0"/>
          </a:p>
          <a:p>
            <a:pPr algn="ctr"/>
            <a:r>
              <a:rPr lang="hu-HU" dirty="0"/>
              <a:t>Olvassátok fel együtt a versikét!</a:t>
            </a:r>
          </a:p>
          <a:p>
            <a:pPr algn="ctr"/>
            <a:endParaRPr lang="hu-HU" dirty="0"/>
          </a:p>
          <a:p>
            <a:pPr algn="ctr"/>
            <a:r>
              <a:rPr lang="hu-HU" sz="2400" dirty="0"/>
              <a:t>Péter volt az első, kit követett András,</a:t>
            </a:r>
          </a:p>
          <a:p>
            <a:pPr algn="ctr"/>
            <a:r>
              <a:rPr lang="hu-HU" sz="2400" dirty="0"/>
              <a:t> Jakab, János, Fülöp, </a:t>
            </a:r>
          </a:p>
          <a:p>
            <a:pPr algn="ctr"/>
            <a:r>
              <a:rPr lang="hu-HU" sz="2400" dirty="0"/>
              <a:t>Bertalan és Tamás, </a:t>
            </a:r>
          </a:p>
          <a:p>
            <a:pPr algn="ctr"/>
            <a:r>
              <a:rPr lang="hu-HU" sz="2400" dirty="0"/>
              <a:t>Máté, Jakab, Simon </a:t>
            </a:r>
          </a:p>
          <a:p>
            <a:pPr algn="ctr"/>
            <a:r>
              <a:rPr lang="hu-HU" sz="2400" dirty="0"/>
              <a:t>Taddeus és Júdás, </a:t>
            </a:r>
          </a:p>
          <a:p>
            <a:pPr algn="ctr"/>
            <a:r>
              <a:rPr lang="hu-HU" sz="2400" dirty="0"/>
              <a:t>így nevezi őket sorban a Szentírás.</a:t>
            </a:r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63" b="100000" l="0" r="97725">
                        <a14:foregroundMark x1="47884" y1="27001" x2="49153" y2="60873"/>
                        <a14:foregroundMark x1="34868" y1="67340" x2="67831" y2="52142"/>
                        <a14:foregroundMark x1="27566" y1="45918" x2="65661" y2="47049"/>
                      </a14:backgroundRemoval>
                    </a14:imgEffect>
                  </a14:imgLayer>
                </a14:imgProps>
              </a:ext>
            </a:extLst>
          </a:blip>
          <a:srcRect l="41757" t="24438" r="46086" b="56998"/>
          <a:stretch/>
        </p:blipFill>
        <p:spPr>
          <a:xfrm rot="825737" flipH="1">
            <a:off x="174495" y="3368360"/>
            <a:ext cx="3293537" cy="3291361"/>
          </a:xfrm>
          <a:custGeom>
            <a:avLst/>
            <a:gdLst>
              <a:gd name="connsiteX0" fmla="*/ 2027640 w 3293537"/>
              <a:gd name="connsiteY0" fmla="*/ 0 h 3291361"/>
              <a:gd name="connsiteX1" fmla="*/ 1392678 w 3293537"/>
              <a:gd name="connsiteY1" fmla="*/ 0 h 3291361"/>
              <a:gd name="connsiteX2" fmla="*/ 1365502 w 3293537"/>
              <a:gd name="connsiteY2" fmla="*/ 4027 h 3291361"/>
              <a:gd name="connsiteX3" fmla="*/ 0 w 3293537"/>
              <a:gd name="connsiteY3" fmla="*/ 1630826 h 3291361"/>
              <a:gd name="connsiteX4" fmla="*/ 1710159 w 3293537"/>
              <a:gd name="connsiteY4" fmla="*/ 3291361 h 3291361"/>
              <a:gd name="connsiteX5" fmla="*/ 3285925 w 3293537"/>
              <a:gd name="connsiteY5" fmla="*/ 2277181 h 3291361"/>
              <a:gd name="connsiteX6" fmla="*/ 3293537 w 3293537"/>
              <a:gd name="connsiteY6" fmla="*/ 2256988 h 3291361"/>
              <a:gd name="connsiteX7" fmla="*/ 3293537 w 3293537"/>
              <a:gd name="connsiteY7" fmla="*/ 1004665 h 3291361"/>
              <a:gd name="connsiteX8" fmla="*/ 3285925 w 3293537"/>
              <a:gd name="connsiteY8" fmla="*/ 984471 h 3291361"/>
              <a:gd name="connsiteX9" fmla="*/ 2054816 w 3293537"/>
              <a:gd name="connsiteY9" fmla="*/ 4027 h 329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93537" h="3291361">
                <a:moveTo>
                  <a:pt x="2027640" y="0"/>
                </a:moveTo>
                <a:lnTo>
                  <a:pt x="1392678" y="0"/>
                </a:lnTo>
                <a:lnTo>
                  <a:pt x="1365502" y="4027"/>
                </a:lnTo>
                <a:cubicBezTo>
                  <a:pt x="586212" y="158866"/>
                  <a:pt x="0" y="828374"/>
                  <a:pt x="0" y="1630826"/>
                </a:cubicBezTo>
                <a:cubicBezTo>
                  <a:pt x="0" y="2547914"/>
                  <a:pt x="765664" y="3291361"/>
                  <a:pt x="1710159" y="3291361"/>
                </a:cubicBezTo>
                <a:cubicBezTo>
                  <a:pt x="2418530" y="3291361"/>
                  <a:pt x="3026309" y="2873172"/>
                  <a:pt x="3285925" y="2277181"/>
                </a:cubicBezTo>
                <a:lnTo>
                  <a:pt x="3293537" y="2256988"/>
                </a:lnTo>
                <a:lnTo>
                  <a:pt x="3293537" y="1004665"/>
                </a:lnTo>
                <a:lnTo>
                  <a:pt x="3285925" y="984471"/>
                </a:lnTo>
                <a:cubicBezTo>
                  <a:pt x="3069579" y="487812"/>
                  <a:pt x="2611452" y="114626"/>
                  <a:pt x="2054816" y="4027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1D45432C-C5DA-4375-990E-FBF87B23275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00143" y="3518079"/>
            <a:ext cx="138422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0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6935E2BA-495B-4B89-BB85-5A20489E31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317" b="20719"/>
          <a:stretch/>
        </p:blipFill>
        <p:spPr>
          <a:xfrm>
            <a:off x="1284449" y="1520273"/>
            <a:ext cx="6760161" cy="511665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952E70B-15D0-40DF-B594-0B61A77A7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44" y="152273"/>
            <a:ext cx="1379910" cy="1368000"/>
          </a:xfrm>
          <a:prstGeom prst="rect">
            <a:avLst/>
          </a:prstGeom>
        </p:spPr>
      </p:pic>
      <p:pic>
        <p:nvPicPr>
          <p:cNvPr id="5" name="Jézus hív, bár zúg, morajlik - zenés -új">
            <a:hlinkClick r:id="" action="ppaction://media"/>
            <a:extLst>
              <a:ext uri="{FF2B5EF4-FFF2-40B4-BE49-F238E27FC236}">
                <a16:creationId xmlns:a16="http://schemas.microsoft.com/office/drawing/2014/main" id="{3B1F83A8-BFCB-43F4-8EA9-231EE5E4F8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2929" y="1750917"/>
            <a:ext cx="1463040" cy="1463040"/>
          </a:xfrm>
          <a:prstGeom prst="rect">
            <a:avLst/>
          </a:prstGeom>
        </p:spPr>
      </p:pic>
      <p:pic>
        <p:nvPicPr>
          <p:cNvPr id="38" name="Jézus">
            <a:extLst>
              <a:ext uri="{FF2B5EF4-FFF2-40B4-BE49-F238E27FC236}">
                <a16:creationId xmlns:a16="http://schemas.microsoft.com/office/drawing/2014/main" id="{8AF11E30-87FB-41E5-823D-D8B045677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6253" y="3494837"/>
            <a:ext cx="2136392" cy="3210890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F1E2494F-AC8D-4CBE-808D-420642DA4B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4610" y="1072027"/>
            <a:ext cx="3962743" cy="5529551"/>
          </a:xfrm>
          <a:prstGeom prst="rect">
            <a:avLst/>
          </a:prstGeom>
        </p:spPr>
      </p:pic>
      <p:sp>
        <p:nvSpPr>
          <p:cNvPr id="40" name="lekerekített">
            <a:extLst>
              <a:ext uri="{FF2B5EF4-FFF2-40B4-BE49-F238E27FC236}">
                <a16:creationId xmlns:a16="http://schemas.microsoft.com/office/drawing/2014/main" id="{F539A9F5-AB94-4987-AE37-3B0EA422B7B7}"/>
              </a:ext>
            </a:extLst>
          </p:cNvPr>
          <p:cNvSpPr/>
          <p:nvPr/>
        </p:nvSpPr>
        <p:spPr>
          <a:xfrm>
            <a:off x="1613878" y="181835"/>
            <a:ext cx="6430732" cy="1463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Ismételd át az éneket! </a:t>
            </a:r>
          </a:p>
          <a:p>
            <a:pPr algn="ctr"/>
            <a:r>
              <a:rPr lang="hu-HU" sz="2400" dirty="0"/>
              <a:t>Melyik tanítványt nevezi meg </a:t>
            </a:r>
          </a:p>
          <a:p>
            <a:pPr algn="ctr"/>
            <a:r>
              <a:rPr lang="hu-HU" sz="2400" dirty="0"/>
              <a:t>az ének 2. versszaka?</a:t>
            </a:r>
          </a:p>
          <a:p>
            <a:pPr algn="ctr"/>
            <a:r>
              <a:rPr lang="hu-HU" sz="2400" dirty="0"/>
              <a:t>Kattints ide az ellenőrzéshez!</a:t>
            </a:r>
          </a:p>
        </p:txBody>
      </p:sp>
      <p:sp>
        <p:nvSpPr>
          <p:cNvPr id="12" name="Szabadkézi sokszög: alakzat 11">
            <a:extLst>
              <a:ext uri="{FF2B5EF4-FFF2-40B4-BE49-F238E27FC236}">
                <a16:creationId xmlns:a16="http://schemas.microsoft.com/office/drawing/2014/main" id="{44E4C68B-2885-4578-B788-4AD7DDB0FE2F}"/>
              </a:ext>
            </a:extLst>
          </p:cNvPr>
          <p:cNvSpPr/>
          <p:nvPr/>
        </p:nvSpPr>
        <p:spPr>
          <a:xfrm>
            <a:off x="8136434" y="1038536"/>
            <a:ext cx="3761399" cy="5573675"/>
          </a:xfrm>
          <a:custGeom>
            <a:avLst/>
            <a:gdLst>
              <a:gd name="connsiteX0" fmla="*/ 1864934 w 3931137"/>
              <a:gd name="connsiteY0" fmla="*/ 340242 h 5573675"/>
              <a:gd name="connsiteX1" fmla="*/ 1864934 w 3931137"/>
              <a:gd name="connsiteY1" fmla="*/ 687661 h 5573675"/>
              <a:gd name="connsiteX2" fmla="*/ 2641111 w 3931137"/>
              <a:gd name="connsiteY2" fmla="*/ 687661 h 5573675"/>
              <a:gd name="connsiteX3" fmla="*/ 2641111 w 3931137"/>
              <a:gd name="connsiteY3" fmla="*/ 340242 h 5573675"/>
              <a:gd name="connsiteX4" fmla="*/ 0 w 3931137"/>
              <a:gd name="connsiteY4" fmla="*/ 0 h 5573675"/>
              <a:gd name="connsiteX5" fmla="*/ 3931137 w 3931137"/>
              <a:gd name="connsiteY5" fmla="*/ 0 h 5573675"/>
              <a:gd name="connsiteX6" fmla="*/ 3931137 w 3931137"/>
              <a:gd name="connsiteY6" fmla="*/ 5573675 h 5573675"/>
              <a:gd name="connsiteX7" fmla="*/ 0 w 3931137"/>
              <a:gd name="connsiteY7" fmla="*/ 5573675 h 557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1137" h="5573675">
                <a:moveTo>
                  <a:pt x="1864934" y="340242"/>
                </a:moveTo>
                <a:lnTo>
                  <a:pt x="1864934" y="687661"/>
                </a:lnTo>
                <a:lnTo>
                  <a:pt x="2641111" y="687661"/>
                </a:lnTo>
                <a:lnTo>
                  <a:pt x="2641111" y="340242"/>
                </a:lnTo>
                <a:close/>
                <a:moveTo>
                  <a:pt x="0" y="0"/>
                </a:moveTo>
                <a:lnTo>
                  <a:pt x="3931137" y="0"/>
                </a:lnTo>
                <a:lnTo>
                  <a:pt x="3931137" y="5573675"/>
                </a:lnTo>
                <a:lnTo>
                  <a:pt x="0" y="5573675"/>
                </a:lnTo>
                <a:close/>
              </a:path>
            </a:pathLst>
          </a:custGeom>
          <a:solidFill>
            <a:srgbClr val="FFFAC2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9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B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/>
        </p:nvGrpSpPr>
        <p:grpSpPr>
          <a:xfrm>
            <a:off x="125140" y="162278"/>
            <a:ext cx="11941719" cy="2468980"/>
            <a:chOff x="317855" y="90677"/>
            <a:chExt cx="10509259" cy="1931538"/>
          </a:xfrm>
        </p:grpSpPr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9126062" y="208173"/>
              <a:ext cx="1701052" cy="1694799"/>
            </a:xfrm>
            <a:prstGeom prst="rect">
              <a:avLst/>
            </a:prstGeom>
          </p:spPr>
        </p:pic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3119" y="170664"/>
              <a:ext cx="1790590" cy="1618192"/>
            </a:xfrm>
            <a:prstGeom prst="rect">
              <a:avLst/>
            </a:prstGeom>
          </p:spPr>
        </p:pic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93989" y="142426"/>
              <a:ext cx="1822784" cy="1606552"/>
            </a:xfrm>
            <a:prstGeom prst="rect">
              <a:avLst/>
            </a:prstGeom>
          </p:spPr>
        </p:pic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409623" y="178446"/>
              <a:ext cx="1668349" cy="1551896"/>
            </a:xfrm>
            <a:prstGeom prst="rect">
              <a:avLst/>
            </a:prstGeom>
          </p:spPr>
        </p:pic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2555955" y="208173"/>
              <a:ext cx="1761418" cy="1814042"/>
            </a:xfrm>
            <a:prstGeom prst="rect">
              <a:avLst/>
            </a:prstGeom>
          </p:spPr>
        </p:pic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46599" y="130288"/>
              <a:ext cx="1679963" cy="1725429"/>
            </a:xfrm>
            <a:prstGeom prst="rect">
              <a:avLst/>
            </a:prstGeom>
          </p:spPr>
        </p:pic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6694325" y="170664"/>
              <a:ext cx="1817847" cy="1630119"/>
            </a:xfrm>
            <a:prstGeom prst="rect">
              <a:avLst/>
            </a:prstGeom>
          </p:spPr>
        </p:pic>
        <p:pic>
          <p:nvPicPr>
            <p:cNvPr id="18" name="Kép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5723643" y="281477"/>
              <a:ext cx="1717930" cy="1592599"/>
            </a:xfrm>
            <a:prstGeom prst="rect">
              <a:avLst/>
            </a:prstGeom>
          </p:spPr>
        </p:pic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508876" y="158996"/>
              <a:ext cx="2037722" cy="1793151"/>
            </a:xfrm>
            <a:prstGeom prst="rect">
              <a:avLst/>
            </a:prstGeom>
          </p:spPr>
        </p:pic>
        <p:pic>
          <p:nvPicPr>
            <p:cNvPr id="20" name="Kép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15561" y="262868"/>
              <a:ext cx="1659553" cy="1649856"/>
            </a:xfrm>
            <a:prstGeom prst="rect">
              <a:avLst/>
            </a:prstGeom>
          </p:spPr>
        </p:pic>
        <p:pic>
          <p:nvPicPr>
            <p:cNvPr id="21" name="Kép 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248709" y="90677"/>
              <a:ext cx="1547882" cy="1822047"/>
            </a:xfrm>
            <a:prstGeom prst="rect">
              <a:avLst/>
            </a:prstGeom>
          </p:spPr>
        </p:pic>
        <p:pic>
          <p:nvPicPr>
            <p:cNvPr id="22" name="Kép 2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17855" y="183706"/>
              <a:ext cx="1624210" cy="1719266"/>
            </a:xfrm>
            <a:prstGeom prst="rect">
              <a:avLst/>
            </a:prstGeom>
          </p:spPr>
        </p:pic>
      </p:grpSp>
      <p:sp>
        <p:nvSpPr>
          <p:cNvPr id="5" name="Szabadkézi sokszög 4"/>
          <p:cNvSpPr/>
          <p:nvPr/>
        </p:nvSpPr>
        <p:spPr>
          <a:xfrm>
            <a:off x="0" y="0"/>
            <a:ext cx="12192000" cy="6978316"/>
          </a:xfrm>
          <a:custGeom>
            <a:avLst/>
            <a:gdLst>
              <a:gd name="connsiteX0" fmla="*/ 12192000 w 12192000"/>
              <a:gd name="connsiteY0" fmla="*/ 3812011 h 4042611"/>
              <a:gd name="connsiteX1" fmla="*/ 12192000 w 12192000"/>
              <a:gd name="connsiteY1" fmla="*/ 4042611 h 4042611"/>
              <a:gd name="connsiteX2" fmla="*/ 12169294 w 12192000"/>
              <a:gd name="connsiteY2" fmla="*/ 4042611 h 4042611"/>
              <a:gd name="connsiteX3" fmla="*/ 12184068 w 12192000"/>
              <a:gd name="connsiteY3" fmla="*/ 3954414 h 4042611"/>
              <a:gd name="connsiteX4" fmla="*/ 12192000 w 12192000"/>
              <a:gd name="connsiteY4" fmla="*/ 3812011 h 4042611"/>
              <a:gd name="connsiteX5" fmla="*/ 0 w 12192000"/>
              <a:gd name="connsiteY5" fmla="*/ 3812011 h 4042611"/>
              <a:gd name="connsiteX6" fmla="*/ 7932 w 12192000"/>
              <a:gd name="connsiteY6" fmla="*/ 3954414 h 4042611"/>
              <a:gd name="connsiteX7" fmla="*/ 22706 w 12192000"/>
              <a:gd name="connsiteY7" fmla="*/ 4042611 h 4042611"/>
              <a:gd name="connsiteX8" fmla="*/ 0 w 12192000"/>
              <a:gd name="connsiteY8" fmla="*/ 4042611 h 4042611"/>
              <a:gd name="connsiteX9" fmla="*/ 0 w 12192000"/>
              <a:gd name="connsiteY9" fmla="*/ 0 h 4042611"/>
              <a:gd name="connsiteX10" fmla="*/ 12192000 w 12192000"/>
              <a:gd name="connsiteY10" fmla="*/ 0 h 4042611"/>
              <a:gd name="connsiteX11" fmla="*/ 12192000 w 12192000"/>
              <a:gd name="connsiteY11" fmla="*/ 3812011 h 4042611"/>
              <a:gd name="connsiteX12" fmla="*/ 6096000 w 12192000"/>
              <a:gd name="connsiteY12" fmla="*/ 1044747 h 4042611"/>
              <a:gd name="connsiteX13" fmla="*/ 0 w 12192000"/>
              <a:gd name="connsiteY13" fmla="*/ 3812011 h 404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4042611">
                <a:moveTo>
                  <a:pt x="12192000" y="3812011"/>
                </a:moveTo>
                <a:lnTo>
                  <a:pt x="12192000" y="4042611"/>
                </a:lnTo>
                <a:lnTo>
                  <a:pt x="12169294" y="4042611"/>
                </a:lnTo>
                <a:lnTo>
                  <a:pt x="12184068" y="3954414"/>
                </a:lnTo>
                <a:cubicBezTo>
                  <a:pt x="12189335" y="3907248"/>
                  <a:pt x="12192000" y="3859771"/>
                  <a:pt x="12192000" y="3812011"/>
                </a:cubicBezTo>
                <a:close/>
                <a:moveTo>
                  <a:pt x="0" y="3812011"/>
                </a:moveTo>
                <a:cubicBezTo>
                  <a:pt x="0" y="3859771"/>
                  <a:pt x="2665" y="3907248"/>
                  <a:pt x="7932" y="3954414"/>
                </a:cubicBezTo>
                <a:lnTo>
                  <a:pt x="22706" y="4042611"/>
                </a:lnTo>
                <a:lnTo>
                  <a:pt x="0" y="404261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812011"/>
                </a:lnTo>
                <a:cubicBezTo>
                  <a:pt x="12192000" y="2283693"/>
                  <a:pt x="9462728" y="1044747"/>
                  <a:pt x="6096000" y="1044747"/>
                </a:cubicBezTo>
                <a:cubicBezTo>
                  <a:pt x="2729272" y="1044747"/>
                  <a:pt x="0" y="2283693"/>
                  <a:pt x="0" y="38120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59" b="89859" l="0" r="897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6405" y="2995988"/>
            <a:ext cx="2154500" cy="392229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4862" l="408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253663" y="3329898"/>
            <a:ext cx="3282740" cy="3480726"/>
          </a:xfrm>
          <a:prstGeom prst="rect">
            <a:avLst/>
          </a:prstGeom>
        </p:spPr>
      </p:pic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077570"/>
              </p:ext>
            </p:extLst>
          </p:nvPr>
        </p:nvGraphicFramePr>
        <p:xfrm>
          <a:off x="3908204" y="3729892"/>
          <a:ext cx="3686093" cy="123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8" imgW="3838353" imgH="1286461" progId="CorelDraw.Graphic.19">
                  <p:embed/>
                </p:oleObj>
              </mc:Choice>
              <mc:Fallback>
                <p:oleObj name="CorelDRAW" r:id="rId18" imgW="3838353" imgH="1286461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08204" y="3729892"/>
                        <a:ext cx="3686093" cy="1234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kerekített téglalap 1"/>
          <p:cNvSpPr/>
          <p:nvPr/>
        </p:nvSpPr>
        <p:spPr>
          <a:xfrm>
            <a:off x="1791335" y="1723148"/>
            <a:ext cx="8398042" cy="1203158"/>
          </a:xfrm>
          <a:prstGeom prst="roundRect">
            <a:avLst/>
          </a:prstGeom>
          <a:solidFill>
            <a:srgbClr val="C0685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Mit tesznek Jézus tanítványai?</a:t>
            </a:r>
          </a:p>
          <a:p>
            <a:pPr algn="ctr"/>
            <a:r>
              <a:rPr lang="hu-HU" sz="2400" dirty="0"/>
              <a:t>Nézd meg a rajzokat, és mondd el a padtársadnak, </a:t>
            </a:r>
          </a:p>
          <a:p>
            <a:pPr algn="ctr"/>
            <a:r>
              <a:rPr lang="hu-HU" sz="2400" dirty="0"/>
              <a:t>hogy szerinted mit jelentenek!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6C12BC21-F732-4709-A779-FE9825D08C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142" y="1598816"/>
            <a:ext cx="140016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B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 4"/>
          <p:cNvSpPr/>
          <p:nvPr/>
        </p:nvSpPr>
        <p:spPr>
          <a:xfrm>
            <a:off x="0" y="0"/>
            <a:ext cx="12192000" cy="6709144"/>
          </a:xfrm>
          <a:custGeom>
            <a:avLst/>
            <a:gdLst>
              <a:gd name="connsiteX0" fmla="*/ 12192000 w 12192000"/>
              <a:gd name="connsiteY0" fmla="*/ 3812011 h 4042611"/>
              <a:gd name="connsiteX1" fmla="*/ 12192000 w 12192000"/>
              <a:gd name="connsiteY1" fmla="*/ 4042611 h 4042611"/>
              <a:gd name="connsiteX2" fmla="*/ 12169294 w 12192000"/>
              <a:gd name="connsiteY2" fmla="*/ 4042611 h 4042611"/>
              <a:gd name="connsiteX3" fmla="*/ 12184068 w 12192000"/>
              <a:gd name="connsiteY3" fmla="*/ 3954414 h 4042611"/>
              <a:gd name="connsiteX4" fmla="*/ 12192000 w 12192000"/>
              <a:gd name="connsiteY4" fmla="*/ 3812011 h 4042611"/>
              <a:gd name="connsiteX5" fmla="*/ 0 w 12192000"/>
              <a:gd name="connsiteY5" fmla="*/ 3812011 h 4042611"/>
              <a:gd name="connsiteX6" fmla="*/ 7932 w 12192000"/>
              <a:gd name="connsiteY6" fmla="*/ 3954414 h 4042611"/>
              <a:gd name="connsiteX7" fmla="*/ 22706 w 12192000"/>
              <a:gd name="connsiteY7" fmla="*/ 4042611 h 4042611"/>
              <a:gd name="connsiteX8" fmla="*/ 0 w 12192000"/>
              <a:gd name="connsiteY8" fmla="*/ 4042611 h 4042611"/>
              <a:gd name="connsiteX9" fmla="*/ 0 w 12192000"/>
              <a:gd name="connsiteY9" fmla="*/ 0 h 4042611"/>
              <a:gd name="connsiteX10" fmla="*/ 12192000 w 12192000"/>
              <a:gd name="connsiteY10" fmla="*/ 0 h 4042611"/>
              <a:gd name="connsiteX11" fmla="*/ 12192000 w 12192000"/>
              <a:gd name="connsiteY11" fmla="*/ 3812011 h 4042611"/>
              <a:gd name="connsiteX12" fmla="*/ 6096000 w 12192000"/>
              <a:gd name="connsiteY12" fmla="*/ 1044747 h 4042611"/>
              <a:gd name="connsiteX13" fmla="*/ 0 w 12192000"/>
              <a:gd name="connsiteY13" fmla="*/ 3812011 h 404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4042611">
                <a:moveTo>
                  <a:pt x="12192000" y="3812011"/>
                </a:moveTo>
                <a:lnTo>
                  <a:pt x="12192000" y="4042611"/>
                </a:lnTo>
                <a:lnTo>
                  <a:pt x="12169294" y="4042611"/>
                </a:lnTo>
                <a:lnTo>
                  <a:pt x="12184068" y="3954414"/>
                </a:lnTo>
                <a:cubicBezTo>
                  <a:pt x="12189335" y="3907248"/>
                  <a:pt x="12192000" y="3859771"/>
                  <a:pt x="12192000" y="3812011"/>
                </a:cubicBezTo>
                <a:close/>
                <a:moveTo>
                  <a:pt x="0" y="3812011"/>
                </a:moveTo>
                <a:cubicBezTo>
                  <a:pt x="0" y="3859771"/>
                  <a:pt x="2665" y="3907248"/>
                  <a:pt x="7932" y="3954414"/>
                </a:cubicBezTo>
                <a:lnTo>
                  <a:pt x="22706" y="4042611"/>
                </a:lnTo>
                <a:lnTo>
                  <a:pt x="0" y="404261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812011"/>
                </a:lnTo>
                <a:cubicBezTo>
                  <a:pt x="12192000" y="2283693"/>
                  <a:pt x="9462728" y="1044747"/>
                  <a:pt x="6096000" y="1044747"/>
                </a:cubicBezTo>
                <a:cubicBezTo>
                  <a:pt x="2729272" y="1044747"/>
                  <a:pt x="0" y="2283693"/>
                  <a:pt x="0" y="38120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048149"/>
              </p:ext>
            </p:extLst>
          </p:nvPr>
        </p:nvGraphicFramePr>
        <p:xfrm>
          <a:off x="4192009" y="332118"/>
          <a:ext cx="3686093" cy="123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838353" imgH="1286461" progId="CorelDraw.Graphic.19">
                  <p:embed/>
                </p:oleObj>
              </mc:Choice>
              <mc:Fallback>
                <p:oleObj name="CorelDRAW" r:id="rId2" imgW="3838353" imgH="1286461" progId="CorelDraw.Graphic.19">
                  <p:embed/>
                  <p:pic>
                    <p:nvPicPr>
                      <p:cNvPr id="9" name="Objektum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2009" y="332118"/>
                        <a:ext cx="3686093" cy="1234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kerekített téglalap 1"/>
          <p:cNvSpPr/>
          <p:nvPr/>
        </p:nvSpPr>
        <p:spPr>
          <a:xfrm>
            <a:off x="1791335" y="1723147"/>
            <a:ext cx="8398042" cy="1921279"/>
          </a:xfrm>
          <a:prstGeom prst="roundRect">
            <a:avLst/>
          </a:prstGeom>
          <a:solidFill>
            <a:srgbClr val="C0685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Ha te is szeretnél Jézus tanítványa lenni, </a:t>
            </a:r>
          </a:p>
          <a:p>
            <a:pPr algn="ctr"/>
            <a:r>
              <a:rPr lang="hu-HU" sz="2400" dirty="0"/>
              <a:t>akkor olvasd fel hangosan az ének 5. versszakát!</a:t>
            </a:r>
          </a:p>
          <a:p>
            <a:pPr algn="ctr"/>
            <a:r>
              <a:rPr lang="hu-HU" sz="2400" dirty="0"/>
              <a:t>Ez egy imádság. </a:t>
            </a:r>
          </a:p>
          <a:p>
            <a:pPr algn="ctr"/>
            <a:r>
              <a:rPr lang="hu-HU" sz="2400" dirty="0"/>
              <a:t>A végén mondd: Ámen.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F2F458A1-512A-4DD5-BFA6-4680ED6159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303"/>
          <a:stretch/>
        </p:blipFill>
        <p:spPr>
          <a:xfrm>
            <a:off x="3000714" y="4287857"/>
            <a:ext cx="6190572" cy="2047028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E035FF2F-7502-4B3F-9881-EDB127F4F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862" l="408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10948" y="1417231"/>
            <a:ext cx="2569056" cy="2723998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C54931F6-091A-4BD2-8481-CB86913EE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9" b="89859" l="0" r="897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1336" y="1290347"/>
            <a:ext cx="1713063" cy="3118653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B49C3931-EDAC-4F5D-8D8C-746DF0EFD7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9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5BA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srgbClr val="5BA7B9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srgbClr val="5BA7B9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srgbClr val="5BA7B9"/>
                </a:solidFill>
                <a:cs typeface="Arial" panose="020B0604020202020204" pitchFamily="34" charset="0"/>
              </a:rPr>
              <a:t>digitális tanévben is!</a:t>
            </a:r>
            <a:endParaRPr lang="hu-HU" sz="2400" dirty="0">
              <a:solidFill>
                <a:srgbClr val="5BA7B9"/>
              </a:solidFill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5097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9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5BA7B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abadkézi sokszög 5"/>
          <p:cNvSpPr/>
          <p:nvPr/>
        </p:nvSpPr>
        <p:spPr>
          <a:xfrm>
            <a:off x="0" y="0"/>
            <a:ext cx="12192000" cy="6978316"/>
          </a:xfrm>
          <a:custGeom>
            <a:avLst/>
            <a:gdLst>
              <a:gd name="connsiteX0" fmla="*/ 12192000 w 12192000"/>
              <a:gd name="connsiteY0" fmla="*/ 3812011 h 4042611"/>
              <a:gd name="connsiteX1" fmla="*/ 12192000 w 12192000"/>
              <a:gd name="connsiteY1" fmla="*/ 4042611 h 4042611"/>
              <a:gd name="connsiteX2" fmla="*/ 12169294 w 12192000"/>
              <a:gd name="connsiteY2" fmla="*/ 4042611 h 4042611"/>
              <a:gd name="connsiteX3" fmla="*/ 12184068 w 12192000"/>
              <a:gd name="connsiteY3" fmla="*/ 3954414 h 4042611"/>
              <a:gd name="connsiteX4" fmla="*/ 12192000 w 12192000"/>
              <a:gd name="connsiteY4" fmla="*/ 3812011 h 4042611"/>
              <a:gd name="connsiteX5" fmla="*/ 0 w 12192000"/>
              <a:gd name="connsiteY5" fmla="*/ 3812011 h 4042611"/>
              <a:gd name="connsiteX6" fmla="*/ 7932 w 12192000"/>
              <a:gd name="connsiteY6" fmla="*/ 3954414 h 4042611"/>
              <a:gd name="connsiteX7" fmla="*/ 22706 w 12192000"/>
              <a:gd name="connsiteY7" fmla="*/ 4042611 h 4042611"/>
              <a:gd name="connsiteX8" fmla="*/ 0 w 12192000"/>
              <a:gd name="connsiteY8" fmla="*/ 4042611 h 4042611"/>
              <a:gd name="connsiteX9" fmla="*/ 0 w 12192000"/>
              <a:gd name="connsiteY9" fmla="*/ 0 h 4042611"/>
              <a:gd name="connsiteX10" fmla="*/ 12192000 w 12192000"/>
              <a:gd name="connsiteY10" fmla="*/ 0 h 4042611"/>
              <a:gd name="connsiteX11" fmla="*/ 12192000 w 12192000"/>
              <a:gd name="connsiteY11" fmla="*/ 3812011 h 4042611"/>
              <a:gd name="connsiteX12" fmla="*/ 6096000 w 12192000"/>
              <a:gd name="connsiteY12" fmla="*/ 1044747 h 4042611"/>
              <a:gd name="connsiteX13" fmla="*/ 0 w 12192000"/>
              <a:gd name="connsiteY13" fmla="*/ 3812011 h 404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4042611">
                <a:moveTo>
                  <a:pt x="12192000" y="3812011"/>
                </a:moveTo>
                <a:lnTo>
                  <a:pt x="12192000" y="4042611"/>
                </a:lnTo>
                <a:lnTo>
                  <a:pt x="12169294" y="4042611"/>
                </a:lnTo>
                <a:lnTo>
                  <a:pt x="12184068" y="3954414"/>
                </a:lnTo>
                <a:cubicBezTo>
                  <a:pt x="12189335" y="3907248"/>
                  <a:pt x="12192000" y="3859771"/>
                  <a:pt x="12192000" y="3812011"/>
                </a:cubicBezTo>
                <a:close/>
                <a:moveTo>
                  <a:pt x="0" y="3812011"/>
                </a:moveTo>
                <a:cubicBezTo>
                  <a:pt x="0" y="3859771"/>
                  <a:pt x="2665" y="3907248"/>
                  <a:pt x="7932" y="3954414"/>
                </a:cubicBezTo>
                <a:lnTo>
                  <a:pt x="22706" y="4042611"/>
                </a:lnTo>
                <a:lnTo>
                  <a:pt x="0" y="404261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812011"/>
                </a:lnTo>
                <a:cubicBezTo>
                  <a:pt x="12192000" y="2283693"/>
                  <a:pt x="9462728" y="1044747"/>
                  <a:pt x="6096000" y="1044747"/>
                </a:cubicBezTo>
                <a:cubicBezTo>
                  <a:pt x="2729272" y="1044747"/>
                  <a:pt x="0" y="2283693"/>
                  <a:pt x="0" y="3812011"/>
                </a:cubicBezTo>
                <a:close/>
              </a:path>
            </a:pathLst>
          </a:custGeom>
          <a:solidFill>
            <a:srgbClr val="FDF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2"/>
          <p:cNvSpPr/>
          <p:nvPr/>
        </p:nvSpPr>
        <p:spPr>
          <a:xfrm>
            <a:off x="3668676" y="734509"/>
            <a:ext cx="7757160" cy="5654040"/>
          </a:xfrm>
          <a:prstGeom prst="roundRect">
            <a:avLst>
              <a:gd name="adj" fmla="val 9928"/>
            </a:avLst>
          </a:prstGeom>
          <a:ln>
            <a:noFill/>
          </a:ln>
          <a:effectLst>
            <a:innerShdw blurRad="520700">
              <a:srgbClr val="90664B">
                <a:alpha val="4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/>
              <a:t>Amikor Jézus felnőtt lett, </a:t>
            </a:r>
            <a:r>
              <a:rPr lang="hu-HU" sz="4800" b="1" dirty="0"/>
              <a:t>Istenről </a:t>
            </a:r>
          </a:p>
          <a:p>
            <a:pPr algn="ctr"/>
            <a:r>
              <a:rPr lang="hu-HU" sz="4800" dirty="0"/>
              <a:t>kezdte tanítani </a:t>
            </a:r>
            <a:r>
              <a:rPr lang="hu-HU" sz="4800"/>
              <a:t>az embereket.</a:t>
            </a:r>
            <a:endParaRPr lang="hu-HU" sz="4800" dirty="0"/>
          </a:p>
          <a:p>
            <a:pPr algn="ctr"/>
            <a:endParaRPr lang="hu-HU" sz="4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41" b="100000" l="9774" r="92293">
                        <a14:foregroundMark x1="89286" y1="27050" x2="89286" y2="27050"/>
                        <a14:foregroundMark x1="87970" y1="27785" x2="87970" y2="27785"/>
                        <a14:foregroundMark x1="88722" y1="29743" x2="88722" y2="29743"/>
                        <a14:foregroundMark x1="82143" y1="33537" x2="82143" y2="33537"/>
                        <a14:foregroundMark x1="84023" y1="33293" x2="84023" y2="33293"/>
                        <a14:foregroundMark x1="85526" y1="33170" x2="85526" y2="33170"/>
                        <a14:foregroundMark x1="48308" y1="8690" x2="48308" y2="8690"/>
                        <a14:foregroundMark x1="45113" y1="8446" x2="45113" y2="8446"/>
                        <a14:foregroundMark x1="43233" y1="8446" x2="43233" y2="8446"/>
                        <a14:foregroundMark x1="41729" y1="9792" x2="41729" y2="9792"/>
                        <a14:foregroundMark x1="37782" y1="18237" x2="37782" y2="18237"/>
                        <a14:foregroundMark x1="37406" y1="19217" x2="37406" y2="19217"/>
                        <a14:foregroundMark x1="36466" y1="20441" x2="36466" y2="20441"/>
                        <a14:foregroundMark x1="33835" y1="21665" x2="33835" y2="21665"/>
                        <a14:foregroundMark x1="37594" y1="13709" x2="37594" y2="13709"/>
                        <a14:foregroundMark x1="37782" y1="15177" x2="37782" y2="15177"/>
                        <a14:foregroundMark x1="39850" y1="11873" x2="39850" y2="11873"/>
                        <a14:foregroundMark x1="27068" y1="52020" x2="27068" y2="52020"/>
                        <a14:foregroundMark x1="27068" y1="51040" x2="27068" y2="51040"/>
                        <a14:foregroundMark x1="27256" y1="49816" x2="27256" y2="49816"/>
                        <a14:foregroundMark x1="57143" y1="72950" x2="57143" y2="72950"/>
                        <a14:foregroundMark x1="57143" y1="74541" x2="57143" y2="74541"/>
                        <a14:foregroundMark x1="27068" y1="56916" x2="27068" y2="56916"/>
                        <a14:foregroundMark x1="26880" y1="55447" x2="26880" y2="55447"/>
                        <a14:foregroundMark x1="27068" y1="53611" x2="27068" y2="53611"/>
                        <a14:foregroundMark x1="19173" y1="82864" x2="19173" y2="82864"/>
                        <a14:foregroundMark x1="18985" y1="81151" x2="18985" y2="81151"/>
                        <a14:foregroundMark x1="18985" y1="79927" x2="18985" y2="79927"/>
                        <a14:foregroundMark x1="19925" y1="78335" x2="19925" y2="78335"/>
                        <a14:foregroundMark x1="21429" y1="70991" x2="21429" y2="70991"/>
                        <a14:foregroundMark x1="22556" y1="68176" x2="22556" y2="68176"/>
                        <a14:foregroundMark x1="23308" y1="65973" x2="23308" y2="65973"/>
                        <a14:foregroundMark x1="24248" y1="61934" x2="24248" y2="61934"/>
                        <a14:foregroundMark x1="57143" y1="64749" x2="57143" y2="64749"/>
                        <a14:foregroundMark x1="56955" y1="61934" x2="56955" y2="61934"/>
                        <a14:foregroundMark x1="56955" y1="58140" x2="56955" y2="58140"/>
                        <a14:foregroundMark x1="56015" y1="49694" x2="56015" y2="49694"/>
                        <a14:foregroundMark x1="55827" y1="47858" x2="55827" y2="47858"/>
                        <a14:foregroundMark x1="54887" y1="46267" x2="54887" y2="46267"/>
                        <a14:foregroundMark x1="76128" y1="38678" x2="76128" y2="38678"/>
                        <a14:foregroundMark x1="78947" y1="38433" x2="78947" y2="384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363" y="955628"/>
            <a:ext cx="3661528" cy="56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abadkézi sokszög 16"/>
          <p:cNvSpPr/>
          <p:nvPr/>
        </p:nvSpPr>
        <p:spPr>
          <a:xfrm>
            <a:off x="0" y="-120316"/>
            <a:ext cx="12192000" cy="6978316"/>
          </a:xfrm>
          <a:custGeom>
            <a:avLst/>
            <a:gdLst>
              <a:gd name="connsiteX0" fmla="*/ 12192000 w 12192000"/>
              <a:gd name="connsiteY0" fmla="*/ 3812011 h 4042611"/>
              <a:gd name="connsiteX1" fmla="*/ 12192000 w 12192000"/>
              <a:gd name="connsiteY1" fmla="*/ 4042611 h 4042611"/>
              <a:gd name="connsiteX2" fmla="*/ 12169294 w 12192000"/>
              <a:gd name="connsiteY2" fmla="*/ 4042611 h 4042611"/>
              <a:gd name="connsiteX3" fmla="*/ 12184068 w 12192000"/>
              <a:gd name="connsiteY3" fmla="*/ 3954414 h 4042611"/>
              <a:gd name="connsiteX4" fmla="*/ 12192000 w 12192000"/>
              <a:gd name="connsiteY4" fmla="*/ 3812011 h 4042611"/>
              <a:gd name="connsiteX5" fmla="*/ 0 w 12192000"/>
              <a:gd name="connsiteY5" fmla="*/ 3812011 h 4042611"/>
              <a:gd name="connsiteX6" fmla="*/ 7932 w 12192000"/>
              <a:gd name="connsiteY6" fmla="*/ 3954414 h 4042611"/>
              <a:gd name="connsiteX7" fmla="*/ 22706 w 12192000"/>
              <a:gd name="connsiteY7" fmla="*/ 4042611 h 4042611"/>
              <a:gd name="connsiteX8" fmla="*/ 0 w 12192000"/>
              <a:gd name="connsiteY8" fmla="*/ 4042611 h 4042611"/>
              <a:gd name="connsiteX9" fmla="*/ 0 w 12192000"/>
              <a:gd name="connsiteY9" fmla="*/ 0 h 4042611"/>
              <a:gd name="connsiteX10" fmla="*/ 12192000 w 12192000"/>
              <a:gd name="connsiteY10" fmla="*/ 0 h 4042611"/>
              <a:gd name="connsiteX11" fmla="*/ 12192000 w 12192000"/>
              <a:gd name="connsiteY11" fmla="*/ 3812011 h 4042611"/>
              <a:gd name="connsiteX12" fmla="*/ 6096000 w 12192000"/>
              <a:gd name="connsiteY12" fmla="*/ 1044747 h 4042611"/>
              <a:gd name="connsiteX13" fmla="*/ 0 w 12192000"/>
              <a:gd name="connsiteY13" fmla="*/ 3812011 h 404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4042611">
                <a:moveTo>
                  <a:pt x="12192000" y="3812011"/>
                </a:moveTo>
                <a:lnTo>
                  <a:pt x="12192000" y="4042611"/>
                </a:lnTo>
                <a:lnTo>
                  <a:pt x="12169294" y="4042611"/>
                </a:lnTo>
                <a:lnTo>
                  <a:pt x="12184068" y="3954414"/>
                </a:lnTo>
                <a:cubicBezTo>
                  <a:pt x="12189335" y="3907248"/>
                  <a:pt x="12192000" y="3859771"/>
                  <a:pt x="12192000" y="3812011"/>
                </a:cubicBezTo>
                <a:close/>
                <a:moveTo>
                  <a:pt x="0" y="3812011"/>
                </a:moveTo>
                <a:cubicBezTo>
                  <a:pt x="0" y="3859771"/>
                  <a:pt x="2665" y="3907248"/>
                  <a:pt x="7932" y="3954414"/>
                </a:cubicBezTo>
                <a:lnTo>
                  <a:pt x="22706" y="4042611"/>
                </a:lnTo>
                <a:lnTo>
                  <a:pt x="0" y="404261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812011"/>
                </a:lnTo>
                <a:cubicBezTo>
                  <a:pt x="12192000" y="2283693"/>
                  <a:pt x="9462728" y="1044747"/>
                  <a:pt x="6096000" y="1044747"/>
                </a:cubicBezTo>
                <a:cubicBezTo>
                  <a:pt x="2729272" y="1044747"/>
                  <a:pt x="0" y="2283693"/>
                  <a:pt x="0" y="3812011"/>
                </a:cubicBezTo>
                <a:close/>
              </a:path>
            </a:pathLst>
          </a:custGeom>
          <a:solidFill>
            <a:srgbClr val="FDF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463012" y="2244452"/>
            <a:ext cx="7757160" cy="3935391"/>
          </a:xfrm>
          <a:prstGeom prst="roundRect">
            <a:avLst>
              <a:gd name="adj" fmla="val 9928"/>
            </a:avLst>
          </a:prstGeom>
          <a:ln>
            <a:noFill/>
          </a:ln>
          <a:effectLst>
            <a:innerShdw blurRad="7112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800" dirty="0"/>
          </a:p>
          <a:p>
            <a:pPr algn="ctr"/>
            <a:r>
              <a:rPr lang="hu-HU" sz="4800" dirty="0"/>
              <a:t>Jézus nem egyedül </a:t>
            </a:r>
          </a:p>
          <a:p>
            <a:pPr algn="ctr"/>
            <a:r>
              <a:rPr lang="hu-HU" sz="4800" dirty="0"/>
              <a:t>ment tanítani.</a:t>
            </a:r>
          </a:p>
          <a:p>
            <a:pPr algn="ctr"/>
            <a:r>
              <a:rPr lang="hu-HU" sz="4800" dirty="0"/>
              <a:t>Elhívott embereket, hogy legyenek a tanítványai.</a:t>
            </a:r>
          </a:p>
          <a:p>
            <a:pPr algn="ctr"/>
            <a:r>
              <a:rPr lang="hu-HU" sz="4800" dirty="0"/>
              <a:t>Ezt mondta:</a:t>
            </a:r>
          </a:p>
          <a:p>
            <a:pPr algn="ctr"/>
            <a:endParaRPr lang="hu-HU" sz="4800" dirty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8220172" y="2064462"/>
            <a:ext cx="2205699" cy="1723379"/>
            <a:chOff x="6118860" y="2565817"/>
            <a:chExt cx="1479103" cy="1166984"/>
          </a:xfrm>
        </p:grpSpPr>
        <p:sp>
          <p:nvSpPr>
            <p:cNvPr id="13" name="Ellipszis 12"/>
            <p:cNvSpPr/>
            <p:nvPr/>
          </p:nvSpPr>
          <p:spPr>
            <a:xfrm>
              <a:off x="6243250" y="2565817"/>
              <a:ext cx="1354713" cy="116698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4" name="Kép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4257">
                          <a14:foregroundMark x1="72804" y1="43371" x2="58784" y2="39663"/>
                          <a14:foregroundMark x1="78041" y1="37528" x2="78041" y2="37528"/>
                          <a14:foregroundMark x1="69764" y1="36180" x2="69764" y2="36180"/>
                          <a14:foregroundMark x1="72804" y1="44045" x2="72804" y2="44045"/>
                          <a14:foregroundMark x1="67568" y1="42472" x2="67568" y2="42472"/>
                          <a14:foregroundMark x1="61318" y1="41461" x2="61318" y2="41461"/>
                          <a14:foregroundMark x1="84122" y1="39213" x2="84122" y2="39213"/>
                          <a14:foregroundMark x1="80912" y1="37978" x2="80912" y2="37978"/>
                          <a14:foregroundMark x1="63007" y1="35169" x2="63007" y2="35169"/>
                          <a14:foregroundMark x1="60304" y1="39213" x2="57770" y2="38202"/>
                          <a14:backgroundMark x1="55743" y1="41236" x2="66554" y2="53596"/>
                          <a14:backgroundMark x1="70439" y1="48315" x2="46959" y2="43371"/>
                        </a14:backgroundRemoval>
                      </a14:imgEffect>
                    </a14:imgLayer>
                  </a14:imgProps>
                </a:ext>
              </a:extLst>
            </a:blip>
            <a:srcRect l="58919" t="34719" r="10000" b="53120"/>
            <a:stretch/>
          </p:blipFill>
          <p:spPr>
            <a:xfrm flipH="1">
              <a:off x="6118860" y="2884860"/>
              <a:ext cx="899160" cy="528899"/>
            </a:xfrm>
            <a:prstGeom prst="rect">
              <a:avLst/>
            </a:prstGeom>
            <a:noFill/>
          </p:spPr>
        </p:pic>
      </p:grpSp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641" y="408728"/>
            <a:ext cx="4136827" cy="6209706"/>
          </a:xfrm>
          <a:prstGeom prst="rect">
            <a:avLst/>
          </a:prstGeom>
          <a:effectLst/>
        </p:spPr>
      </p:pic>
      <p:sp>
        <p:nvSpPr>
          <p:cNvPr id="2" name="Ellipszis buborék 1"/>
          <p:cNvSpPr/>
          <p:nvPr/>
        </p:nvSpPr>
        <p:spPr>
          <a:xfrm>
            <a:off x="433135" y="103176"/>
            <a:ext cx="3146857" cy="1612232"/>
          </a:xfrm>
          <a:prstGeom prst="wedgeEllipseCallout">
            <a:avLst>
              <a:gd name="adj1" fmla="val 93077"/>
              <a:gd name="adj2" fmla="val 46828"/>
            </a:avLst>
          </a:prstGeom>
          <a:solidFill>
            <a:srgbClr val="C0652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Kövess</a:t>
            </a:r>
          </a:p>
          <a:p>
            <a:pPr algn="ctr"/>
            <a:r>
              <a:rPr lang="hu-HU" sz="2800" dirty="0"/>
              <a:t>engem!</a:t>
            </a:r>
          </a:p>
        </p:txBody>
      </p:sp>
      <p:sp>
        <p:nvSpPr>
          <p:cNvPr id="16" name="Ellipszis buborék 15"/>
          <p:cNvSpPr/>
          <p:nvPr/>
        </p:nvSpPr>
        <p:spPr>
          <a:xfrm>
            <a:off x="4808846" y="235524"/>
            <a:ext cx="3146857" cy="1612232"/>
          </a:xfrm>
          <a:prstGeom prst="wedgeEllipseCallout">
            <a:avLst>
              <a:gd name="adj1" fmla="val 75108"/>
              <a:gd name="adj2" fmla="val 16231"/>
            </a:avLst>
          </a:prstGeom>
          <a:solidFill>
            <a:srgbClr val="C0652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Légy a tanítványom!</a:t>
            </a:r>
          </a:p>
        </p:txBody>
      </p:sp>
    </p:spTree>
    <p:extLst>
      <p:ext uri="{BB962C8B-B14F-4D97-AF65-F5344CB8AC3E}">
        <p14:creationId xmlns:p14="http://schemas.microsoft.com/office/powerpoint/2010/main" val="13648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decel="10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6935E2BA-495B-4B89-BB85-5A20489E31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317" b="20719"/>
          <a:stretch/>
        </p:blipFill>
        <p:spPr>
          <a:xfrm>
            <a:off x="1284449" y="1520273"/>
            <a:ext cx="6760161" cy="511665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952E70B-15D0-40DF-B594-0B61A77A7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44" y="152273"/>
            <a:ext cx="1379910" cy="1368000"/>
          </a:xfrm>
          <a:prstGeom prst="rect">
            <a:avLst/>
          </a:prstGeom>
        </p:spPr>
      </p:pic>
      <p:pic>
        <p:nvPicPr>
          <p:cNvPr id="5" name="Jézus hív, bár zúg, morajlik - zenés -új">
            <a:hlinkClick r:id="" action="ppaction://media"/>
            <a:extLst>
              <a:ext uri="{FF2B5EF4-FFF2-40B4-BE49-F238E27FC236}">
                <a16:creationId xmlns:a16="http://schemas.microsoft.com/office/drawing/2014/main" id="{3B1F83A8-BFCB-43F4-8EA9-231EE5E4F8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2929" y="1750917"/>
            <a:ext cx="1463040" cy="1463040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8AF11E30-87FB-41E5-823D-D8B045677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6253" y="3532083"/>
            <a:ext cx="2136392" cy="3210890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F1E2494F-AC8D-4CBE-808D-420642DA4B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4610" y="1072027"/>
            <a:ext cx="3962743" cy="5529551"/>
          </a:xfrm>
          <a:prstGeom prst="rect">
            <a:avLst/>
          </a:prstGeom>
        </p:spPr>
      </p:pic>
      <p:sp>
        <p:nvSpPr>
          <p:cNvPr id="40" name="Téglalap: lekerekített 39">
            <a:extLst>
              <a:ext uri="{FF2B5EF4-FFF2-40B4-BE49-F238E27FC236}">
                <a16:creationId xmlns:a16="http://schemas.microsoft.com/office/drawing/2014/main" id="{F539A9F5-AB94-4987-AE37-3B0EA422B7B7}"/>
              </a:ext>
            </a:extLst>
          </p:cNvPr>
          <p:cNvSpPr/>
          <p:nvPr/>
        </p:nvSpPr>
        <p:spPr>
          <a:xfrm>
            <a:off x="1798320" y="152273"/>
            <a:ext cx="8961120" cy="11278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Hogyan hívott el Jézus embereket? </a:t>
            </a:r>
          </a:p>
          <a:p>
            <a:pPr algn="ctr"/>
            <a:r>
              <a:rPr lang="hu-HU" sz="2800" dirty="0"/>
              <a:t>Kattints a hangszóróra és hallgasd meg az éneket!</a:t>
            </a:r>
          </a:p>
        </p:txBody>
      </p:sp>
    </p:spTree>
    <p:extLst>
      <p:ext uri="{BB962C8B-B14F-4D97-AF65-F5344CB8AC3E}">
        <p14:creationId xmlns:p14="http://schemas.microsoft.com/office/powerpoint/2010/main" val="223227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abadkézi sokszög 10"/>
          <p:cNvSpPr/>
          <p:nvPr/>
        </p:nvSpPr>
        <p:spPr>
          <a:xfrm>
            <a:off x="0" y="0"/>
            <a:ext cx="12192000" cy="6978316"/>
          </a:xfrm>
          <a:custGeom>
            <a:avLst/>
            <a:gdLst>
              <a:gd name="connsiteX0" fmla="*/ 12192000 w 12192000"/>
              <a:gd name="connsiteY0" fmla="*/ 3812011 h 4042611"/>
              <a:gd name="connsiteX1" fmla="*/ 12192000 w 12192000"/>
              <a:gd name="connsiteY1" fmla="*/ 4042611 h 4042611"/>
              <a:gd name="connsiteX2" fmla="*/ 12169294 w 12192000"/>
              <a:gd name="connsiteY2" fmla="*/ 4042611 h 4042611"/>
              <a:gd name="connsiteX3" fmla="*/ 12184068 w 12192000"/>
              <a:gd name="connsiteY3" fmla="*/ 3954414 h 4042611"/>
              <a:gd name="connsiteX4" fmla="*/ 12192000 w 12192000"/>
              <a:gd name="connsiteY4" fmla="*/ 3812011 h 4042611"/>
              <a:gd name="connsiteX5" fmla="*/ 0 w 12192000"/>
              <a:gd name="connsiteY5" fmla="*/ 3812011 h 4042611"/>
              <a:gd name="connsiteX6" fmla="*/ 7932 w 12192000"/>
              <a:gd name="connsiteY6" fmla="*/ 3954414 h 4042611"/>
              <a:gd name="connsiteX7" fmla="*/ 22706 w 12192000"/>
              <a:gd name="connsiteY7" fmla="*/ 4042611 h 4042611"/>
              <a:gd name="connsiteX8" fmla="*/ 0 w 12192000"/>
              <a:gd name="connsiteY8" fmla="*/ 4042611 h 4042611"/>
              <a:gd name="connsiteX9" fmla="*/ 0 w 12192000"/>
              <a:gd name="connsiteY9" fmla="*/ 0 h 4042611"/>
              <a:gd name="connsiteX10" fmla="*/ 12192000 w 12192000"/>
              <a:gd name="connsiteY10" fmla="*/ 0 h 4042611"/>
              <a:gd name="connsiteX11" fmla="*/ 12192000 w 12192000"/>
              <a:gd name="connsiteY11" fmla="*/ 3812011 h 4042611"/>
              <a:gd name="connsiteX12" fmla="*/ 6096000 w 12192000"/>
              <a:gd name="connsiteY12" fmla="*/ 1044747 h 4042611"/>
              <a:gd name="connsiteX13" fmla="*/ 0 w 12192000"/>
              <a:gd name="connsiteY13" fmla="*/ 3812011 h 404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4042611">
                <a:moveTo>
                  <a:pt x="12192000" y="3812011"/>
                </a:moveTo>
                <a:lnTo>
                  <a:pt x="12192000" y="4042611"/>
                </a:lnTo>
                <a:lnTo>
                  <a:pt x="12169294" y="4042611"/>
                </a:lnTo>
                <a:lnTo>
                  <a:pt x="12184068" y="3954414"/>
                </a:lnTo>
                <a:cubicBezTo>
                  <a:pt x="12189335" y="3907248"/>
                  <a:pt x="12192000" y="3859771"/>
                  <a:pt x="12192000" y="3812011"/>
                </a:cubicBezTo>
                <a:close/>
                <a:moveTo>
                  <a:pt x="0" y="3812011"/>
                </a:moveTo>
                <a:cubicBezTo>
                  <a:pt x="0" y="3859771"/>
                  <a:pt x="2665" y="3907248"/>
                  <a:pt x="7932" y="3954414"/>
                </a:cubicBezTo>
                <a:lnTo>
                  <a:pt x="22706" y="4042611"/>
                </a:lnTo>
                <a:lnTo>
                  <a:pt x="0" y="404261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812011"/>
                </a:lnTo>
                <a:cubicBezTo>
                  <a:pt x="12192000" y="2283693"/>
                  <a:pt x="9462728" y="1044747"/>
                  <a:pt x="6096000" y="1044747"/>
                </a:cubicBezTo>
                <a:cubicBezTo>
                  <a:pt x="2729272" y="1044747"/>
                  <a:pt x="0" y="2283693"/>
                  <a:pt x="0" y="3812011"/>
                </a:cubicBezTo>
                <a:close/>
              </a:path>
            </a:pathLst>
          </a:custGeom>
          <a:solidFill>
            <a:srgbClr val="FDF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3" b="100000" l="0" r="97725">
                        <a14:foregroundMark x1="47884" y1="27001" x2="49153" y2="60873"/>
                        <a14:foregroundMark x1="34868" y1="67340" x2="67831" y2="52142"/>
                        <a14:foregroundMark x1="27566" y1="45918" x2="65661" y2="470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5093" y="1926266"/>
            <a:ext cx="7812970" cy="5113568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4018546" y="89616"/>
            <a:ext cx="7511803" cy="1580414"/>
          </a:xfrm>
          <a:prstGeom prst="roundRect">
            <a:avLst>
              <a:gd name="adj" fmla="val 9928"/>
            </a:avLst>
          </a:prstGeom>
          <a:solidFill>
            <a:srgbClr val="B38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/>
          </a:p>
          <a:p>
            <a:pPr algn="ctr"/>
            <a:r>
              <a:rPr lang="hu-HU" sz="3200" dirty="0"/>
              <a:t>.</a:t>
            </a:r>
          </a:p>
          <a:p>
            <a:pPr algn="ctr"/>
            <a:r>
              <a:rPr lang="hu-HU" sz="3200" dirty="0"/>
              <a:t>A tanítványok követték Jézust. </a:t>
            </a:r>
          </a:p>
          <a:p>
            <a:pPr algn="ctr"/>
            <a:r>
              <a:rPr lang="hu-HU" sz="3200" dirty="0"/>
              <a:t>Sokszor hallgatták a tanításait.</a:t>
            </a:r>
          </a:p>
          <a:p>
            <a:pPr algn="ctr"/>
            <a:r>
              <a:rPr lang="hu-HU" sz="3200" dirty="0"/>
              <a:t>Együtt járták a városokat és a falvakat.</a:t>
            </a:r>
          </a:p>
          <a:p>
            <a:pPr algn="ctr"/>
            <a:endParaRPr lang="hu-HU" sz="3200" dirty="0"/>
          </a:p>
          <a:p>
            <a:pPr algn="ctr"/>
            <a:endParaRPr lang="hu-HU" sz="3200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455060" y="5754102"/>
            <a:ext cx="5547490" cy="800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Olvasd el, hogy miről beszélgetett </a:t>
            </a:r>
          </a:p>
          <a:p>
            <a:pPr algn="ctr"/>
            <a:r>
              <a:rPr lang="hu-HU" sz="2400" dirty="0"/>
              <a:t>Jézus a tanítványaival! Kattints!</a:t>
            </a:r>
          </a:p>
        </p:txBody>
      </p:sp>
      <p:sp>
        <p:nvSpPr>
          <p:cNvPr id="15" name="Ellipszis buborék 14"/>
          <p:cNvSpPr/>
          <p:nvPr/>
        </p:nvSpPr>
        <p:spPr>
          <a:xfrm>
            <a:off x="494232" y="1394084"/>
            <a:ext cx="2310063" cy="1672389"/>
          </a:xfrm>
          <a:prstGeom prst="wedgeEllipseCallout">
            <a:avLst>
              <a:gd name="adj1" fmla="val 66160"/>
              <a:gd name="adj2" fmla="val 26467"/>
            </a:avLst>
          </a:prstGeom>
          <a:solidFill>
            <a:srgbClr val="C0652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Taníts minket Jézus!</a:t>
            </a:r>
          </a:p>
        </p:txBody>
      </p:sp>
      <p:sp>
        <p:nvSpPr>
          <p:cNvPr id="16" name="Ellipszis buborék 15"/>
          <p:cNvSpPr/>
          <p:nvPr/>
        </p:nvSpPr>
        <p:spPr>
          <a:xfrm>
            <a:off x="9611340" y="2421355"/>
            <a:ext cx="2310063" cy="1672389"/>
          </a:xfrm>
          <a:prstGeom prst="wedgeEllipseCallout">
            <a:avLst>
              <a:gd name="adj1" fmla="val -69256"/>
              <a:gd name="adj2" fmla="val -25332"/>
            </a:avLst>
          </a:prstGeom>
          <a:solidFill>
            <a:srgbClr val="667E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Beszélj nekünk Istenről!</a:t>
            </a:r>
          </a:p>
        </p:txBody>
      </p:sp>
      <p:sp>
        <p:nvSpPr>
          <p:cNvPr id="17" name="Ellipszis buborék 16"/>
          <p:cNvSpPr/>
          <p:nvPr/>
        </p:nvSpPr>
        <p:spPr>
          <a:xfrm>
            <a:off x="4530483" y="1953365"/>
            <a:ext cx="3131033" cy="1071810"/>
          </a:xfrm>
          <a:prstGeom prst="wedgeEllipseCallout">
            <a:avLst>
              <a:gd name="adj1" fmla="val 2618"/>
              <a:gd name="adj2" fmla="val 64596"/>
            </a:avLst>
          </a:prstGeom>
          <a:solidFill>
            <a:srgbClr val="FDF6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78563F"/>
                </a:solidFill>
              </a:rPr>
              <a:t>Ti az én barátaim vagytok.</a:t>
            </a:r>
          </a:p>
        </p:txBody>
      </p:sp>
      <p:sp>
        <p:nvSpPr>
          <p:cNvPr id="18" name="Ellipszis buborék 17"/>
          <p:cNvSpPr/>
          <p:nvPr/>
        </p:nvSpPr>
        <p:spPr>
          <a:xfrm>
            <a:off x="8784346" y="4881813"/>
            <a:ext cx="2310063" cy="1672389"/>
          </a:xfrm>
          <a:prstGeom prst="wedgeEllipseCallout">
            <a:avLst>
              <a:gd name="adj1" fmla="val -99986"/>
              <a:gd name="adj2" fmla="val -54108"/>
            </a:avLst>
          </a:prstGeom>
          <a:solidFill>
            <a:srgbClr val="4B4B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Mit tegyünk, Mester?</a:t>
            </a:r>
          </a:p>
        </p:txBody>
      </p:sp>
    </p:spTree>
    <p:extLst>
      <p:ext uri="{BB962C8B-B14F-4D97-AF65-F5344CB8AC3E}">
        <p14:creationId xmlns:p14="http://schemas.microsoft.com/office/powerpoint/2010/main" val="27009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9080529" y="3220361"/>
            <a:ext cx="1054303" cy="7427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 Rounded MT Bold" panose="020F0704030504030204" pitchFamily="34" charset="0"/>
              </a:rPr>
              <a:t>Számold újra!</a:t>
            </a:r>
          </a:p>
        </p:txBody>
      </p:sp>
      <p:sp>
        <p:nvSpPr>
          <p:cNvPr id="10" name="Szabadkézi sokszög 9"/>
          <p:cNvSpPr/>
          <p:nvPr/>
        </p:nvSpPr>
        <p:spPr>
          <a:xfrm>
            <a:off x="0" y="0"/>
            <a:ext cx="12192000" cy="6978316"/>
          </a:xfrm>
          <a:custGeom>
            <a:avLst/>
            <a:gdLst>
              <a:gd name="connsiteX0" fmla="*/ 12192000 w 12192000"/>
              <a:gd name="connsiteY0" fmla="*/ 3812011 h 4042611"/>
              <a:gd name="connsiteX1" fmla="*/ 12192000 w 12192000"/>
              <a:gd name="connsiteY1" fmla="*/ 4042611 h 4042611"/>
              <a:gd name="connsiteX2" fmla="*/ 12169294 w 12192000"/>
              <a:gd name="connsiteY2" fmla="*/ 4042611 h 4042611"/>
              <a:gd name="connsiteX3" fmla="*/ 12184068 w 12192000"/>
              <a:gd name="connsiteY3" fmla="*/ 3954414 h 4042611"/>
              <a:gd name="connsiteX4" fmla="*/ 12192000 w 12192000"/>
              <a:gd name="connsiteY4" fmla="*/ 3812011 h 4042611"/>
              <a:gd name="connsiteX5" fmla="*/ 0 w 12192000"/>
              <a:gd name="connsiteY5" fmla="*/ 3812011 h 4042611"/>
              <a:gd name="connsiteX6" fmla="*/ 7932 w 12192000"/>
              <a:gd name="connsiteY6" fmla="*/ 3954414 h 4042611"/>
              <a:gd name="connsiteX7" fmla="*/ 22706 w 12192000"/>
              <a:gd name="connsiteY7" fmla="*/ 4042611 h 4042611"/>
              <a:gd name="connsiteX8" fmla="*/ 0 w 12192000"/>
              <a:gd name="connsiteY8" fmla="*/ 4042611 h 4042611"/>
              <a:gd name="connsiteX9" fmla="*/ 0 w 12192000"/>
              <a:gd name="connsiteY9" fmla="*/ 0 h 4042611"/>
              <a:gd name="connsiteX10" fmla="*/ 12192000 w 12192000"/>
              <a:gd name="connsiteY10" fmla="*/ 0 h 4042611"/>
              <a:gd name="connsiteX11" fmla="*/ 12192000 w 12192000"/>
              <a:gd name="connsiteY11" fmla="*/ 3812011 h 4042611"/>
              <a:gd name="connsiteX12" fmla="*/ 6096000 w 12192000"/>
              <a:gd name="connsiteY12" fmla="*/ 1044747 h 4042611"/>
              <a:gd name="connsiteX13" fmla="*/ 0 w 12192000"/>
              <a:gd name="connsiteY13" fmla="*/ 3812011 h 404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4042611">
                <a:moveTo>
                  <a:pt x="12192000" y="3812011"/>
                </a:moveTo>
                <a:lnTo>
                  <a:pt x="12192000" y="4042611"/>
                </a:lnTo>
                <a:lnTo>
                  <a:pt x="12169294" y="4042611"/>
                </a:lnTo>
                <a:lnTo>
                  <a:pt x="12184068" y="3954414"/>
                </a:lnTo>
                <a:cubicBezTo>
                  <a:pt x="12189335" y="3907248"/>
                  <a:pt x="12192000" y="3859771"/>
                  <a:pt x="12192000" y="3812011"/>
                </a:cubicBezTo>
                <a:close/>
                <a:moveTo>
                  <a:pt x="0" y="3812011"/>
                </a:moveTo>
                <a:cubicBezTo>
                  <a:pt x="0" y="3859771"/>
                  <a:pt x="2665" y="3907248"/>
                  <a:pt x="7932" y="3954414"/>
                </a:cubicBezTo>
                <a:lnTo>
                  <a:pt x="22706" y="4042611"/>
                </a:lnTo>
                <a:lnTo>
                  <a:pt x="0" y="404261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812011"/>
                </a:lnTo>
                <a:cubicBezTo>
                  <a:pt x="12192000" y="2283693"/>
                  <a:pt x="9462728" y="1044747"/>
                  <a:pt x="6096000" y="1044747"/>
                </a:cubicBezTo>
                <a:cubicBezTo>
                  <a:pt x="2729272" y="1044747"/>
                  <a:pt x="0" y="2283693"/>
                  <a:pt x="0" y="3812011"/>
                </a:cubicBezTo>
                <a:close/>
              </a:path>
            </a:pathLst>
          </a:custGeom>
          <a:solidFill>
            <a:srgbClr val="FDF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3" b="100000" l="0" r="97725">
                        <a14:foregroundMark x1="47884" y1="27001" x2="49153" y2="60873"/>
                        <a14:foregroundMark x1="34868" y1="67340" x2="67831" y2="52142"/>
                        <a14:foregroundMark x1="27566" y1="45918" x2="65661" y2="470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211020" y="1114431"/>
            <a:ext cx="8611533" cy="5636225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3967574" y="5619219"/>
            <a:ext cx="7970223" cy="8301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Tudjátok, hogy hogy hívták Jézus tanítványait? Olvassátok fel a következő oldalakon!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4209745" y="162702"/>
            <a:ext cx="7728052" cy="1475870"/>
          </a:xfrm>
          <a:prstGeom prst="round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Hány tanítványt hívott el Jézus?</a:t>
            </a:r>
          </a:p>
          <a:p>
            <a:pPr algn="ctr"/>
            <a:r>
              <a:rPr lang="hu-HU" sz="2800" dirty="0"/>
              <a:t>Számold meg hangosan! </a:t>
            </a:r>
          </a:p>
          <a:p>
            <a:pPr algn="ctr"/>
            <a:r>
              <a:rPr lang="hu-HU" sz="2800" dirty="0"/>
              <a:t>Kattints a helyes számra!</a:t>
            </a:r>
          </a:p>
        </p:txBody>
      </p:sp>
      <p:sp>
        <p:nvSpPr>
          <p:cNvPr id="12" name="7"/>
          <p:cNvSpPr/>
          <p:nvPr/>
        </p:nvSpPr>
        <p:spPr>
          <a:xfrm>
            <a:off x="9080529" y="3147034"/>
            <a:ext cx="1122948" cy="902369"/>
          </a:xfrm>
          <a:prstGeom prst="round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8386941" y="2018603"/>
            <a:ext cx="1054303" cy="72589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 Rounded MT Bold" panose="020F0704030504030204" pitchFamily="34" charset="0"/>
              </a:rPr>
              <a:t>Számold újra!</a:t>
            </a:r>
          </a:p>
        </p:txBody>
      </p:sp>
      <p:sp>
        <p:nvSpPr>
          <p:cNvPr id="18" name="5"/>
          <p:cNvSpPr/>
          <p:nvPr/>
        </p:nvSpPr>
        <p:spPr>
          <a:xfrm>
            <a:off x="8359100" y="1930364"/>
            <a:ext cx="1206703" cy="902369"/>
          </a:xfrm>
          <a:prstGeom prst="round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10633565" y="2421141"/>
            <a:ext cx="913549" cy="72589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 Rounded MT Bold" panose="020F0704030504030204" pitchFamily="34" charset="0"/>
              </a:rPr>
              <a:t>Helyes!</a:t>
            </a:r>
          </a:p>
        </p:txBody>
      </p:sp>
      <p:sp>
        <p:nvSpPr>
          <p:cNvPr id="20" name="12"/>
          <p:cNvSpPr/>
          <p:nvPr/>
        </p:nvSpPr>
        <p:spPr>
          <a:xfrm>
            <a:off x="10528866" y="2332904"/>
            <a:ext cx="1122948" cy="902369"/>
          </a:xfrm>
          <a:prstGeom prst="round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latin typeface="Arial Rounded MT Bold" panose="020F07040305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3963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zövegdoboz 49"/>
          <p:cNvSpPr txBox="1"/>
          <p:nvPr/>
        </p:nvSpPr>
        <p:spPr>
          <a:xfrm>
            <a:off x="6390860" y="1905000"/>
            <a:ext cx="5397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800" dirty="0">
                <a:solidFill>
                  <a:srgbClr val="91482B"/>
                </a:solidFill>
                <a:latin typeface="Arial Rounded MT Bold" panose="020F0704030504030204" pitchFamily="34" charset="0"/>
              </a:rPr>
              <a:t>Péter</a:t>
            </a:r>
          </a:p>
          <a:p>
            <a:r>
              <a:rPr lang="hu-HU" sz="4800" dirty="0">
                <a:solidFill>
                  <a:srgbClr val="91482B"/>
                </a:solidFill>
                <a:latin typeface="Arial Rounded MT Bold" panose="020F0704030504030204" pitchFamily="34" charset="0"/>
              </a:rPr>
              <a:t>halász,</a:t>
            </a:r>
          </a:p>
          <a:p>
            <a:r>
              <a:rPr lang="hu-HU" sz="4800" dirty="0">
                <a:solidFill>
                  <a:srgbClr val="91482B"/>
                </a:solidFill>
                <a:latin typeface="Arial Rounded MT Bold" panose="020F0704030504030204" pitchFamily="34" charset="0"/>
              </a:rPr>
              <a:t>András testvére</a:t>
            </a:r>
            <a:endParaRPr lang="hu-HU" sz="4400" dirty="0">
              <a:solidFill>
                <a:srgbClr val="91482B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" name="Téglalap 50"/>
          <p:cNvSpPr/>
          <p:nvPr/>
        </p:nvSpPr>
        <p:spPr>
          <a:xfrm>
            <a:off x="0" y="0"/>
            <a:ext cx="5765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 flipH="1">
            <a:off x="561215" y="1315414"/>
            <a:ext cx="4719225" cy="45211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041400"/>
            <a:ext cx="4597367" cy="4978400"/>
          </a:xfrm>
          <a:prstGeom prst="rect">
            <a:avLst/>
          </a:prstGeom>
        </p:spPr>
      </p:pic>
      <p:sp>
        <p:nvSpPr>
          <p:cNvPr id="49" name="Téglalap 48"/>
          <p:cNvSpPr/>
          <p:nvPr/>
        </p:nvSpPr>
        <p:spPr>
          <a:xfrm>
            <a:off x="5765800" y="0"/>
            <a:ext cx="139700" cy="6858000"/>
          </a:xfrm>
          <a:prstGeom prst="rect">
            <a:avLst/>
          </a:prstGeom>
          <a:solidFill>
            <a:srgbClr val="914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Ellipszis 1"/>
          <p:cNvSpPr/>
          <p:nvPr/>
        </p:nvSpPr>
        <p:spPr>
          <a:xfrm>
            <a:off x="-419359" y="-481283"/>
            <a:ext cx="1961147" cy="1916993"/>
          </a:xfrm>
          <a:prstGeom prst="ellipse">
            <a:avLst/>
          </a:prstGeom>
          <a:solidFill>
            <a:srgbClr val="FACB9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latin typeface="Arial Rounded MT Bold" panose="020F0704030504030204" pitchFamily="34" charset="0"/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140759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zövegdoboz 49"/>
          <p:cNvSpPr txBox="1"/>
          <p:nvPr/>
        </p:nvSpPr>
        <p:spPr>
          <a:xfrm>
            <a:off x="5998029" y="1861457"/>
            <a:ext cx="619397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>
                <a:solidFill>
                  <a:srgbClr val="657D36"/>
                </a:solidFill>
                <a:latin typeface="Arial Rounded MT Bold" panose="020F0704030504030204" pitchFamily="34" charset="0"/>
              </a:rPr>
              <a:t>András</a:t>
            </a:r>
          </a:p>
          <a:p>
            <a:r>
              <a:rPr lang="hu-HU" sz="4800" dirty="0">
                <a:solidFill>
                  <a:srgbClr val="657D36"/>
                </a:solidFill>
                <a:latin typeface="Arial Rounded MT Bold" panose="020F0704030504030204" pitchFamily="34" charset="0"/>
              </a:rPr>
              <a:t>halász, </a:t>
            </a:r>
          </a:p>
          <a:p>
            <a:r>
              <a:rPr lang="hu-HU" sz="4800" dirty="0">
                <a:solidFill>
                  <a:srgbClr val="657D36"/>
                </a:solidFill>
                <a:latin typeface="Arial Rounded MT Bold" panose="020F0704030504030204" pitchFamily="34" charset="0"/>
              </a:rPr>
              <a:t>Péter testvére</a:t>
            </a:r>
            <a:endParaRPr lang="hu-HU" sz="4400" dirty="0">
              <a:solidFill>
                <a:srgbClr val="657D3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" name="Téglalap 50"/>
          <p:cNvSpPr/>
          <p:nvPr/>
        </p:nvSpPr>
        <p:spPr>
          <a:xfrm>
            <a:off x="0" y="0"/>
            <a:ext cx="5765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 flipH="1">
            <a:off x="561215" y="1315414"/>
            <a:ext cx="4719225" cy="45211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75" y="1769174"/>
            <a:ext cx="4803265" cy="434080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5778550" y="0"/>
            <a:ext cx="139700" cy="6858000"/>
          </a:xfrm>
          <a:prstGeom prst="rect">
            <a:avLst/>
          </a:prstGeom>
          <a:solidFill>
            <a:srgbClr val="657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-419359" y="-421200"/>
            <a:ext cx="1961147" cy="1916993"/>
          </a:xfrm>
          <a:prstGeom prst="ellipse">
            <a:avLst/>
          </a:prstGeom>
          <a:solidFill>
            <a:srgbClr val="FACB9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latin typeface="Arial Rounded MT Bold" panose="020F0704030504030204" pitchFamily="34" charset="0"/>
              </a:rPr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11781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Sárga–naranc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23407</TotalTime>
  <Words>453</Words>
  <Application>Microsoft Office PowerPoint</Application>
  <PresentationFormat>Szélesvásznú</PresentationFormat>
  <Paragraphs>115</Paragraphs>
  <Slides>25</Slides>
  <Notes>1</Notes>
  <HiddenSlides>0</HiddenSlides>
  <MMClips>2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3" baseType="lpstr">
      <vt:lpstr>Arial</vt:lpstr>
      <vt:lpstr>Arial Rounded MT Bold</vt:lpstr>
      <vt:lpstr>Calibri</vt:lpstr>
      <vt:lpstr>Comic Sans MS</vt:lpstr>
      <vt:lpstr>Times New Roman</vt:lpstr>
      <vt:lpstr>Wingdings 3</vt:lpstr>
      <vt:lpstr>Office Theme</vt:lpstr>
      <vt:lpstr>CorelDRAW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2262</cp:revision>
  <dcterms:created xsi:type="dcterms:W3CDTF">2020-04-05T07:55:46Z</dcterms:created>
  <dcterms:modified xsi:type="dcterms:W3CDTF">2021-02-10T09:23:56Z</dcterms:modified>
</cp:coreProperties>
</file>