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70" r:id="rId2"/>
    <p:sldId id="371" r:id="rId3"/>
    <p:sldId id="538" r:id="rId4"/>
    <p:sldId id="498" r:id="rId5"/>
    <p:sldId id="525" r:id="rId6"/>
    <p:sldId id="502" r:id="rId7"/>
    <p:sldId id="504" r:id="rId8"/>
    <p:sldId id="510" r:id="rId9"/>
    <p:sldId id="511" r:id="rId10"/>
    <p:sldId id="512" r:id="rId11"/>
    <p:sldId id="517" r:id="rId12"/>
    <p:sldId id="518" r:id="rId13"/>
    <p:sldId id="519" r:id="rId14"/>
    <p:sldId id="520" r:id="rId15"/>
    <p:sldId id="522" r:id="rId16"/>
    <p:sldId id="523" r:id="rId17"/>
    <p:sldId id="524" r:id="rId18"/>
    <p:sldId id="526" r:id="rId19"/>
    <p:sldId id="529" r:id="rId20"/>
    <p:sldId id="530" r:id="rId21"/>
    <p:sldId id="531" r:id="rId22"/>
    <p:sldId id="532" r:id="rId23"/>
    <p:sldId id="533" r:id="rId24"/>
    <p:sldId id="539" r:id="rId25"/>
    <p:sldId id="537" r:id="rId26"/>
    <p:sldId id="453" r:id="rId27"/>
    <p:sldId id="454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43" userDrawn="1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pos="2116" userDrawn="1">
          <p15:clr>
            <a:srgbClr val="A4A3A4"/>
          </p15:clr>
        </p15:guide>
        <p15:guide id="5" pos="16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7F57"/>
    <a:srgbClr val="FECE5C"/>
    <a:srgbClr val="4FB747"/>
    <a:srgbClr val="E8F0F4"/>
    <a:srgbClr val="72A2B9"/>
    <a:srgbClr val="FFF4D7"/>
    <a:srgbClr val="C0652A"/>
    <a:srgbClr val="FDF6D8"/>
    <a:srgbClr val="FDCD96"/>
    <a:srgbClr val="FEC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5" autoAdjust="0"/>
    <p:restoredTop sz="96404" autoAdjust="0"/>
  </p:normalViewPr>
  <p:slideViewPr>
    <p:cSldViewPr snapToGrid="0">
      <p:cViewPr varScale="1">
        <p:scale>
          <a:sx n="82" d="100"/>
          <a:sy n="82" d="100"/>
        </p:scale>
        <p:origin x="101" y="72"/>
      </p:cViewPr>
      <p:guideLst>
        <p:guide pos="143"/>
        <p:guide orient="horz" pos="391"/>
        <p:guide pos="2116"/>
        <p:guide pos="1617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EE074-EB5F-443B-B72D-F63362842396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48E8A-8E23-45D7-BC76-4ACF2EC357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1142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127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220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360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006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2024. 01. 23.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slide" Target="slide1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2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1.wdp"/><Relationship Id="rId7" Type="http://schemas.microsoft.com/office/2007/relationships/hdphoto" Target="../media/hdphoto14.wdp"/><Relationship Id="rId12" Type="http://schemas.openxmlformats.org/officeDocument/2006/relationships/slide" Target="slide1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2.wdp"/><Relationship Id="rId5" Type="http://schemas.microsoft.com/office/2007/relationships/hdphoto" Target="../media/hdphoto13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hdphoto" Target="../media/hdphoto11.wdp"/><Relationship Id="rId7" Type="http://schemas.openxmlformats.org/officeDocument/2006/relationships/image" Target="../media/image35.png"/><Relationship Id="rId12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microsoft.com/office/2007/relationships/hdphoto" Target="../media/hdphoto14.wdp"/><Relationship Id="rId10" Type="http://schemas.microsoft.com/office/2007/relationships/hdphoto" Target="../media/hdphoto12.wdp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slide" Target="slide21.xml"/><Relationship Id="rId4" Type="http://schemas.openxmlformats.org/officeDocument/2006/relationships/image" Target="../media/image34.png"/><Relationship Id="rId9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4.wdp"/><Relationship Id="rId7" Type="http://schemas.openxmlformats.org/officeDocument/2006/relationships/image" Target="../media/image31.png"/><Relationship Id="rId12" Type="http://schemas.openxmlformats.org/officeDocument/2006/relationships/slide" Target="slide2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4.pn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4.wdp"/><Relationship Id="rId7" Type="http://schemas.openxmlformats.org/officeDocument/2006/relationships/image" Target="../media/image32.png"/><Relationship Id="rId12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slide" Target="slide23.xml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4.wdp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microsoft.com/office/2007/relationships/hdphoto" Target="../media/hdphoto12.wdp"/><Relationship Id="rId10" Type="http://schemas.microsoft.com/office/2007/relationships/hdphoto" Target="../media/hdphoto11.wdp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5" Type="http://schemas.microsoft.com/office/2007/relationships/hdphoto" Target="../media/hdphoto9.wdp"/><Relationship Id="rId10" Type="http://schemas.openxmlformats.org/officeDocument/2006/relationships/image" Target="../media/image8.png"/><Relationship Id="rId4" Type="http://schemas.microsoft.com/office/2007/relationships/hdphoto" Target="../media/hdphoto6.wdp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B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853128" y="1416055"/>
            <a:ext cx="8338871" cy="5450781"/>
          </a:xfrm>
          <a:prstGeom prst="rect">
            <a:avLst/>
          </a:prstGeom>
          <a:solidFill>
            <a:srgbClr val="FECE5C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Kedves 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elsajátításában!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lesz az alábbiakra:</a:t>
            </a:r>
          </a:p>
          <a:p>
            <a:pPr algn="ctr">
              <a:defRPr/>
            </a:pPr>
            <a:endParaRPr lang="hu-HU" sz="24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prstClr val="white"/>
                </a:solidFill>
                <a:cs typeface="Arial" panose="020B0604020202020204" pitchFamily="34" charset="0"/>
              </a:rPr>
              <a:t>Valaki, aki segít a felolvasásban,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prstClr val="white"/>
                </a:solidFill>
                <a:cs typeface="Arial" panose="020B0604020202020204" pitchFamily="34" charset="0"/>
              </a:rPr>
              <a:t>zenehallgatáshoz fejhallgató. 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Kérem, hogy indítsák el a diavetítést! </a:t>
            </a: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rgbClr val="5BA7B9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209248"/>
            <a:ext cx="3415553" cy="2641822"/>
          </a:xfrm>
          <a:prstGeom prst="rect">
            <a:avLst/>
          </a:prstGeom>
          <a:solidFill>
            <a:srgbClr val="FECE5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5BA7B9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5BA7B9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5BA7B9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5BA7B9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5BA7B9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140338"/>
          </a:xfrm>
          <a:prstGeom prst="rect">
            <a:avLst/>
          </a:prstGeom>
          <a:solidFill>
            <a:srgbClr val="FECE5C"/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5400" dirty="0">
                <a:solidFill>
                  <a:prstClr val="white"/>
                </a:solidFill>
                <a:cs typeface="Arial" panose="020B0604020202020204" pitchFamily="34" charset="0"/>
              </a:rPr>
              <a:t>JÉZUS A KÁNAI MENYEGZŐN</a:t>
            </a:r>
          </a:p>
        </p:txBody>
      </p:sp>
      <p:cxnSp>
        <p:nvCxnSpPr>
          <p:cNvPr id="4" name="Egyenes összekötő 3"/>
          <p:cNvCxnSpPr/>
          <p:nvPr/>
        </p:nvCxnSpPr>
        <p:spPr>
          <a:xfrm>
            <a:off x="201168" y="60350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/>
          <a:srcRect b="12742"/>
          <a:stretch/>
        </p:blipFill>
        <p:spPr>
          <a:xfrm>
            <a:off x="-104290" y="2297862"/>
            <a:ext cx="4822160" cy="456013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rcRect b="45459"/>
          <a:stretch/>
        </p:blipFill>
        <p:spPr>
          <a:xfrm flipH="1">
            <a:off x="4580922" y="2030977"/>
            <a:ext cx="3210856" cy="4827023"/>
          </a:xfrm>
          <a:prstGeom prst="rect">
            <a:avLst/>
          </a:prstGeom>
        </p:spPr>
      </p:pic>
      <p:sp>
        <p:nvSpPr>
          <p:cNvPr id="14" name="Ellipszis buborék 13"/>
          <p:cNvSpPr/>
          <p:nvPr/>
        </p:nvSpPr>
        <p:spPr>
          <a:xfrm>
            <a:off x="446314" y="88257"/>
            <a:ext cx="6222578" cy="2209605"/>
          </a:xfrm>
          <a:prstGeom prst="wedgeEllipseCallout">
            <a:avLst>
              <a:gd name="adj1" fmla="val 27664"/>
              <a:gd name="adj2" fmla="val 68529"/>
            </a:avLst>
          </a:prstGeom>
          <a:solidFill>
            <a:srgbClr val="8AC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/>
              <a:t>Szolgák!</a:t>
            </a:r>
          </a:p>
          <a:p>
            <a:pPr algn="ctr"/>
            <a:r>
              <a:rPr lang="hu-HU" sz="2800" dirty="0"/>
              <a:t>Amit a fiam mond nektek, </a:t>
            </a:r>
          </a:p>
          <a:p>
            <a:pPr algn="ctr"/>
            <a:r>
              <a:rPr lang="hu-HU" sz="2800" dirty="0"/>
              <a:t>gyorsan tegyétek meg!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584" y="1698170"/>
            <a:ext cx="5018765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4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4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5" name="Kép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65096" y="380559"/>
            <a:ext cx="4140547" cy="6884458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8785600" y="2133600"/>
            <a:ext cx="3295650" cy="2201137"/>
          </a:xfrm>
          <a:prstGeom prst="wedgeEllipseCallout">
            <a:avLst>
              <a:gd name="adj1" fmla="val -57693"/>
              <a:gd name="adj2" fmla="val -71540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rgbClr val="A57F54"/>
                </a:solidFill>
              </a:rPr>
              <a:t>Vízzel mindet egytől-egyig színültig tele </a:t>
            </a:r>
            <a:r>
              <a:rPr lang="hu-HU" sz="2800" dirty="0" err="1">
                <a:solidFill>
                  <a:srgbClr val="A57F54"/>
                </a:solidFill>
              </a:rPr>
              <a:t>töltsétek</a:t>
            </a:r>
            <a:r>
              <a:rPr lang="hu-HU" sz="2800" dirty="0">
                <a:solidFill>
                  <a:srgbClr val="A57F54"/>
                </a:solidFill>
              </a:rPr>
              <a:t> fel!</a:t>
            </a:r>
          </a:p>
        </p:txBody>
      </p:sp>
      <p:sp>
        <p:nvSpPr>
          <p:cNvPr id="37" name="Ellipszis buborék 36"/>
          <p:cNvSpPr/>
          <p:nvPr/>
        </p:nvSpPr>
        <p:spPr>
          <a:xfrm>
            <a:off x="9524627" y="380559"/>
            <a:ext cx="2314917" cy="1548063"/>
          </a:xfrm>
          <a:prstGeom prst="wedgeEllipseCallout">
            <a:avLst>
              <a:gd name="adj1" fmla="val -94800"/>
              <a:gd name="adj2" fmla="val -10510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rgbClr val="A57F54"/>
                </a:solidFill>
              </a:rPr>
              <a:t>Van itt 6 nagy</a:t>
            </a:r>
          </a:p>
          <a:p>
            <a:r>
              <a:rPr lang="hu-HU" sz="2800" dirty="0">
                <a:solidFill>
                  <a:srgbClr val="A57F54"/>
                </a:solidFill>
              </a:rPr>
              <a:t>kőveder.</a:t>
            </a:r>
          </a:p>
        </p:txBody>
      </p:sp>
      <p:sp>
        <p:nvSpPr>
          <p:cNvPr id="46" name="Ellipszis buborék 45"/>
          <p:cNvSpPr/>
          <p:nvPr/>
        </p:nvSpPr>
        <p:spPr>
          <a:xfrm>
            <a:off x="3683287" y="-41879"/>
            <a:ext cx="3196484" cy="2207695"/>
          </a:xfrm>
          <a:prstGeom prst="wedgeEllipseCallout">
            <a:avLst>
              <a:gd name="adj1" fmla="val -59333"/>
              <a:gd name="adj2" fmla="val 26458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solidFill>
                  <a:srgbClr val="A57F54"/>
                </a:solidFill>
              </a:rPr>
              <a:t>Engedelmesen megtesszük ezt neked, Mester!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3943" y="1045129"/>
            <a:ext cx="3891202" cy="667758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20382" y="1061968"/>
            <a:ext cx="3891202" cy="6677580"/>
          </a:xfrm>
          <a:prstGeom prst="rect">
            <a:avLst/>
          </a:prstGeom>
        </p:spPr>
      </p:pic>
      <p:grpSp>
        <p:nvGrpSpPr>
          <p:cNvPr id="16" name="Csoportba foglalás 15"/>
          <p:cNvGrpSpPr/>
          <p:nvPr/>
        </p:nvGrpSpPr>
        <p:grpSpPr>
          <a:xfrm>
            <a:off x="0" y="4517138"/>
            <a:ext cx="11007256" cy="2261812"/>
            <a:chOff x="403958" y="4461893"/>
            <a:chExt cx="11007256" cy="2261812"/>
          </a:xfrm>
        </p:grpSpPr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958" y="4461893"/>
              <a:ext cx="1565245" cy="2258709"/>
            </a:xfrm>
            <a:prstGeom prst="rect">
              <a:avLst/>
            </a:prstGeom>
          </p:spPr>
        </p:pic>
        <p:pic>
          <p:nvPicPr>
            <p:cNvPr id="18" name="Kép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7327" y="4461893"/>
              <a:ext cx="1560711" cy="2261812"/>
            </a:xfrm>
            <a:prstGeom prst="rect">
              <a:avLst/>
            </a:prstGeom>
          </p:spPr>
        </p:pic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081" y="4461893"/>
              <a:ext cx="1565245" cy="2258709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6204" y="4461893"/>
              <a:ext cx="1565245" cy="2258709"/>
            </a:xfrm>
            <a:prstGeom prst="rect">
              <a:avLst/>
            </a:prstGeom>
          </p:spPr>
        </p:pic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3916" y="4461893"/>
              <a:ext cx="1560711" cy="2261812"/>
            </a:xfrm>
            <a:prstGeom prst="rect">
              <a:avLst/>
            </a:prstGeom>
          </p:spPr>
        </p:pic>
        <p:pic>
          <p:nvPicPr>
            <p:cNvPr id="23" name="Kép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0503" y="4461893"/>
              <a:ext cx="1560711" cy="2261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370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37748 -0.1451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0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54" y="-276727"/>
            <a:ext cx="9798093" cy="7439179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520009" y="494270"/>
            <a:ext cx="3615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Azon az esküvőn, Kána városában,</a:t>
            </a:r>
          </a:p>
          <a:p>
            <a:r>
              <a:rPr lang="hu-HU" sz="3200" dirty="0"/>
              <a:t>a vízzel mi történt?</a:t>
            </a:r>
          </a:p>
        </p:txBody>
      </p:sp>
    </p:spTree>
    <p:extLst>
      <p:ext uri="{BB962C8B-B14F-4D97-AF65-F5344CB8AC3E}">
        <p14:creationId xmlns:p14="http://schemas.microsoft.com/office/powerpoint/2010/main" val="11105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-8940"/>
            <a:ext cx="12192000" cy="6858000"/>
          </a:xfrm>
          <a:prstGeom prst="rect">
            <a:avLst/>
          </a:prstGeom>
          <a:solidFill>
            <a:srgbClr val="C0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1503" y="1350296"/>
            <a:ext cx="3823879" cy="63579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11219" y="489284"/>
            <a:ext cx="3828231" cy="6569517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5996320" y="174966"/>
            <a:ext cx="3059181" cy="2209005"/>
          </a:xfrm>
          <a:prstGeom prst="wedgeEllipseCallout">
            <a:avLst>
              <a:gd name="adj1" fmla="val 63786"/>
              <a:gd name="adj2" fmla="val 19597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rgbClr val="A57F54"/>
                </a:solidFill>
              </a:rPr>
              <a:t>A násznagy poharát </a:t>
            </a:r>
            <a:r>
              <a:rPr lang="hu-HU" sz="2800" dirty="0" err="1">
                <a:solidFill>
                  <a:srgbClr val="A57F54"/>
                </a:solidFill>
              </a:rPr>
              <a:t>töltsétek</a:t>
            </a:r>
            <a:r>
              <a:rPr lang="hu-HU" sz="2800" dirty="0">
                <a:solidFill>
                  <a:srgbClr val="A57F54"/>
                </a:solidFill>
              </a:rPr>
              <a:t> meg ezzel!</a:t>
            </a:r>
          </a:p>
        </p:txBody>
      </p:sp>
      <p:grpSp>
        <p:nvGrpSpPr>
          <p:cNvPr id="8" name="Csoportba foglalás 7"/>
          <p:cNvGrpSpPr/>
          <p:nvPr/>
        </p:nvGrpSpPr>
        <p:grpSpPr>
          <a:xfrm>
            <a:off x="0" y="4772588"/>
            <a:ext cx="12389965" cy="2935643"/>
            <a:chOff x="403958" y="4461893"/>
            <a:chExt cx="11007256" cy="2261812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958" y="4461893"/>
              <a:ext cx="1565245" cy="225870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7327" y="4461893"/>
              <a:ext cx="1560711" cy="2261812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081" y="4461893"/>
              <a:ext cx="1565245" cy="2258709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6204" y="4461893"/>
              <a:ext cx="1565245" cy="2258709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3916" y="4461893"/>
              <a:ext cx="1560711" cy="2261812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0503" y="4461893"/>
              <a:ext cx="1560711" cy="2261812"/>
            </a:xfrm>
            <a:prstGeom prst="rect">
              <a:avLst/>
            </a:prstGeom>
          </p:spPr>
        </p:pic>
      </p:grpSp>
      <p:sp>
        <p:nvSpPr>
          <p:cNvPr id="2" name="Felhő 1"/>
          <p:cNvSpPr/>
          <p:nvPr/>
        </p:nvSpPr>
        <p:spPr>
          <a:xfrm>
            <a:off x="2226321" y="174967"/>
            <a:ext cx="3211228" cy="1514446"/>
          </a:xfrm>
          <a:prstGeom prst="cloudCallout">
            <a:avLst>
              <a:gd name="adj1" fmla="val -64832"/>
              <a:gd name="adj2" fmla="val 64131"/>
            </a:avLst>
          </a:prstGeom>
          <a:solidFill>
            <a:srgbClr val="EBA3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Csodálkozva gondolom, hogy a vendégeket vízzel kell itatnom!</a:t>
            </a:r>
          </a:p>
        </p:txBody>
      </p:sp>
    </p:spTree>
    <p:extLst>
      <p:ext uri="{BB962C8B-B14F-4D97-AF65-F5344CB8AC3E}">
        <p14:creationId xmlns:p14="http://schemas.microsoft.com/office/powerpoint/2010/main" val="24236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/>
          <a:srcRect b="9504"/>
          <a:stretch/>
        </p:blipFill>
        <p:spPr>
          <a:xfrm flipH="1">
            <a:off x="3726700" y="1977852"/>
            <a:ext cx="7157391" cy="4880148"/>
          </a:xfrm>
          <a:prstGeom prst="rect">
            <a:avLst/>
          </a:prstGeom>
        </p:spPr>
      </p:pic>
      <p:sp>
        <p:nvSpPr>
          <p:cNvPr id="17" name="Ellipszis buborék 16"/>
          <p:cNvSpPr/>
          <p:nvPr/>
        </p:nvSpPr>
        <p:spPr>
          <a:xfrm>
            <a:off x="8644975" y="156873"/>
            <a:ext cx="3230528" cy="2405743"/>
          </a:xfrm>
          <a:prstGeom prst="wedgeEllipseCallout">
            <a:avLst>
              <a:gd name="adj1" fmla="val -66414"/>
              <a:gd name="adj2" fmla="val 42783"/>
            </a:avLst>
          </a:prstGeom>
          <a:solidFill>
            <a:srgbClr val="72A2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 dirty="0"/>
              <a:t>Ilyen finom jó bort szívesen ízlelek!</a:t>
            </a:r>
          </a:p>
          <a:p>
            <a:r>
              <a:rPr lang="hu-HU" sz="2000" dirty="0"/>
              <a:t>Mert előbbinél is finomabb ízt lelek!</a:t>
            </a:r>
          </a:p>
        </p:txBody>
      </p:sp>
      <p:sp>
        <p:nvSpPr>
          <p:cNvPr id="18" name="Felhő 17"/>
          <p:cNvSpPr/>
          <p:nvPr/>
        </p:nvSpPr>
        <p:spPr>
          <a:xfrm>
            <a:off x="2559919" y="219971"/>
            <a:ext cx="3861249" cy="1433015"/>
          </a:xfrm>
          <a:prstGeom prst="cloudCallout">
            <a:avLst>
              <a:gd name="adj1" fmla="val 12897"/>
              <a:gd name="adj2" fmla="val 82037"/>
            </a:avLst>
          </a:prstGeom>
          <a:solidFill>
            <a:srgbClr val="6B51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Az előbb ez víz volt!</a:t>
            </a:r>
          </a:p>
          <a:p>
            <a:pPr algn="ctr"/>
            <a:r>
              <a:rPr lang="hu-HU" sz="2000" dirty="0"/>
              <a:t>Nahát!</a:t>
            </a:r>
          </a:p>
          <a:p>
            <a:pPr algn="ctr"/>
            <a:r>
              <a:rPr lang="hu-HU" sz="2000" dirty="0"/>
              <a:t>Ez meg itt BOR!</a:t>
            </a:r>
          </a:p>
        </p:txBody>
      </p:sp>
      <p:sp>
        <p:nvSpPr>
          <p:cNvPr id="20" name="Ellipszis buborék 19"/>
          <p:cNvSpPr/>
          <p:nvPr/>
        </p:nvSpPr>
        <p:spPr>
          <a:xfrm>
            <a:off x="9696736" y="3147380"/>
            <a:ext cx="2374710" cy="1962535"/>
          </a:xfrm>
          <a:prstGeom prst="wedgeEllipseCallout">
            <a:avLst>
              <a:gd name="adj1" fmla="val -81786"/>
              <a:gd name="adj2" fmla="val -33500"/>
            </a:avLst>
          </a:prstGeom>
          <a:solidFill>
            <a:srgbClr val="72A2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Szólj a vőlegénynek, jöjjön ide hozzám!</a:t>
            </a:r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29" l="0" r="980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94262" y="1041087"/>
            <a:ext cx="3820962" cy="74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7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Felhő 7"/>
          <p:cNvSpPr/>
          <p:nvPr/>
        </p:nvSpPr>
        <p:spPr>
          <a:xfrm>
            <a:off x="282173" y="263241"/>
            <a:ext cx="2213213" cy="1558119"/>
          </a:xfrm>
          <a:prstGeom prst="cloudCallout">
            <a:avLst>
              <a:gd name="adj1" fmla="val 75218"/>
              <a:gd name="adj2" fmla="val 115055"/>
            </a:avLst>
          </a:prstGeom>
          <a:solidFill>
            <a:srgbClr val="4FB7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000" dirty="0"/>
              <a:t>?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/>
          <a:srcRect l="27836" r="38862" b="55620"/>
          <a:stretch/>
        </p:blipFill>
        <p:spPr>
          <a:xfrm flipH="1">
            <a:off x="6074401" y="2672015"/>
            <a:ext cx="4169055" cy="418598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45" l="9857" r="94803">
                        <a14:backgroundMark x1="64337" y1="73835" x2="36559" y2="83154"/>
                      </a14:backgroundRemoval>
                    </a14:imgEffect>
                  </a14:imgLayer>
                </a14:imgProps>
              </a:ext>
            </a:extLst>
          </a:blip>
          <a:srcRect b="37175"/>
          <a:stretch/>
        </p:blipFill>
        <p:spPr>
          <a:xfrm flipH="1">
            <a:off x="2374108" y="2350554"/>
            <a:ext cx="4783053" cy="450744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29" l="0" r="98070"/>
                    </a14:imgEffect>
                  </a14:imgLayer>
                </a14:imgProps>
              </a:ext>
            </a:extLst>
          </a:blip>
          <a:srcRect b="45376"/>
          <a:stretch/>
        </p:blipFill>
        <p:spPr>
          <a:xfrm flipH="1">
            <a:off x="-447245" y="-390203"/>
            <a:ext cx="6776093" cy="7246512"/>
          </a:xfrm>
          <a:prstGeom prst="rect">
            <a:avLst/>
          </a:prstGeom>
        </p:spPr>
      </p:pic>
      <p:sp>
        <p:nvSpPr>
          <p:cNvPr id="10" name="Ellipszis buborék 9"/>
          <p:cNvSpPr/>
          <p:nvPr/>
        </p:nvSpPr>
        <p:spPr>
          <a:xfrm>
            <a:off x="5900229" y="98313"/>
            <a:ext cx="5960693" cy="2753744"/>
          </a:xfrm>
          <a:prstGeom prst="wedgeEllipseCallout">
            <a:avLst>
              <a:gd name="adj1" fmla="val -34913"/>
              <a:gd name="adj2" fmla="val 56501"/>
            </a:avLst>
          </a:prstGeom>
          <a:solidFill>
            <a:srgbClr val="72A2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/>
          </a:p>
          <a:p>
            <a:pPr algn="ctr"/>
            <a:endParaRPr lang="hu-HU" sz="2000" dirty="0"/>
          </a:p>
          <a:p>
            <a:pPr algn="ctr"/>
            <a:endParaRPr lang="hu-HU" sz="2000" dirty="0"/>
          </a:p>
          <a:p>
            <a:pPr algn="ctr"/>
            <a:r>
              <a:rPr lang="hu-HU" sz="2000" dirty="0"/>
              <a:t>Más háznál mindig a jó bort kínálják előre.</a:t>
            </a:r>
          </a:p>
          <a:p>
            <a:pPr algn="ctr"/>
            <a:r>
              <a:rPr lang="hu-HU" sz="2000" dirty="0"/>
              <a:t>Így aztán náluk </a:t>
            </a:r>
          </a:p>
          <a:p>
            <a:pPr algn="ctr"/>
            <a:r>
              <a:rPr lang="hu-HU" sz="2000" dirty="0"/>
              <a:t>a végére marad a lőre.</a:t>
            </a:r>
          </a:p>
          <a:p>
            <a:pPr algn="ctr"/>
            <a:r>
              <a:rPr lang="hu-HU" sz="2000" dirty="0"/>
              <a:t>Nem úgy, mint itt!</a:t>
            </a:r>
          </a:p>
          <a:p>
            <a:pPr algn="ctr"/>
            <a:r>
              <a:rPr lang="hu-HU" sz="2000" dirty="0"/>
              <a:t>Ebből a kései borból az ember örömmel kortyol!</a:t>
            </a:r>
          </a:p>
          <a:p>
            <a:pPr algn="ctr"/>
            <a:endParaRPr lang="hu-HU" sz="2000" dirty="0"/>
          </a:p>
          <a:p>
            <a:pPr algn="ctr"/>
            <a:endParaRPr lang="hu-HU" sz="2000" dirty="0"/>
          </a:p>
          <a:p>
            <a:pPr algn="ctr"/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7143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D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kerekített téglalap 10"/>
          <p:cNvSpPr/>
          <p:nvPr/>
        </p:nvSpPr>
        <p:spPr>
          <a:xfrm>
            <a:off x="465591" y="384289"/>
            <a:ext cx="11260818" cy="6089422"/>
          </a:xfrm>
          <a:prstGeom prst="roundRect">
            <a:avLst>
              <a:gd name="adj" fmla="val 24309"/>
            </a:avLst>
          </a:prstGeom>
          <a:solidFill>
            <a:srgbClr val="72A2B9"/>
          </a:solidFill>
          <a:ln w="184150">
            <a:solidFill>
              <a:srgbClr val="FDF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latin typeface="Arial Rounded MT Bold" panose="020F070403050403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54964" y="1316194"/>
            <a:ext cx="104317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rgbClr val="FDF6D8"/>
                </a:solidFill>
              </a:rPr>
              <a:t>„Ezt tette Jézus első jelként a galileai </a:t>
            </a:r>
          </a:p>
          <a:p>
            <a:r>
              <a:rPr lang="hu-HU" sz="4400" dirty="0">
                <a:solidFill>
                  <a:srgbClr val="FDF6D8"/>
                </a:solidFill>
              </a:rPr>
              <a:t>Kánában…, és tanítványai hittek benne.”</a:t>
            </a:r>
          </a:p>
          <a:p>
            <a:r>
              <a:rPr lang="hu-HU" sz="2800" dirty="0">
                <a:solidFill>
                  <a:srgbClr val="FDF6D8"/>
                </a:solidFill>
              </a:rPr>
              <a:t>János evangéliuma 2,11</a:t>
            </a:r>
            <a:endParaRPr lang="hu-HU" sz="2400" dirty="0">
              <a:solidFill>
                <a:srgbClr val="FDF6D8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2526" y1="45658" x2="67509" y2="45916"/>
                        <a14:backgroundMark x1="64000" y1="12812" x2="71298" y2="58727"/>
                        <a14:backgroundMark x1="29474" y1="78418" x2="67789" y2="71281"/>
                        <a14:backgroundMark x1="43930" y1="66638" x2="45544" y2="77644"/>
                        <a14:backgroundMark x1="33123" y1="74893" x2="63298" y2="69304"/>
                        <a14:backgroundMark x1="36140" y1="66982" x2="57825" y2="65348"/>
                        <a14:backgroundMark x1="36421" y1="65778" x2="58316" y2="62855"/>
                      </a14:backgroundRemoval>
                    </a14:imgEffect>
                  </a14:imgLayer>
                </a14:imgProps>
              </a:ext>
            </a:extLst>
          </a:blip>
          <a:srcRect l="19524" t="10038" r="29304" b="31986"/>
          <a:stretch/>
        </p:blipFill>
        <p:spPr>
          <a:xfrm flipH="1">
            <a:off x="6963218" y="2964186"/>
            <a:ext cx="4337305" cy="3730873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1085159" y="3801284"/>
            <a:ext cx="52584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Így történt, hogy Kána városában Jézus a vizet borrá változtatta.</a:t>
            </a:r>
          </a:p>
          <a:p>
            <a:r>
              <a:rPr lang="hu-HU" sz="3200" dirty="0">
                <a:solidFill>
                  <a:schemeClr val="bg1"/>
                </a:solidFill>
              </a:rPr>
              <a:t>Ez volt az Ő első csodája.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667000" y="605637"/>
            <a:ext cx="660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rgbClr val="FDF6D8"/>
                </a:solidFill>
                <a:latin typeface="Arial Rounded MT Bold" panose="020F0704030504030204" pitchFamily="34" charset="0"/>
              </a:rPr>
              <a:t>ARANYMONDÁS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267" y="-12035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kodalom készül Kána városába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5547" y="4106644"/>
            <a:ext cx="1886631" cy="18866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96597" y="1028414"/>
            <a:ext cx="4844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Ismételjük át a történetet egy ének segítségével!</a:t>
            </a:r>
          </a:p>
          <a:p>
            <a:r>
              <a:rPr lang="hu-HU" sz="3200" dirty="0"/>
              <a:t>Kattints a hangszóróra és hallgasd meg az éneket!</a:t>
            </a:r>
          </a:p>
          <a:p>
            <a:r>
              <a:rPr lang="hu-HU" sz="3200" dirty="0"/>
              <a:t>Figyelj a szövegére!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5"/>
          <a:srcRect r="2733" b="19715"/>
          <a:stretch>
            <a:fillRect/>
          </a:stretch>
        </p:blipFill>
        <p:spPr>
          <a:xfrm>
            <a:off x="4047082" y="2194632"/>
            <a:ext cx="7649618" cy="4204438"/>
          </a:xfrm>
          <a:custGeom>
            <a:avLst/>
            <a:gdLst>
              <a:gd name="connsiteX0" fmla="*/ 0 w 7649618"/>
              <a:gd name="connsiteY0" fmla="*/ 0 h 4204438"/>
              <a:gd name="connsiteX1" fmla="*/ 7649618 w 7649618"/>
              <a:gd name="connsiteY1" fmla="*/ 0 h 4204438"/>
              <a:gd name="connsiteX2" fmla="*/ 7649618 w 7649618"/>
              <a:gd name="connsiteY2" fmla="*/ 2724160 h 4204438"/>
              <a:gd name="connsiteX3" fmla="*/ 6169340 w 7649618"/>
              <a:gd name="connsiteY3" fmla="*/ 4204438 h 4204438"/>
              <a:gd name="connsiteX4" fmla="*/ 0 w 7649618"/>
              <a:gd name="connsiteY4" fmla="*/ 4204438 h 42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618" h="4204438">
                <a:moveTo>
                  <a:pt x="0" y="0"/>
                </a:moveTo>
                <a:lnTo>
                  <a:pt x="7649618" y="0"/>
                </a:lnTo>
                <a:lnTo>
                  <a:pt x="7649618" y="2724160"/>
                </a:lnTo>
                <a:cubicBezTo>
                  <a:pt x="7649618" y="3541695"/>
                  <a:pt x="6986875" y="4204438"/>
                  <a:pt x="6169340" y="4204438"/>
                </a:cubicBezTo>
                <a:lnTo>
                  <a:pt x="0" y="4204438"/>
                </a:lnTo>
                <a:close/>
              </a:path>
            </a:pathLst>
          </a:custGeom>
        </p:spPr>
      </p:pic>
      <p:sp>
        <p:nvSpPr>
          <p:cNvPr id="17" name="Lekerekített téglalap 16"/>
          <p:cNvSpPr/>
          <p:nvPr/>
        </p:nvSpPr>
        <p:spPr>
          <a:xfrm>
            <a:off x="465591" y="384289"/>
            <a:ext cx="11260818" cy="6089422"/>
          </a:xfrm>
          <a:prstGeom prst="roundRect">
            <a:avLst>
              <a:gd name="adj" fmla="val 24309"/>
            </a:avLst>
          </a:prstGeom>
          <a:noFill/>
          <a:ln w="184150">
            <a:gradFill flip="none" rotWithShape="1">
              <a:gsLst>
                <a:gs pos="0">
                  <a:srgbClr val="4FB747"/>
                </a:gs>
                <a:gs pos="100000">
                  <a:srgbClr val="FECE5C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03" y="0"/>
            <a:ext cx="1369012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1"/>
          <p:cNvSpPr/>
          <p:nvPr/>
        </p:nvSpPr>
        <p:spPr>
          <a:xfrm>
            <a:off x="152400" y="152400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násznagy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19" name="Nagy öröm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20" name="Jézus ima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pic>
        <p:nvPicPr>
          <p:cNvPr id="21" name="Máriakér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pic>
        <p:nvPicPr>
          <p:cNvPr id="29" name="Mária szolgákna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7724776" y="3898062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>
                <a:solidFill>
                  <a:srgbClr val="C2B49B"/>
                </a:solidFill>
                <a:latin typeface="Arial Rounded MT Bold" panose="020F0704030504030204" pitchFamily="34" charset="0"/>
              </a:rPr>
              <a:t>1. 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400855" y="3266846"/>
            <a:ext cx="928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Ismételjük át a történetet a képek segítségével!</a:t>
            </a:r>
          </a:p>
          <a:p>
            <a:r>
              <a:rPr lang="hu-HU" sz="2400" dirty="0"/>
              <a:t>Kattints arra a képre, amelyiknek a leírását olvasod!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8746243" y="3383842"/>
            <a:ext cx="27900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C2B49B"/>
                </a:solidFill>
              </a:rPr>
              <a:t>A szolgák teleöntik a kővedreket vízzel.</a:t>
            </a:r>
          </a:p>
        </p:txBody>
      </p:sp>
      <p:pic>
        <p:nvPicPr>
          <p:cNvPr id="12" name="1. vízönté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6243" y="147192"/>
            <a:ext cx="2370985" cy="3272578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262313" y="302100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B050"/>
                </a:solidFill>
              </a:rPr>
              <a:t>Eltaláltad! </a:t>
            </a:r>
          </a:p>
        </p:txBody>
      </p:sp>
      <p:sp>
        <p:nvSpPr>
          <p:cNvPr id="3" name="Téglalap 2">
            <a:hlinkClick r:id="rId12" action="ppaction://hlinksldjump"/>
          </p:cNvPr>
          <p:cNvSpPr/>
          <p:nvPr/>
        </p:nvSpPr>
        <p:spPr>
          <a:xfrm>
            <a:off x="0" y="0"/>
            <a:ext cx="744970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>
            <a:off x="7186182" y="6107179"/>
            <a:ext cx="5005818" cy="775651"/>
          </a:xfrm>
          <a:prstGeom prst="rect">
            <a:avLst/>
          </a:prstGeom>
          <a:solidFill>
            <a:srgbClr val="C2B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Kattints ide a következő kérdéshez!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58" y="50981"/>
            <a:ext cx="857047" cy="8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ásznagy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20" name="Jézus im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7573873" y="4016608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>
                <a:solidFill>
                  <a:srgbClr val="C2B49B"/>
                </a:solidFill>
                <a:latin typeface="Arial Rounded MT Bold" panose="020F0704030504030204" pitchFamily="34" charset="0"/>
              </a:rPr>
              <a:t>2. 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8368983" y="3718143"/>
            <a:ext cx="3714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C2B49B"/>
                </a:solidFill>
              </a:rPr>
              <a:t>Menyasszony és vőlegény lakodalma Kána városában.</a:t>
            </a:r>
          </a:p>
        </p:txBody>
      </p:sp>
      <p:sp>
        <p:nvSpPr>
          <p:cNvPr id="32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Máriakér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pic>
        <p:nvPicPr>
          <p:cNvPr id="29" name="Mária szolgákna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Kattints arra a képre, amelyiknek a leírását olvasod! 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B050"/>
                </a:solidFill>
              </a:rPr>
              <a:t>Eltaláltad! </a:t>
            </a:r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pic>
        <p:nvPicPr>
          <p:cNvPr id="17" name="Nagy öröm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2757" y="-136972"/>
            <a:ext cx="2941825" cy="3840905"/>
          </a:xfrm>
          <a:prstGeom prst="rect">
            <a:avLst/>
          </a:prstGeom>
        </p:spPr>
      </p:pic>
      <p:sp>
        <p:nvSpPr>
          <p:cNvPr id="15" name="Téglalap 14">
            <a:hlinkClick r:id="rId12" action="ppaction://hlinksldjump"/>
          </p:cNvPr>
          <p:cNvSpPr/>
          <p:nvPr/>
        </p:nvSpPr>
        <p:spPr>
          <a:xfrm>
            <a:off x="-24773" y="0"/>
            <a:ext cx="747447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Nagy öröm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sp>
        <p:nvSpPr>
          <p:cNvPr id="26" name="Téglalap 25"/>
          <p:cNvSpPr/>
          <p:nvPr/>
        </p:nvSpPr>
        <p:spPr>
          <a:xfrm>
            <a:off x="7186182" y="6107179"/>
            <a:ext cx="5005818" cy="775651"/>
          </a:xfrm>
          <a:prstGeom prst="rect">
            <a:avLst/>
          </a:prstGeom>
          <a:solidFill>
            <a:srgbClr val="FEC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Kattints ide a következő kérdéshez!</a:t>
            </a:r>
          </a:p>
        </p:txBody>
      </p:sp>
    </p:spTree>
    <p:extLst>
      <p:ext uri="{BB962C8B-B14F-4D97-AF65-F5344CB8AC3E}">
        <p14:creationId xmlns:p14="http://schemas.microsoft.com/office/powerpoint/2010/main" val="62508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B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FECE5C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az óra eleji imádsággal!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ásznagy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21" name="Máriakér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pic>
        <p:nvPicPr>
          <p:cNvPr id="29" name="Mária szolgákna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7449706" y="4434711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>
                <a:solidFill>
                  <a:srgbClr val="C2B49B"/>
                </a:solidFill>
                <a:latin typeface="Arial Rounded MT Bold" panose="020F0704030504030204" pitchFamily="34" charset="0"/>
              </a:rPr>
              <a:t>3. 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Kattints arra a képre, amelyiknek a leírását olvasod!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8477990" y="4373155"/>
            <a:ext cx="3714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C2B49B"/>
                </a:solidFill>
              </a:rPr>
              <a:t>Jézus csodát </a:t>
            </a:r>
          </a:p>
          <a:p>
            <a:r>
              <a:rPr lang="hu-HU" sz="4000" dirty="0">
                <a:solidFill>
                  <a:srgbClr val="C2B49B"/>
                </a:solidFill>
              </a:rPr>
              <a:t>tesz.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B050"/>
                </a:solidFill>
              </a:rPr>
              <a:t>Eltaláltad! </a:t>
            </a:r>
          </a:p>
        </p:txBody>
      </p:sp>
      <p:sp>
        <p:nvSpPr>
          <p:cNvPr id="25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sp>
        <p:nvSpPr>
          <p:cNvPr id="15" name="Téglalap 14">
            <a:hlinkClick r:id="rId8" action="ppaction://hlinksldjump"/>
          </p:cNvPr>
          <p:cNvSpPr/>
          <p:nvPr/>
        </p:nvSpPr>
        <p:spPr>
          <a:xfrm>
            <a:off x="-31750" y="-10248"/>
            <a:ext cx="748145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Nagy öröm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19" name="Jézus ima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6977" y="419800"/>
            <a:ext cx="2870753" cy="3952317"/>
          </a:xfrm>
          <a:prstGeom prst="rect">
            <a:avLst/>
          </a:prstGeom>
        </p:spPr>
      </p:pic>
      <p:pic>
        <p:nvPicPr>
          <p:cNvPr id="22" name="Jézus ima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23" name="Téglalap 22"/>
          <p:cNvSpPr/>
          <p:nvPr/>
        </p:nvSpPr>
        <p:spPr>
          <a:xfrm>
            <a:off x="7182554" y="6082349"/>
            <a:ext cx="5005818" cy="775651"/>
          </a:xfrm>
          <a:prstGeom prst="rect">
            <a:avLst/>
          </a:prstGeom>
          <a:solidFill>
            <a:srgbClr val="72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Kattints ide a következő kérdéshez!</a:t>
            </a:r>
          </a:p>
        </p:txBody>
      </p:sp>
    </p:spTree>
    <p:extLst>
      <p:ext uri="{BB962C8B-B14F-4D97-AF65-F5344CB8AC3E}">
        <p14:creationId xmlns:p14="http://schemas.microsoft.com/office/powerpoint/2010/main" val="9400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ásznagy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29" name="Mária szolgákna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7419446" y="4296212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>
                <a:solidFill>
                  <a:srgbClr val="C2B49B"/>
                </a:solidFill>
                <a:latin typeface="Arial Rounded MT Bold" panose="020F0704030504030204" pitchFamily="34" charset="0"/>
              </a:rPr>
              <a:t>4. 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Kattints arra a képre, amelyiknek a leírását olvasod!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8300190" y="3870503"/>
            <a:ext cx="3714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C2B49B"/>
                </a:solidFill>
              </a:rPr>
              <a:t>Mária szól Jézusnak, hogy elfogyott a bor.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B050"/>
                </a:solidFill>
              </a:rPr>
              <a:t>Eltaláltad! </a:t>
            </a:r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pic>
        <p:nvPicPr>
          <p:cNvPr id="14" name="Nagy öröm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22" name="Jézus ima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24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hlinkClick r:id="rId10" action="ppaction://hlinksldjump"/>
          </p:cNvPr>
          <p:cNvSpPr/>
          <p:nvPr/>
        </p:nvSpPr>
        <p:spPr>
          <a:xfrm>
            <a:off x="0" y="0"/>
            <a:ext cx="77247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Máriakér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150" y="115850"/>
            <a:ext cx="2564850" cy="3499445"/>
          </a:xfrm>
          <a:prstGeom prst="rect">
            <a:avLst/>
          </a:prstGeom>
        </p:spPr>
      </p:pic>
      <p:pic>
        <p:nvPicPr>
          <p:cNvPr id="18" name="Máriakér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sp>
        <p:nvSpPr>
          <p:cNvPr id="20" name="Téglalap 19"/>
          <p:cNvSpPr/>
          <p:nvPr/>
        </p:nvSpPr>
        <p:spPr>
          <a:xfrm>
            <a:off x="7186182" y="6134611"/>
            <a:ext cx="5005818" cy="775651"/>
          </a:xfrm>
          <a:prstGeom prst="rect">
            <a:avLst/>
          </a:prstGeom>
          <a:solidFill>
            <a:srgbClr val="739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Kattints ide a következő kérdéshez!</a:t>
            </a:r>
          </a:p>
        </p:txBody>
      </p:sp>
    </p:spTree>
    <p:extLst>
      <p:ext uri="{BB962C8B-B14F-4D97-AF65-F5344CB8AC3E}">
        <p14:creationId xmlns:p14="http://schemas.microsoft.com/office/powerpoint/2010/main" val="36728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áriakér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pic>
        <p:nvPicPr>
          <p:cNvPr id="5" name="násznagy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Kattints arra a képre, amelyiknek a leírását olvasod! 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B050"/>
                </a:solidFill>
              </a:rPr>
              <a:t>Eltaláltad! </a:t>
            </a:r>
          </a:p>
        </p:txBody>
      </p:sp>
      <p:sp>
        <p:nvSpPr>
          <p:cNvPr id="34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pic>
        <p:nvPicPr>
          <p:cNvPr id="14" name="Nagy öröm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22" name="Jézus ima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7477893" y="4151734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>
                <a:solidFill>
                  <a:srgbClr val="C2B49B"/>
                </a:solidFill>
                <a:latin typeface="Arial Rounded MT Bold" panose="020F0704030504030204" pitchFamily="34" charset="0"/>
              </a:rPr>
              <a:t>5. 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8443093" y="4275717"/>
            <a:ext cx="3714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C2B49B"/>
                </a:solidFill>
              </a:rPr>
              <a:t>Mária szól a szolgáknak.</a:t>
            </a:r>
          </a:p>
        </p:txBody>
      </p:sp>
      <p:pic>
        <p:nvPicPr>
          <p:cNvPr id="24" name="Mária szolgákna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5641" y="57100"/>
            <a:ext cx="2596043" cy="3558195"/>
          </a:xfrm>
          <a:prstGeom prst="rect">
            <a:avLst/>
          </a:prstGeom>
        </p:spPr>
      </p:pic>
      <p:sp>
        <p:nvSpPr>
          <p:cNvPr id="27" name="Téglalap 26">
            <a:hlinkClick r:id="rId12" action="ppaction://hlinksldjump"/>
          </p:cNvPr>
          <p:cNvSpPr/>
          <p:nvPr/>
        </p:nvSpPr>
        <p:spPr>
          <a:xfrm>
            <a:off x="0" y="0"/>
            <a:ext cx="73914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8" name="Mária szolgákna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32" name="Téglalap 31"/>
          <p:cNvSpPr/>
          <p:nvPr/>
        </p:nvSpPr>
        <p:spPr>
          <a:xfrm>
            <a:off x="7186182" y="6082349"/>
            <a:ext cx="5005818" cy="775651"/>
          </a:xfrm>
          <a:prstGeom prst="rect">
            <a:avLst/>
          </a:prstGeom>
          <a:solidFill>
            <a:srgbClr val="59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Kattints ide a következő kérdéshez!</a:t>
            </a:r>
          </a:p>
        </p:txBody>
      </p:sp>
    </p:spTree>
    <p:extLst>
      <p:ext uri="{BB962C8B-B14F-4D97-AF65-F5344CB8AC3E}">
        <p14:creationId xmlns:p14="http://schemas.microsoft.com/office/powerpoint/2010/main" val="8278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áriakér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77" r="963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961" y="3895788"/>
            <a:ext cx="1875325" cy="2558667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400050" y="3384463"/>
            <a:ext cx="732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Kattints arra a képre, amelyiknek a leírását olvasod! </a:t>
            </a:r>
          </a:p>
        </p:txBody>
      </p:sp>
      <p:sp>
        <p:nvSpPr>
          <p:cNvPr id="25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3262313" y="308632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B050"/>
                </a:solidFill>
              </a:rPr>
              <a:t>Eltaláltad! </a:t>
            </a:r>
          </a:p>
        </p:txBody>
      </p:sp>
      <p:pic>
        <p:nvPicPr>
          <p:cNvPr id="16" name="1. vízönté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693" y="3996561"/>
            <a:ext cx="1768327" cy="2440753"/>
          </a:xfrm>
          <a:prstGeom prst="rect">
            <a:avLst/>
          </a:prstGeom>
        </p:spPr>
      </p:pic>
      <p:pic>
        <p:nvPicPr>
          <p:cNvPr id="14" name="Nagy öröm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419" y="480643"/>
            <a:ext cx="1998073" cy="2608724"/>
          </a:xfrm>
          <a:prstGeom prst="rect">
            <a:avLst/>
          </a:prstGeom>
        </p:spPr>
      </p:pic>
      <p:pic>
        <p:nvPicPr>
          <p:cNvPr id="22" name="Jézus ima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0" b="98581" l="1432" r="96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124" y="3979421"/>
            <a:ext cx="1797733" cy="2475034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7430526" y="4141224"/>
            <a:ext cx="129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>
                <a:solidFill>
                  <a:srgbClr val="C2B49B"/>
                </a:solidFill>
                <a:latin typeface="Arial Rounded MT Bold" panose="020F0704030504030204" pitchFamily="34" charset="0"/>
              </a:rPr>
              <a:t>6. 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8412171" y="3615295"/>
            <a:ext cx="3714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C2B49B"/>
                </a:solidFill>
              </a:rPr>
              <a:t>A násznagy megkóstolja a borrá változott vizet.</a:t>
            </a:r>
          </a:p>
        </p:txBody>
      </p:sp>
      <p:pic>
        <p:nvPicPr>
          <p:cNvPr id="28" name="Mária szolgákna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871" y="480643"/>
            <a:ext cx="1901090" cy="2605677"/>
          </a:xfrm>
          <a:prstGeom prst="rect">
            <a:avLst/>
          </a:prstGeom>
        </p:spPr>
      </p:pic>
      <p:sp>
        <p:nvSpPr>
          <p:cNvPr id="15" name="Téglalap 14">
            <a:hlinkClick r:id="rId10" action="ppaction://hlinksldjump"/>
          </p:cNvPr>
          <p:cNvSpPr/>
          <p:nvPr/>
        </p:nvSpPr>
        <p:spPr>
          <a:xfrm>
            <a:off x="0" y="0"/>
            <a:ext cx="73914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násznagy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05" y="419800"/>
            <a:ext cx="1944702" cy="2666520"/>
          </a:xfrm>
          <a:prstGeom prst="rect">
            <a:avLst/>
          </a:prstGeom>
        </p:spPr>
      </p:pic>
      <p:pic>
        <p:nvPicPr>
          <p:cNvPr id="21" name="násznagy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144" r="9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6802" y="-178800"/>
            <a:ext cx="2862196" cy="3924562"/>
          </a:xfrm>
          <a:prstGeom prst="rect">
            <a:avLst/>
          </a:prstGeom>
        </p:spPr>
      </p:pic>
      <p:sp>
        <p:nvSpPr>
          <p:cNvPr id="23" name="Téglalap 22"/>
          <p:cNvSpPr/>
          <p:nvPr/>
        </p:nvSpPr>
        <p:spPr>
          <a:xfrm>
            <a:off x="7186182" y="6106163"/>
            <a:ext cx="5005818" cy="775651"/>
          </a:xfrm>
          <a:prstGeom prst="rect">
            <a:avLst/>
          </a:prstGeom>
          <a:solidFill>
            <a:srgbClr val="72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Kattints ide a helyes sorrend elolvasásához!</a:t>
            </a:r>
          </a:p>
        </p:txBody>
      </p:sp>
    </p:spTree>
    <p:extLst>
      <p:ext uri="{BB962C8B-B14F-4D97-AF65-F5344CB8AC3E}">
        <p14:creationId xmlns:p14="http://schemas.microsoft.com/office/powerpoint/2010/main" val="995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églalap 1"/>
          <p:cNvSpPr/>
          <p:nvPr/>
        </p:nvSpPr>
        <p:spPr>
          <a:xfrm>
            <a:off x="157843" y="141515"/>
            <a:ext cx="11876314" cy="6574971"/>
          </a:xfrm>
          <a:prstGeom prst="roundRect">
            <a:avLst>
              <a:gd name="adj" fmla="val 5452"/>
            </a:avLst>
          </a:prstGeom>
          <a:noFill/>
          <a:ln w="666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F9C3AA45-7832-9DF9-3953-DC0DF569F7CB}"/>
              </a:ext>
            </a:extLst>
          </p:cNvPr>
          <p:cNvGrpSpPr/>
          <p:nvPr/>
        </p:nvGrpSpPr>
        <p:grpSpPr>
          <a:xfrm>
            <a:off x="1363603" y="2637524"/>
            <a:ext cx="5130125" cy="1891929"/>
            <a:chOff x="1363603" y="2637524"/>
            <a:chExt cx="5130125" cy="1891929"/>
          </a:xfrm>
        </p:grpSpPr>
        <p:sp>
          <p:nvSpPr>
            <p:cNvPr id="27" name="Szövegdoboz 26"/>
            <p:cNvSpPr txBox="1"/>
            <p:nvPr/>
          </p:nvSpPr>
          <p:spPr>
            <a:xfrm>
              <a:off x="3806246" y="2830736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2. </a:t>
              </a:r>
            </a:p>
          </p:txBody>
        </p:sp>
        <p:sp>
          <p:nvSpPr>
            <p:cNvPr id="29" name="Szövegdoboz 28"/>
            <p:cNvSpPr txBox="1"/>
            <p:nvPr/>
          </p:nvSpPr>
          <p:spPr>
            <a:xfrm>
              <a:off x="2779718" y="3430901"/>
              <a:ext cx="37140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solidFill>
                    <a:srgbClr val="92D050"/>
                  </a:solidFill>
                </a:rPr>
                <a:t>Mária szól Jézusnak, hogy elfogyott a bor.</a:t>
              </a:r>
            </a:p>
          </p:txBody>
        </p:sp>
        <p:pic>
          <p:nvPicPr>
            <p:cNvPr id="18" name="Máriakér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577" r="9637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3603" y="2637524"/>
              <a:ext cx="1386653" cy="1891929"/>
            </a:xfrm>
            <a:prstGeom prst="rect">
              <a:avLst/>
            </a:prstGeom>
          </p:spPr>
        </p:pic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3E9B26CA-4EE0-7244-488F-93DAC1537BF5}"/>
              </a:ext>
            </a:extLst>
          </p:cNvPr>
          <p:cNvGrpSpPr/>
          <p:nvPr/>
        </p:nvGrpSpPr>
        <p:grpSpPr>
          <a:xfrm>
            <a:off x="1400927" y="327419"/>
            <a:ext cx="4307270" cy="2052888"/>
            <a:chOff x="1400927" y="327419"/>
            <a:chExt cx="4307270" cy="2052888"/>
          </a:xfrm>
        </p:grpSpPr>
        <p:sp>
          <p:nvSpPr>
            <p:cNvPr id="25" name="Szövegdoboz 24"/>
            <p:cNvSpPr txBox="1"/>
            <p:nvPr/>
          </p:nvSpPr>
          <p:spPr>
            <a:xfrm>
              <a:off x="2779718" y="1063551"/>
              <a:ext cx="29284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solidFill>
                    <a:srgbClr val="FECF5C"/>
                  </a:solidFill>
                </a:rPr>
                <a:t>Menyasszony és vőlegény lakodalma Kánában.</a:t>
              </a:r>
            </a:p>
          </p:txBody>
        </p:sp>
        <p:sp>
          <p:nvSpPr>
            <p:cNvPr id="30" name="Szövegdoboz 29"/>
            <p:cNvSpPr txBox="1"/>
            <p:nvPr/>
          </p:nvSpPr>
          <p:spPr>
            <a:xfrm>
              <a:off x="3806246" y="327419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rgbClr val="FECF5C"/>
                  </a:solidFill>
                  <a:latin typeface="Arial Rounded MT Bold" panose="020F0704030504030204" pitchFamily="34" charset="0"/>
                </a:rPr>
                <a:t>1. </a:t>
              </a:r>
            </a:p>
          </p:txBody>
        </p:sp>
        <p:pic>
          <p:nvPicPr>
            <p:cNvPr id="14" name="Nagy öröm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00927" y="510289"/>
              <a:ext cx="1432284" cy="1870018"/>
            </a:xfrm>
            <a:prstGeom prst="rect">
              <a:avLst/>
            </a:prstGeom>
          </p:spPr>
        </p:pic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9DD3D521-D916-EACF-5D59-DBAC1679D4E4}"/>
              </a:ext>
            </a:extLst>
          </p:cNvPr>
          <p:cNvGrpSpPr/>
          <p:nvPr/>
        </p:nvGrpSpPr>
        <p:grpSpPr>
          <a:xfrm>
            <a:off x="1400927" y="4767620"/>
            <a:ext cx="3479873" cy="1889802"/>
            <a:chOff x="1400927" y="4767620"/>
            <a:chExt cx="3479873" cy="1889802"/>
          </a:xfrm>
        </p:grpSpPr>
        <p:sp>
          <p:nvSpPr>
            <p:cNvPr id="33" name="Szövegdoboz 32"/>
            <p:cNvSpPr txBox="1"/>
            <p:nvPr/>
          </p:nvSpPr>
          <p:spPr>
            <a:xfrm>
              <a:off x="2779718" y="5588468"/>
              <a:ext cx="21010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solidFill>
                    <a:srgbClr val="D1A267"/>
                  </a:solidFill>
                </a:rPr>
                <a:t>Mária szól </a:t>
              </a:r>
            </a:p>
            <a:p>
              <a:r>
                <a:rPr lang="hu-HU" sz="2400" dirty="0">
                  <a:solidFill>
                    <a:srgbClr val="D1A267"/>
                  </a:solidFill>
                </a:rPr>
                <a:t>a szolgáknak.</a:t>
              </a:r>
            </a:p>
          </p:txBody>
        </p:sp>
        <p:sp>
          <p:nvSpPr>
            <p:cNvPr id="34" name="Szövegdoboz 33"/>
            <p:cNvSpPr txBox="1"/>
            <p:nvPr/>
          </p:nvSpPr>
          <p:spPr>
            <a:xfrm>
              <a:off x="3806246" y="4828754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rgbClr val="D1A267"/>
                  </a:solidFill>
                  <a:latin typeface="Arial Rounded MT Bold" panose="020F0704030504030204" pitchFamily="34" charset="0"/>
                </a:rPr>
                <a:t>3. </a:t>
              </a:r>
            </a:p>
          </p:txBody>
        </p:sp>
        <p:pic>
          <p:nvPicPr>
            <p:cNvPr id="28" name="Mária szolgáknak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0927" y="4767620"/>
              <a:ext cx="1378791" cy="1889802"/>
            </a:xfrm>
            <a:prstGeom prst="rect">
              <a:avLst/>
            </a:prstGeom>
          </p:spPr>
        </p:pic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151619D7-A75E-52AC-36C6-4A864795135B}"/>
              </a:ext>
            </a:extLst>
          </p:cNvPr>
          <p:cNvGrpSpPr/>
          <p:nvPr/>
        </p:nvGrpSpPr>
        <p:grpSpPr>
          <a:xfrm>
            <a:off x="6649117" y="2656186"/>
            <a:ext cx="4619767" cy="1846679"/>
            <a:chOff x="6649117" y="2656186"/>
            <a:chExt cx="4619767" cy="1846679"/>
          </a:xfrm>
        </p:grpSpPr>
        <p:pic>
          <p:nvPicPr>
            <p:cNvPr id="22" name="Jézus ima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70" b="98581" l="1432" r="9662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49117" y="2656186"/>
              <a:ext cx="1297486" cy="1846679"/>
            </a:xfrm>
            <a:prstGeom prst="rect">
              <a:avLst/>
            </a:prstGeom>
          </p:spPr>
        </p:pic>
        <p:sp>
          <p:nvSpPr>
            <p:cNvPr id="32" name="Szövegdoboz 31"/>
            <p:cNvSpPr txBox="1"/>
            <p:nvPr/>
          </p:nvSpPr>
          <p:spPr>
            <a:xfrm>
              <a:off x="8202574" y="3354875"/>
              <a:ext cx="30663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>
                  <a:solidFill>
                    <a:srgbClr val="72A2B9"/>
                  </a:solidFill>
                </a:rPr>
                <a:t>Jézus csodát </a:t>
              </a:r>
            </a:p>
            <a:p>
              <a:r>
                <a:rPr lang="hu-HU" sz="3200" dirty="0">
                  <a:solidFill>
                    <a:srgbClr val="72A2B9"/>
                  </a:solidFill>
                </a:rPr>
                <a:t>tesz.</a:t>
              </a:r>
            </a:p>
          </p:txBody>
        </p:sp>
        <p:sp>
          <p:nvSpPr>
            <p:cNvPr id="37" name="Szövegdoboz 36"/>
            <p:cNvSpPr txBox="1"/>
            <p:nvPr/>
          </p:nvSpPr>
          <p:spPr>
            <a:xfrm>
              <a:off x="8836217" y="2793753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rgbClr val="72A2B9"/>
                  </a:solidFill>
                  <a:latin typeface="Arial Rounded MT Bold" panose="020F0704030504030204" pitchFamily="34" charset="0"/>
                </a:rPr>
                <a:t>5. </a:t>
              </a:r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8EC7D400-F780-361F-3EDA-000098F200F6}"/>
              </a:ext>
            </a:extLst>
          </p:cNvPr>
          <p:cNvGrpSpPr/>
          <p:nvPr/>
        </p:nvGrpSpPr>
        <p:grpSpPr>
          <a:xfrm>
            <a:off x="6485581" y="4676236"/>
            <a:ext cx="5259622" cy="1990517"/>
            <a:chOff x="6485581" y="4676236"/>
            <a:chExt cx="5259622" cy="1990517"/>
          </a:xfrm>
        </p:grpSpPr>
        <p:pic>
          <p:nvPicPr>
            <p:cNvPr id="17" name="násznagy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4144" r="9964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85581" y="4676236"/>
              <a:ext cx="1451691" cy="1990517"/>
            </a:xfrm>
            <a:prstGeom prst="rect">
              <a:avLst/>
            </a:prstGeom>
          </p:spPr>
        </p:pic>
        <p:sp>
          <p:nvSpPr>
            <p:cNvPr id="35" name="Szövegdoboz 34"/>
            <p:cNvSpPr txBox="1"/>
            <p:nvPr/>
          </p:nvSpPr>
          <p:spPr>
            <a:xfrm>
              <a:off x="8100565" y="5588468"/>
              <a:ext cx="36446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solidFill>
                    <a:srgbClr val="DA6B6B"/>
                  </a:solidFill>
                </a:rPr>
                <a:t>A násznagy megkóstolja a borrá változott vizet.</a:t>
              </a:r>
            </a:p>
          </p:txBody>
        </p:sp>
        <p:sp>
          <p:nvSpPr>
            <p:cNvPr id="38" name="Szövegdoboz 37"/>
            <p:cNvSpPr txBox="1"/>
            <p:nvPr/>
          </p:nvSpPr>
          <p:spPr>
            <a:xfrm>
              <a:off x="8836217" y="4920304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rgbClr val="DA6B6B"/>
                  </a:solidFill>
                  <a:latin typeface="Arial Rounded MT Bold" panose="020F0704030504030204" pitchFamily="34" charset="0"/>
                </a:rPr>
                <a:t>6. </a:t>
              </a:r>
            </a:p>
          </p:txBody>
        </p:sp>
      </p:grpSp>
      <p:pic>
        <p:nvPicPr>
          <p:cNvPr id="31" name="Kép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F98BE53F-DCA2-A8D9-FAE7-126EB06D86FA}"/>
              </a:ext>
            </a:extLst>
          </p:cNvPr>
          <p:cNvGrpSpPr/>
          <p:nvPr/>
        </p:nvGrpSpPr>
        <p:grpSpPr>
          <a:xfrm>
            <a:off x="6586328" y="411332"/>
            <a:ext cx="4204745" cy="2112605"/>
            <a:chOff x="6648874" y="327419"/>
            <a:chExt cx="4204745" cy="2112605"/>
          </a:xfrm>
        </p:grpSpPr>
        <p:sp>
          <p:nvSpPr>
            <p:cNvPr id="10" name="Szövegdoboz 9"/>
            <p:cNvSpPr txBox="1"/>
            <p:nvPr/>
          </p:nvSpPr>
          <p:spPr>
            <a:xfrm>
              <a:off x="8063534" y="1239695"/>
              <a:ext cx="27900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solidFill>
                    <a:srgbClr val="C0805B"/>
                  </a:solidFill>
                </a:rPr>
                <a:t>A szolgák teleöntik a kővedreket vízzel.</a:t>
              </a:r>
            </a:p>
          </p:txBody>
        </p:sp>
        <p:pic>
          <p:nvPicPr>
            <p:cNvPr id="9" name="1. vízöntés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48874" y="584937"/>
              <a:ext cx="1302157" cy="1797317"/>
            </a:xfrm>
            <a:prstGeom prst="rect">
              <a:avLst/>
            </a:prstGeom>
          </p:spPr>
        </p:pic>
        <p:sp>
          <p:nvSpPr>
            <p:cNvPr id="11" name="Szövegdoboz 10"/>
            <p:cNvSpPr txBox="1"/>
            <p:nvPr/>
          </p:nvSpPr>
          <p:spPr>
            <a:xfrm>
              <a:off x="8836217" y="327419"/>
              <a:ext cx="696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rgbClr val="C0805B"/>
                  </a:solidFill>
                  <a:latin typeface="Arial Rounded MT Bold" panose="020F0704030504030204" pitchFamily="34" charset="0"/>
                </a:rPr>
                <a:t>4.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63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rcRect r="2733" b="19715"/>
          <a:stretch>
            <a:fillRect/>
          </a:stretch>
        </p:blipFill>
        <p:spPr>
          <a:xfrm>
            <a:off x="8401765" y="4684535"/>
            <a:ext cx="3303680" cy="1815792"/>
          </a:xfrm>
          <a:custGeom>
            <a:avLst/>
            <a:gdLst>
              <a:gd name="connsiteX0" fmla="*/ 0 w 7649618"/>
              <a:gd name="connsiteY0" fmla="*/ 0 h 4204438"/>
              <a:gd name="connsiteX1" fmla="*/ 7649618 w 7649618"/>
              <a:gd name="connsiteY1" fmla="*/ 0 h 4204438"/>
              <a:gd name="connsiteX2" fmla="*/ 7649618 w 7649618"/>
              <a:gd name="connsiteY2" fmla="*/ 2724160 h 4204438"/>
              <a:gd name="connsiteX3" fmla="*/ 6169340 w 7649618"/>
              <a:gd name="connsiteY3" fmla="*/ 4204438 h 4204438"/>
              <a:gd name="connsiteX4" fmla="*/ 0 w 7649618"/>
              <a:gd name="connsiteY4" fmla="*/ 4204438 h 42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618" h="4204438">
                <a:moveTo>
                  <a:pt x="0" y="0"/>
                </a:moveTo>
                <a:lnTo>
                  <a:pt x="7649618" y="0"/>
                </a:lnTo>
                <a:lnTo>
                  <a:pt x="7649618" y="2724160"/>
                </a:lnTo>
                <a:cubicBezTo>
                  <a:pt x="7649618" y="3541695"/>
                  <a:pt x="6986875" y="4204438"/>
                  <a:pt x="6169340" y="4204438"/>
                </a:cubicBezTo>
                <a:lnTo>
                  <a:pt x="0" y="4204438"/>
                </a:lnTo>
                <a:close/>
              </a:path>
            </a:pathLst>
          </a:cu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60" y="906609"/>
            <a:ext cx="8615684" cy="5356190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344554" y="333659"/>
            <a:ext cx="11502893" cy="6190682"/>
          </a:xfrm>
          <a:prstGeom prst="roundRect">
            <a:avLst>
              <a:gd name="adj" fmla="val 14656"/>
            </a:avLst>
          </a:prstGeom>
          <a:noFill/>
          <a:ln w="184150">
            <a:gradFill flip="none" rotWithShape="1">
              <a:gsLst>
                <a:gs pos="0">
                  <a:srgbClr val="4FB747"/>
                </a:gs>
                <a:gs pos="100000">
                  <a:srgbClr val="FECE5C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8149927" y="1100565"/>
            <a:ext cx="33269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Mit tanít Jézusról ez a történet?</a:t>
            </a:r>
          </a:p>
          <a:p>
            <a:r>
              <a:rPr lang="hu-HU" sz="3200" dirty="0"/>
              <a:t>Figyeld meg a 3. versszakot!</a:t>
            </a:r>
          </a:p>
        </p:txBody>
      </p:sp>
      <p:pic>
        <p:nvPicPr>
          <p:cNvPr id="9" name="Lakodalom készül Kána városába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1619" y="3206240"/>
            <a:ext cx="1886631" cy="188663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B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5BA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srgbClr val="5BA7B9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srgbClr val="5BA7B9"/>
                </a:solidFill>
                <a:cs typeface="Arial" panose="020B0604020202020204" pitchFamily="34" charset="0"/>
              </a:rPr>
              <a:t>Várunk a következő </a:t>
            </a:r>
            <a:r>
              <a:rPr lang="hu-HU" sz="2400">
                <a:solidFill>
                  <a:srgbClr val="5BA7B9"/>
                </a:solidFill>
                <a:cs typeface="Arial" panose="020B0604020202020204" pitchFamily="34" charset="0"/>
              </a:rPr>
              <a:t>digitális tanévben is!</a:t>
            </a:r>
            <a:endParaRPr lang="hu-HU" sz="2400" dirty="0">
              <a:solidFill>
                <a:srgbClr val="5BA7B9"/>
              </a:solidFill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5097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7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>
              <a:innerShdw blurRad="571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5BA7B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25765" y="-1017272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Köszönjük a segítségüket!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5BA7B9"/>
                  </a:solidFill>
                  <a:effectLst/>
                  <a:cs typeface="Arial" panose="020B0604020202020204" pitchFamily="34" charset="0"/>
                </a:rPr>
                <a:t>Isten áldását kívánjuk ezzel 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„Jóságod és szereteted kísér életem minden napján.” 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schemeClr val="bg1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3060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abadkézi sokszög 14"/>
          <p:cNvSpPr/>
          <p:nvPr/>
        </p:nvSpPr>
        <p:spPr>
          <a:xfrm>
            <a:off x="-7620" y="404086"/>
            <a:ext cx="12169140" cy="7158764"/>
          </a:xfrm>
          <a:custGeom>
            <a:avLst/>
            <a:gdLst>
              <a:gd name="connsiteX0" fmla="*/ 6084570 w 12169140"/>
              <a:gd name="connsiteY0" fmla="*/ 0 h 3299346"/>
              <a:gd name="connsiteX1" fmla="*/ 12169140 w 12169140"/>
              <a:gd name="connsiteY1" fmla="*/ 3154680 h 3299346"/>
              <a:gd name="connsiteX2" fmla="*/ 12162085 w 12169140"/>
              <a:gd name="connsiteY2" fmla="*/ 3299346 h 3299346"/>
              <a:gd name="connsiteX3" fmla="*/ 7056 w 12169140"/>
              <a:gd name="connsiteY3" fmla="*/ 3299346 h 3299346"/>
              <a:gd name="connsiteX4" fmla="*/ 0 w 12169140"/>
              <a:gd name="connsiteY4" fmla="*/ 3154680 h 3299346"/>
              <a:gd name="connsiteX5" fmla="*/ 6084570 w 12169140"/>
              <a:gd name="connsiteY5" fmla="*/ 0 h 329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9140" h="3299346">
                <a:moveTo>
                  <a:pt x="6084570" y="0"/>
                </a:moveTo>
                <a:cubicBezTo>
                  <a:pt x="9444985" y="0"/>
                  <a:pt x="12169140" y="1412398"/>
                  <a:pt x="12169140" y="3154680"/>
                </a:cubicBezTo>
                <a:lnTo>
                  <a:pt x="12162085" y="3299346"/>
                </a:lnTo>
                <a:lnTo>
                  <a:pt x="7056" y="3299346"/>
                </a:lnTo>
                <a:lnTo>
                  <a:pt x="0" y="3154680"/>
                </a:lnTo>
                <a:cubicBezTo>
                  <a:pt x="0" y="1412398"/>
                  <a:pt x="2724155" y="0"/>
                  <a:pt x="6084570" y="0"/>
                </a:cubicBezTo>
                <a:close/>
              </a:path>
            </a:pathLst>
          </a:custGeom>
          <a:solidFill>
            <a:srgbClr val="72A2B9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 13"/>
          <p:cNvSpPr/>
          <p:nvPr/>
        </p:nvSpPr>
        <p:spPr>
          <a:xfrm>
            <a:off x="7620" y="2152820"/>
            <a:ext cx="12169140" cy="5200479"/>
          </a:xfrm>
          <a:custGeom>
            <a:avLst/>
            <a:gdLst>
              <a:gd name="connsiteX0" fmla="*/ 6084570 w 12169140"/>
              <a:gd name="connsiteY0" fmla="*/ 0 h 3299346"/>
              <a:gd name="connsiteX1" fmla="*/ 12169140 w 12169140"/>
              <a:gd name="connsiteY1" fmla="*/ 3154680 h 3299346"/>
              <a:gd name="connsiteX2" fmla="*/ 12162085 w 12169140"/>
              <a:gd name="connsiteY2" fmla="*/ 3299346 h 3299346"/>
              <a:gd name="connsiteX3" fmla="*/ 7056 w 12169140"/>
              <a:gd name="connsiteY3" fmla="*/ 3299346 h 3299346"/>
              <a:gd name="connsiteX4" fmla="*/ 0 w 12169140"/>
              <a:gd name="connsiteY4" fmla="*/ 3154680 h 3299346"/>
              <a:gd name="connsiteX5" fmla="*/ 6084570 w 12169140"/>
              <a:gd name="connsiteY5" fmla="*/ 0 h 329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9140" h="3299346">
                <a:moveTo>
                  <a:pt x="6084570" y="0"/>
                </a:moveTo>
                <a:cubicBezTo>
                  <a:pt x="9444985" y="0"/>
                  <a:pt x="12169140" y="1412398"/>
                  <a:pt x="12169140" y="3154680"/>
                </a:cubicBezTo>
                <a:lnTo>
                  <a:pt x="12162085" y="3299346"/>
                </a:lnTo>
                <a:lnTo>
                  <a:pt x="7056" y="3299346"/>
                </a:lnTo>
                <a:lnTo>
                  <a:pt x="0" y="3154680"/>
                </a:lnTo>
                <a:cubicBezTo>
                  <a:pt x="0" y="1412398"/>
                  <a:pt x="2724155" y="0"/>
                  <a:pt x="6084570" y="0"/>
                </a:cubicBezTo>
                <a:close/>
              </a:path>
            </a:pathLst>
          </a:custGeom>
          <a:solidFill>
            <a:srgbClr val="00B0F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abadkézi sokszög 12"/>
          <p:cNvSpPr/>
          <p:nvPr/>
        </p:nvSpPr>
        <p:spPr>
          <a:xfrm>
            <a:off x="22860" y="5295900"/>
            <a:ext cx="12169140" cy="1905000"/>
          </a:xfrm>
          <a:custGeom>
            <a:avLst/>
            <a:gdLst>
              <a:gd name="connsiteX0" fmla="*/ 6084570 w 12169140"/>
              <a:gd name="connsiteY0" fmla="*/ 0 h 3299346"/>
              <a:gd name="connsiteX1" fmla="*/ 12169140 w 12169140"/>
              <a:gd name="connsiteY1" fmla="*/ 3154680 h 3299346"/>
              <a:gd name="connsiteX2" fmla="*/ 12162085 w 12169140"/>
              <a:gd name="connsiteY2" fmla="*/ 3299346 h 3299346"/>
              <a:gd name="connsiteX3" fmla="*/ 7056 w 12169140"/>
              <a:gd name="connsiteY3" fmla="*/ 3299346 h 3299346"/>
              <a:gd name="connsiteX4" fmla="*/ 0 w 12169140"/>
              <a:gd name="connsiteY4" fmla="*/ 3154680 h 3299346"/>
              <a:gd name="connsiteX5" fmla="*/ 6084570 w 12169140"/>
              <a:gd name="connsiteY5" fmla="*/ 0 h 329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9140" h="3299346">
                <a:moveTo>
                  <a:pt x="6084570" y="0"/>
                </a:moveTo>
                <a:cubicBezTo>
                  <a:pt x="9444985" y="0"/>
                  <a:pt x="12169140" y="1412398"/>
                  <a:pt x="12169140" y="3154680"/>
                </a:cubicBezTo>
                <a:lnTo>
                  <a:pt x="12162085" y="3299346"/>
                </a:lnTo>
                <a:lnTo>
                  <a:pt x="7056" y="3299346"/>
                </a:lnTo>
                <a:lnTo>
                  <a:pt x="0" y="3154680"/>
                </a:lnTo>
                <a:cubicBezTo>
                  <a:pt x="0" y="1412398"/>
                  <a:pt x="2724155" y="0"/>
                  <a:pt x="608457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1" b="100000" l="0" r="986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" y="2758440"/>
            <a:ext cx="9570720" cy="6187554"/>
          </a:xfrm>
          <a:prstGeom prst="rect">
            <a:avLst/>
          </a:prstGeom>
        </p:spPr>
      </p:pic>
      <p:sp>
        <p:nvSpPr>
          <p:cNvPr id="10" name="Ellipszis buborék 9"/>
          <p:cNvSpPr/>
          <p:nvPr/>
        </p:nvSpPr>
        <p:spPr>
          <a:xfrm>
            <a:off x="2622360" y="1607126"/>
            <a:ext cx="6444285" cy="1791856"/>
          </a:xfrm>
          <a:prstGeom prst="wedgeEllipseCallout">
            <a:avLst>
              <a:gd name="adj1" fmla="val 5124"/>
              <a:gd name="adj2" fmla="val 855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A57F57"/>
                </a:solidFill>
              </a:rPr>
              <a:t>Meghívtak bennünket </a:t>
            </a:r>
          </a:p>
          <a:p>
            <a:pPr algn="ctr"/>
            <a:r>
              <a:rPr lang="hu-HU" sz="2800" dirty="0">
                <a:solidFill>
                  <a:srgbClr val="A57F57"/>
                </a:solidFill>
              </a:rPr>
              <a:t>Kána városába! </a:t>
            </a:r>
          </a:p>
          <a:p>
            <a:pPr algn="ctr"/>
            <a:r>
              <a:rPr lang="hu-HU" sz="2800" dirty="0">
                <a:solidFill>
                  <a:srgbClr val="A57F57"/>
                </a:solidFill>
              </a:rPr>
              <a:t>Tanítványaim, induljunk!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" y="15240"/>
            <a:ext cx="1383691" cy="1368000"/>
          </a:xfrm>
          <a:prstGeom prst="rect">
            <a:avLst/>
          </a:prstGeom>
        </p:spPr>
      </p:pic>
      <p:sp>
        <p:nvSpPr>
          <p:cNvPr id="11" name="Téglalap 1"/>
          <p:cNvSpPr/>
          <p:nvPr/>
        </p:nvSpPr>
        <p:spPr>
          <a:xfrm>
            <a:off x="1554480" y="219275"/>
            <a:ext cx="10027920" cy="1092775"/>
          </a:xfrm>
          <a:prstGeom prst="roundRect">
            <a:avLst>
              <a:gd name="adj" fmla="val 5452"/>
            </a:avLst>
          </a:prstGeom>
          <a:noFill/>
          <a:ln w="44450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solidFill>
                  <a:schemeClr val="tx1"/>
                </a:solidFill>
              </a:rPr>
              <a:t>Jézus elindult, hogy az embereket tanítsa Istenről. Tanított a szavaival.</a:t>
            </a:r>
          </a:p>
          <a:p>
            <a:r>
              <a:rPr lang="hu-HU" sz="2400" dirty="0">
                <a:solidFill>
                  <a:schemeClr val="tx1"/>
                </a:solidFill>
              </a:rPr>
              <a:t>Olvass el most egy olyan történetet, amelyben a tetteivel tanított!</a:t>
            </a:r>
          </a:p>
        </p:txBody>
      </p:sp>
    </p:spTree>
    <p:extLst>
      <p:ext uri="{BB962C8B-B14F-4D97-AF65-F5344CB8AC3E}">
        <p14:creationId xmlns:p14="http://schemas.microsoft.com/office/powerpoint/2010/main" val="19521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197" l="10000" r="90000">
                        <a14:foregroundMark x1="46316" y1="32683" x2="49158" y2="38876"/>
                        <a14:backgroundMark x1="55684" y1="82798" x2="68105" y2="92546"/>
                        <a14:backgroundMark x1="64105" y1="80734" x2="57684" y2="87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800" y="657531"/>
            <a:ext cx="9048750" cy="83058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45" l="9857" r="94803">
                        <a14:backgroundMark x1="64337" y1="73835" x2="36559" y2="83154"/>
                      </a14:backgroundRemoval>
                    </a14:imgEffect>
                  </a14:imgLayer>
                </a14:imgProps>
              </a:ext>
            </a:extLst>
          </a:blip>
          <a:srcRect b="37175"/>
          <a:stretch/>
        </p:blipFill>
        <p:spPr>
          <a:xfrm>
            <a:off x="-679626" y="657533"/>
            <a:ext cx="6579593" cy="62004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45" l="9857" r="94803">
                        <a14:backgroundMark x1="64337" y1="73835" x2="36559" y2="83154"/>
                      </a14:backgroundRemoval>
                    </a14:imgEffect>
                  </a14:imgLayer>
                </a14:imgProps>
              </a:ext>
            </a:extLst>
          </a:blip>
          <a:srcRect b="37175"/>
          <a:stretch/>
        </p:blipFill>
        <p:spPr>
          <a:xfrm flipH="1">
            <a:off x="383022" y="691770"/>
            <a:ext cx="6579593" cy="620046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197" l="10000" r="90000">
                        <a14:foregroundMark x1="46316" y1="32683" x2="49158" y2="38876"/>
                        <a14:backgroundMark x1="55684" y1="82798" x2="68105" y2="92546"/>
                        <a14:backgroundMark x1="64105" y1="80734" x2="57684" y2="87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99842" y="691326"/>
            <a:ext cx="9048750" cy="83058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197" l="10000" r="90000">
                        <a14:foregroundMark x1="46316" y1="32683" x2="49158" y2="38876"/>
                        <a14:backgroundMark x1="55684" y1="82798" x2="68105" y2="92546"/>
                        <a14:backgroundMark x1="64105" y1="80734" x2="57684" y2="87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1758" y="623736"/>
            <a:ext cx="9048750" cy="83058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197" l="10000" r="90000">
                        <a14:foregroundMark x1="46316" y1="32683" x2="49158" y2="38876"/>
                        <a14:backgroundMark x1="55684" y1="82798" x2="68105" y2="92546"/>
                        <a14:backgroundMark x1="64105" y1="80734" x2="57684" y2="87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57920" y="691324"/>
            <a:ext cx="9048750" cy="830580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4091758" y="311194"/>
            <a:ext cx="77460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/>
              <a:t>Nagy lesz az öröme az egész családnak, </a:t>
            </a:r>
          </a:p>
          <a:p>
            <a:r>
              <a:rPr lang="hu-HU" sz="3200" dirty="0"/>
              <a:t>ha fiú és leány egymásra találnak!</a:t>
            </a:r>
          </a:p>
          <a:p>
            <a:r>
              <a:rPr lang="hu-HU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9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34912" y="1420215"/>
            <a:ext cx="5935236" cy="10185289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4237" y="1559580"/>
            <a:ext cx="3362325" cy="9267825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796237" y="391233"/>
            <a:ext cx="10532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Vőlegény, menyasszony ünnepre öltözött. </a:t>
            </a:r>
          </a:p>
          <a:p>
            <a:r>
              <a:rPr lang="hu-HU" sz="3200" dirty="0"/>
              <a:t>Mária, Jézus is a vendégek között!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076" y="2992801"/>
            <a:ext cx="1216257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rcRect l="11986" t="6817" r="4242" b="43806"/>
          <a:stretch/>
        </p:blipFill>
        <p:spPr>
          <a:xfrm flipH="1">
            <a:off x="7886700" y="2114550"/>
            <a:ext cx="4972050" cy="50292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4" b="89894" l="9833" r="97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587" y="1029529"/>
            <a:ext cx="6484327" cy="958940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rcRect b="40774"/>
          <a:stretch/>
        </p:blipFill>
        <p:spPr>
          <a:xfrm>
            <a:off x="4019550" y="1559581"/>
            <a:ext cx="3362325" cy="548892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929" l="0" r="98070">
                        <a14:backgroundMark x1="46441" y1="21442" x2="51990" y2="56007"/>
                        <a14:backgroundMark x1="50422" y1="47751" x2="58504" y2="72766"/>
                        <a14:backgroundMark x1="49457" y1="17314" x2="55971" y2="45410"/>
                      </a14:backgroundRemoval>
                    </a14:imgEffect>
                  </a14:imgLayer>
                </a14:imgProps>
              </a:ext>
            </a:extLst>
          </a:blip>
          <a:srcRect r="49017" b="1986"/>
          <a:stretch/>
        </p:blipFill>
        <p:spPr>
          <a:xfrm flipH="1">
            <a:off x="1407219" y="1559580"/>
            <a:ext cx="2720362" cy="102388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929" l="0" r="98070">
                        <a14:backgroundMark x1="51628" y1="20148" x2="27262" y2="31238"/>
                        <a14:backgroundMark x1="46562" y1="87184" x2="32811" y2="22736"/>
                        <a14:backgroundMark x1="42461" y1="25816" x2="41978" y2="47998"/>
                      </a14:backgroundRemoval>
                    </a14:imgEffect>
                  </a14:imgLayer>
                </a14:imgProps>
              </a:ext>
            </a:extLst>
          </a:blip>
          <a:srcRect l="39209"/>
          <a:stretch/>
        </p:blipFill>
        <p:spPr>
          <a:xfrm flipH="1">
            <a:off x="7731382" y="1752456"/>
            <a:ext cx="3271122" cy="985304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034" y1="3756" x2="53409" y2="25352"/>
                        <a14:foregroundMark x1="53977" y1="96362" x2="71307" y2="88263"/>
                        <a14:foregroundMark x1="23864" y1="88146" x2="45455" y2="8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726020" y="1738963"/>
            <a:ext cx="3895830" cy="9429679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575198" y="162236"/>
            <a:ext cx="7756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Kána városában gyűlik a sok vendég. Messziről is jönnek, növekszik a násznép!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630" y="2993561"/>
            <a:ext cx="12162574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4" b="89894" l="9833" r="97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500" y="2039176"/>
            <a:ext cx="5456747" cy="806976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3" b="99584" l="5179" r="983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63005" y="2838218"/>
            <a:ext cx="4684865" cy="803956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29" l="0" r="98070">
                        <a14:backgroundMark x1="46441" y1="21442" x2="51990" y2="56007"/>
                        <a14:backgroundMark x1="50422" y1="47751" x2="58504" y2="72766"/>
                        <a14:backgroundMark x1="49457" y1="17314" x2="55971" y2="45410"/>
                      </a14:backgroundRemoval>
                    </a14:imgEffect>
                  </a14:imgLayer>
                </a14:imgProps>
              </a:ext>
            </a:extLst>
          </a:blip>
          <a:srcRect r="49017" b="1986"/>
          <a:stretch/>
        </p:blipFill>
        <p:spPr>
          <a:xfrm flipH="1">
            <a:off x="5543703" y="2089507"/>
            <a:ext cx="2147266" cy="808180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29" l="0" r="98070">
                        <a14:backgroundMark x1="51628" y1="20148" x2="27262" y2="31238"/>
                        <a14:backgroundMark x1="46562" y1="87184" x2="32811" y2="22736"/>
                        <a14:backgroundMark x1="42461" y1="25816" x2="41978" y2="47998"/>
                      </a14:backgroundRemoval>
                    </a14:imgEffect>
                  </a14:imgLayer>
                </a14:imgProps>
              </a:ext>
            </a:extLst>
          </a:blip>
          <a:srcRect l="39209"/>
          <a:stretch/>
        </p:blipFill>
        <p:spPr>
          <a:xfrm flipH="1">
            <a:off x="8599475" y="2969342"/>
            <a:ext cx="2581998" cy="7777315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94437" y="2416367"/>
            <a:ext cx="2653987" cy="731538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034" y1="3756" x2="53409" y2="25352"/>
                        <a14:foregroundMark x1="53977" y1="96362" x2="71307" y2="88263"/>
                        <a14:foregroundMark x1="23864" y1="88146" x2="45455" y2="8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07927" y="2739108"/>
            <a:ext cx="3075099" cy="7443137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73" b="90000" l="0" r="100000">
                        <a14:foregroundMark x1="64570" y1="7838" x2="63596" y2="18378"/>
                        <a14:foregroundMark x1="24181" y1="80405" x2="87865" y2="84324"/>
                        <a14:foregroundMark x1="62445" y1="7568" x2="65899" y2="7568"/>
                        <a14:backgroundMark x1="7352" y1="81486" x2="11869" y2="98108"/>
                      </a14:backgroundRemoval>
                    </a14:imgEffect>
                  </a14:imgLayer>
                </a14:imgProps>
              </a:ext>
            </a:extLst>
          </a:blip>
          <a:srcRect t="5564"/>
          <a:stretch/>
        </p:blipFill>
        <p:spPr>
          <a:xfrm>
            <a:off x="3061009" y="3789179"/>
            <a:ext cx="9600575" cy="5942569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1782313" y="835770"/>
            <a:ext cx="9670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Pereg a dob, táncolnak a lábak, énekhang száll!</a:t>
            </a:r>
          </a:p>
          <a:p>
            <a:r>
              <a:rPr lang="hu-HU" sz="3200" dirty="0"/>
              <a:t>Ki sejthetné, hogy gond oson a korsók alján? </a:t>
            </a:r>
          </a:p>
          <a:p>
            <a:endParaRPr lang="hu-HU" sz="320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87679" y="3197706"/>
            <a:ext cx="1635211" cy="261022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693" y="3806407"/>
            <a:ext cx="1911714" cy="305159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28022" y="4562564"/>
            <a:ext cx="2218186" cy="35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decel="10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"/>
          <p:cNvSpPr/>
          <p:nvPr/>
        </p:nvSpPr>
        <p:spPr>
          <a:xfrm>
            <a:off x="152400" y="152400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125" y="191730"/>
            <a:ext cx="4621169" cy="6870787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581" y="1345957"/>
            <a:ext cx="4120155" cy="552605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410735" y="646944"/>
            <a:ext cx="44764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Jaj! A boros korsók gyorsan kiürülnek!</a:t>
            </a:r>
          </a:p>
          <a:p>
            <a:r>
              <a:rPr lang="hu-HU" sz="3200" dirty="0"/>
              <a:t>Ennek a vendégek </a:t>
            </a:r>
          </a:p>
          <a:p>
            <a:r>
              <a:rPr lang="hu-HU" sz="3200" dirty="0"/>
              <a:t>nem nagyon örülnek.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9540" y="2027122"/>
            <a:ext cx="4621169" cy="6870787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8084" y="3181349"/>
            <a:ext cx="4120155" cy="5526059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565" y="2709047"/>
            <a:ext cx="4621169" cy="6870787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021" y="3863274"/>
            <a:ext cx="4120155" cy="5526059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670" y="3390972"/>
            <a:ext cx="4621169" cy="6870787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126" y="4545199"/>
            <a:ext cx="4120155" cy="55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6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"/>
          <p:cNvSpPr/>
          <p:nvPr/>
        </p:nvSpPr>
        <p:spPr>
          <a:xfrm>
            <a:off x="152400" y="163286"/>
            <a:ext cx="12714514" cy="7193187"/>
          </a:xfrm>
          <a:prstGeom prst="roundRect">
            <a:avLst>
              <a:gd name="adj" fmla="val 5452"/>
            </a:avLst>
          </a:prstGeom>
          <a:noFill/>
          <a:ln w="104775">
            <a:gradFill>
              <a:gsLst>
                <a:gs pos="0">
                  <a:srgbClr val="FECE5C"/>
                </a:gs>
                <a:gs pos="100000">
                  <a:srgbClr val="4FB74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882" y="859016"/>
            <a:ext cx="5834978" cy="599898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942371" y="308056"/>
            <a:ext cx="40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Jézus anyja így szól: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8" b="97328" l="1133" r="94901"/>
                    </a14:imgEffect>
                  </a14:imgLayer>
                </a14:imgProps>
              </a:ext>
            </a:extLst>
          </a:blip>
          <a:srcRect b="45459"/>
          <a:stretch/>
        </p:blipFill>
        <p:spPr>
          <a:xfrm flipH="1">
            <a:off x="5722048" y="533400"/>
            <a:ext cx="4207019" cy="63246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59668" y="308056"/>
            <a:ext cx="3935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Mire Jézus mondja:</a:t>
            </a:r>
          </a:p>
        </p:txBody>
      </p:sp>
      <p:sp>
        <p:nvSpPr>
          <p:cNvPr id="9" name="Ellipszis buborék 8"/>
          <p:cNvSpPr/>
          <p:nvPr/>
        </p:nvSpPr>
        <p:spPr>
          <a:xfrm>
            <a:off x="8428078" y="831871"/>
            <a:ext cx="2546034" cy="1619250"/>
          </a:xfrm>
          <a:prstGeom prst="wedgeEllipseCallout">
            <a:avLst>
              <a:gd name="adj1" fmla="val -48666"/>
              <a:gd name="adj2" fmla="val 52583"/>
            </a:avLst>
          </a:prstGeom>
          <a:solidFill>
            <a:srgbClr val="8ACD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/>
              <a:t>Fiam, nincs már boruk!</a:t>
            </a:r>
          </a:p>
        </p:txBody>
      </p:sp>
      <p:sp>
        <p:nvSpPr>
          <p:cNvPr id="10" name="Ellipszis buborék 9"/>
          <p:cNvSpPr/>
          <p:nvPr/>
        </p:nvSpPr>
        <p:spPr>
          <a:xfrm>
            <a:off x="4344712" y="193267"/>
            <a:ext cx="2659748" cy="1849815"/>
          </a:xfrm>
          <a:prstGeom prst="wedgeEllipseCallout">
            <a:avLst>
              <a:gd name="adj1" fmla="val -52445"/>
              <a:gd name="adj2" fmla="val 67111"/>
            </a:avLst>
          </a:prstGeom>
          <a:solidFill>
            <a:srgbClr val="FDF6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rgbClr val="A57F54"/>
                </a:solidFill>
              </a:rPr>
              <a:t>Legyen az ő gondjuk!</a:t>
            </a:r>
          </a:p>
        </p:txBody>
      </p:sp>
    </p:spTree>
    <p:extLst>
      <p:ext uri="{BB962C8B-B14F-4D97-AF65-F5344CB8AC3E}">
        <p14:creationId xmlns:p14="http://schemas.microsoft.com/office/powerpoint/2010/main" val="383425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16172 -0.00694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72 -0.00694 L 0.50898 0.000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22712</TotalTime>
  <Words>708</Words>
  <Application>Microsoft Office PowerPoint</Application>
  <PresentationFormat>Szélesvásznú</PresentationFormat>
  <Paragraphs>136</Paragraphs>
  <Slides>27</Slides>
  <Notes>5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3" baseType="lpstr">
      <vt:lpstr>Arial</vt:lpstr>
      <vt:lpstr>Arial Rounded MT Bold</vt:lpstr>
      <vt:lpstr>Calibri</vt:lpstr>
      <vt:lpstr>Comic Sans MS</vt:lpstr>
      <vt:lpstr>Times New Roman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Zimányi Noémi</cp:lastModifiedBy>
  <cp:revision>2173</cp:revision>
  <dcterms:created xsi:type="dcterms:W3CDTF">2020-04-05T07:55:46Z</dcterms:created>
  <dcterms:modified xsi:type="dcterms:W3CDTF">2024-01-23T13:56:09Z</dcterms:modified>
</cp:coreProperties>
</file>