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3" r:id="rId27"/>
    <p:sldId id="284" r:id="rId28"/>
    <p:sldId id="285" r:id="rId29"/>
    <p:sldId id="286" r:id="rId3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24.xml.rels><?xml version="1.0" encoding="UTF-8" standalone="yes"?>
<Relationships xmlns="http://schemas.openxmlformats.org/package/2006/relationships"><Relationship Id="rId1" Type="http://schemas.openxmlformats.org/officeDocument/2006/relationships/hyperlink" Target="https://refpedi.hu/katechetikai-szolgaltatasok/hit-es-erkolcstan-tankonyvcsalad-altalanos-iskola/tarsasjatekok-az-ismetleshez-osszefoglalashoz-es-a-szamonkereshez/"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rpi-jatekok.reformatus.hu/" TargetMode="External"/></Relationships>
</file>

<file path=ppt/diagrams/_rels/drawing24.xml.rels><?xml version="1.0" encoding="UTF-8" standalone="yes"?>
<Relationships xmlns="http://schemas.openxmlformats.org/package/2006/relationships"><Relationship Id="rId1" Type="http://schemas.openxmlformats.org/officeDocument/2006/relationships/hyperlink" Target="https://refpedi.hu/katechetikai-szolgaltatasok/hit-es-erkolcstan-tankonyvcsalad-altalanos-iskola/tarsasjatekok-az-ismetleshez-osszefoglalashoz-es-a-szamonkereshez/"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rpi-jatekok.reformatus.hu/"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4D53BF-FE8D-43D2-AE36-BDBD1FE68A88}"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hu-HU"/>
        </a:p>
      </dgm:t>
    </dgm:pt>
    <dgm:pt modelId="{A4200357-9A35-44E4-81BB-E9464D0E1BB3}">
      <dgm:prSet/>
      <dgm:spPr/>
      <dgm:t>
        <a:bodyPr/>
        <a:lstStyle/>
        <a:p>
          <a:pPr rtl="0"/>
          <a:r>
            <a:rPr lang="hu-HU" smtClean="0"/>
            <a:t>Játékgyűjtemények a hitre neveléshez</a:t>
          </a:r>
          <a:endParaRPr lang="hu-HU"/>
        </a:p>
      </dgm:t>
    </dgm:pt>
    <dgm:pt modelId="{BDA634D4-0604-4DFD-8A08-C280E147F9A9}" type="parTrans" cxnId="{45338922-52E0-4998-BFD6-062A132D567B}">
      <dgm:prSet/>
      <dgm:spPr/>
      <dgm:t>
        <a:bodyPr/>
        <a:lstStyle/>
        <a:p>
          <a:endParaRPr lang="hu-HU"/>
        </a:p>
      </dgm:t>
    </dgm:pt>
    <dgm:pt modelId="{394BD684-74A7-4B0D-AE52-880A3AF0981A}" type="sibTrans" cxnId="{45338922-52E0-4998-BFD6-062A132D567B}">
      <dgm:prSet/>
      <dgm:spPr/>
      <dgm:t>
        <a:bodyPr/>
        <a:lstStyle/>
        <a:p>
          <a:endParaRPr lang="hu-HU"/>
        </a:p>
      </dgm:t>
    </dgm:pt>
    <dgm:pt modelId="{5602A729-9CCD-4D50-8C90-ED6608D788FC}" type="pres">
      <dgm:prSet presAssocID="{664D53BF-FE8D-43D2-AE36-BDBD1FE68A88}" presName="linear" presStyleCnt="0">
        <dgm:presLayoutVars>
          <dgm:animLvl val="lvl"/>
          <dgm:resizeHandles val="exact"/>
        </dgm:presLayoutVars>
      </dgm:prSet>
      <dgm:spPr/>
      <dgm:t>
        <a:bodyPr/>
        <a:lstStyle/>
        <a:p>
          <a:endParaRPr lang="hu-HU"/>
        </a:p>
      </dgm:t>
    </dgm:pt>
    <dgm:pt modelId="{9F307CFA-C8BA-4380-9748-CA12516248BE}" type="pres">
      <dgm:prSet presAssocID="{A4200357-9A35-44E4-81BB-E9464D0E1BB3}" presName="parentText" presStyleLbl="node1" presStyleIdx="0" presStyleCnt="1">
        <dgm:presLayoutVars>
          <dgm:chMax val="0"/>
          <dgm:bulletEnabled val="1"/>
        </dgm:presLayoutVars>
      </dgm:prSet>
      <dgm:spPr/>
      <dgm:t>
        <a:bodyPr/>
        <a:lstStyle/>
        <a:p>
          <a:endParaRPr lang="hu-HU"/>
        </a:p>
      </dgm:t>
    </dgm:pt>
  </dgm:ptLst>
  <dgm:cxnLst>
    <dgm:cxn modelId="{D84CB63C-90A9-4E1E-9383-2470AD5D11F3}" type="presOf" srcId="{A4200357-9A35-44E4-81BB-E9464D0E1BB3}" destId="{9F307CFA-C8BA-4380-9748-CA12516248BE}" srcOrd="0" destOrd="0" presId="urn:microsoft.com/office/officeart/2005/8/layout/vList2"/>
    <dgm:cxn modelId="{45338922-52E0-4998-BFD6-062A132D567B}" srcId="{664D53BF-FE8D-43D2-AE36-BDBD1FE68A88}" destId="{A4200357-9A35-44E4-81BB-E9464D0E1BB3}" srcOrd="0" destOrd="0" parTransId="{BDA634D4-0604-4DFD-8A08-C280E147F9A9}" sibTransId="{394BD684-74A7-4B0D-AE52-880A3AF0981A}"/>
    <dgm:cxn modelId="{6861739E-693F-4B7F-BE45-5E309A9D296C}" type="presOf" srcId="{664D53BF-FE8D-43D2-AE36-BDBD1FE68A88}" destId="{5602A729-9CCD-4D50-8C90-ED6608D788FC}" srcOrd="0" destOrd="0" presId="urn:microsoft.com/office/officeart/2005/8/layout/vList2"/>
    <dgm:cxn modelId="{A1F03DC8-DD78-4790-8487-0E7F918C06F0}" type="presParOf" srcId="{5602A729-9CCD-4D50-8C90-ED6608D788FC}" destId="{9F307CFA-C8BA-4380-9748-CA12516248B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Ismerkedés, kapcsolat szavakkal és szavak nélkül, mozgással</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Játék a nevekkel, elevenség, mozgás</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Szövetségláda – élménypedagógiai játék</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Ismerkedés, kapcsolat, mozgás – élménypedagógiai játék</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Befogadás – élménypedagógiai játék</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Mozgás a hívó hangra – élménypedagógiai játék</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Meghallani, megérteni a hangot – élménypedagógiai játék</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Templomépítés és közösségépítés– élménypedagógiai játék</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Istenre figyelni, Benne bízni – imádság gyakorlat</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Mit köszönhetünk meg Istennek – egyszerű és érdekes tárgyak – imádság gyakorlat</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F4472C-924C-437B-BA5F-974C4B68D13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hu-HU"/>
        </a:p>
      </dgm:t>
    </dgm:pt>
    <dgm:pt modelId="{37FAEFF5-60D4-4FA5-9621-EEC975A1267B}">
      <dgm:prSet/>
      <dgm:spPr/>
      <dgm:t>
        <a:bodyPr/>
        <a:lstStyle/>
        <a:p>
          <a:pPr rtl="0"/>
          <a:r>
            <a:rPr lang="hu-HU" b="1" smtClean="0"/>
            <a:t>Turbucz Erzsébet: </a:t>
          </a:r>
          <a:r>
            <a:rPr lang="hu-HU" b="1" i="1" smtClean="0"/>
            <a:t>Játék és hitoktatás</a:t>
          </a:r>
          <a:r>
            <a:rPr lang="hu-HU" b="1" smtClean="0"/>
            <a:t>. </a:t>
          </a:r>
          <a:r>
            <a:rPr lang="hu-HU" smtClean="0"/>
            <a:t>Református Pedagógiai Intézet, Budapest, 2009.</a:t>
          </a:r>
          <a:endParaRPr lang="hu-HU"/>
        </a:p>
      </dgm:t>
    </dgm:pt>
    <dgm:pt modelId="{748B3CB9-CB82-49AD-AC34-D93AF795B80B}" type="parTrans" cxnId="{4D0CD99A-551F-4F82-AAA2-AE369382C8F0}">
      <dgm:prSet/>
      <dgm:spPr/>
      <dgm:t>
        <a:bodyPr/>
        <a:lstStyle/>
        <a:p>
          <a:endParaRPr lang="hu-HU"/>
        </a:p>
      </dgm:t>
    </dgm:pt>
    <dgm:pt modelId="{C3774E4C-F807-49BB-8265-B9E8CE07B060}" type="sibTrans" cxnId="{4D0CD99A-551F-4F82-AAA2-AE369382C8F0}">
      <dgm:prSet/>
      <dgm:spPr/>
      <dgm:t>
        <a:bodyPr/>
        <a:lstStyle/>
        <a:p>
          <a:endParaRPr lang="hu-HU"/>
        </a:p>
      </dgm:t>
    </dgm:pt>
    <dgm:pt modelId="{C86B07A0-090C-4412-8027-F2B53A23894B}">
      <dgm:prSet/>
      <dgm:spPr/>
      <dgm:t>
        <a:bodyPr/>
        <a:lstStyle/>
        <a:p>
          <a:pPr rtl="0"/>
          <a:r>
            <a:rPr lang="hu-HU" b="1" smtClean="0"/>
            <a:t>Miklya Luzsányi Mónika – Miklya Zsolt: </a:t>
          </a:r>
          <a:r>
            <a:rPr lang="hu-HU" b="1" i="1" smtClean="0"/>
            <a:t>Játéktár a Mesélő Bibliához</a:t>
          </a:r>
          <a:r>
            <a:rPr lang="hu-HU" smtClean="0"/>
            <a:t>. Harmat Kiadó, Budapest, 2008.</a:t>
          </a:r>
          <a:endParaRPr lang="hu-HU"/>
        </a:p>
      </dgm:t>
    </dgm:pt>
    <dgm:pt modelId="{E48E1932-E0E6-4D7C-B1F9-EE167EB902B4}" type="parTrans" cxnId="{83A53077-7FBA-4E93-B31E-2349CB26FFEA}">
      <dgm:prSet/>
      <dgm:spPr/>
      <dgm:t>
        <a:bodyPr/>
        <a:lstStyle/>
        <a:p>
          <a:endParaRPr lang="hu-HU"/>
        </a:p>
      </dgm:t>
    </dgm:pt>
    <dgm:pt modelId="{33222F4E-1DAB-497B-99D0-ED4578C16455}" type="sibTrans" cxnId="{83A53077-7FBA-4E93-B31E-2349CB26FFEA}">
      <dgm:prSet/>
      <dgm:spPr/>
      <dgm:t>
        <a:bodyPr/>
        <a:lstStyle/>
        <a:p>
          <a:endParaRPr lang="hu-HU"/>
        </a:p>
      </dgm:t>
    </dgm:pt>
    <dgm:pt modelId="{742ED782-EC17-4564-AC82-C90C1E2EFBC8}">
      <dgm:prSet/>
      <dgm:spPr/>
      <dgm:t>
        <a:bodyPr/>
        <a:lstStyle/>
        <a:p>
          <a:pPr rtl="0"/>
          <a:r>
            <a:rPr lang="hu-HU" b="1" smtClean="0"/>
            <a:t>Miklya Luzsányi Mónika: </a:t>
          </a:r>
          <a:r>
            <a:rPr lang="hu-HU" b="1" i="1" smtClean="0"/>
            <a:t>Játéktár hit- és erkölcstanoktatáshoz és bibliai foglalkozásokhoz</a:t>
          </a:r>
          <a:r>
            <a:rPr lang="hu-HU" smtClean="0"/>
            <a:t>. Harmat Kiadó, Budapest, 2018.</a:t>
          </a:r>
          <a:endParaRPr lang="hu-HU"/>
        </a:p>
      </dgm:t>
    </dgm:pt>
    <dgm:pt modelId="{4DD960EB-595F-43A4-A380-DD7B4E1EFEFC}" type="parTrans" cxnId="{764237A5-9108-468E-A1C6-BDE1D8628626}">
      <dgm:prSet/>
      <dgm:spPr/>
      <dgm:t>
        <a:bodyPr/>
        <a:lstStyle/>
        <a:p>
          <a:endParaRPr lang="hu-HU"/>
        </a:p>
      </dgm:t>
    </dgm:pt>
    <dgm:pt modelId="{3A934FEA-6163-437B-BCA2-C1C3C7FFDED9}" type="sibTrans" cxnId="{764237A5-9108-468E-A1C6-BDE1D8628626}">
      <dgm:prSet/>
      <dgm:spPr/>
      <dgm:t>
        <a:bodyPr/>
        <a:lstStyle/>
        <a:p>
          <a:endParaRPr lang="hu-HU"/>
        </a:p>
      </dgm:t>
    </dgm:pt>
    <dgm:pt modelId="{FC838286-14C0-411E-899E-E7BC4FCA4957}">
      <dgm:prSet/>
      <dgm:spPr/>
      <dgm:t>
        <a:bodyPr/>
        <a:lstStyle/>
        <a:p>
          <a:pPr rtl="0"/>
          <a:r>
            <a:rPr lang="hu-HU" b="1" smtClean="0"/>
            <a:t>Miklya Zsolt: </a:t>
          </a:r>
          <a:r>
            <a:rPr lang="hu-HU" b="1" i="1" smtClean="0"/>
            <a:t>Játékkosár. Játékok bibliai és élettémákhoz</a:t>
          </a:r>
          <a:r>
            <a:rPr lang="hu-HU" smtClean="0"/>
            <a:t>. Parakletos Kiadó, 2015.</a:t>
          </a:r>
          <a:endParaRPr lang="hu-HU"/>
        </a:p>
      </dgm:t>
    </dgm:pt>
    <dgm:pt modelId="{A506695D-BDCF-4490-BB0F-A95E7F4EE887}" type="parTrans" cxnId="{4646235B-1F42-441B-98A0-BDB0DFF2A4F1}">
      <dgm:prSet/>
      <dgm:spPr/>
      <dgm:t>
        <a:bodyPr/>
        <a:lstStyle/>
        <a:p>
          <a:endParaRPr lang="hu-HU"/>
        </a:p>
      </dgm:t>
    </dgm:pt>
    <dgm:pt modelId="{00262637-4DD2-4DDD-AE1C-4295480B2BDD}" type="sibTrans" cxnId="{4646235B-1F42-441B-98A0-BDB0DFF2A4F1}">
      <dgm:prSet/>
      <dgm:spPr/>
      <dgm:t>
        <a:bodyPr/>
        <a:lstStyle/>
        <a:p>
          <a:endParaRPr lang="hu-HU"/>
        </a:p>
      </dgm:t>
    </dgm:pt>
    <dgm:pt modelId="{7796E7C7-2583-4DB9-98D8-3F7C3725166B}">
      <dgm:prSet/>
      <dgm:spPr/>
      <dgm:t>
        <a:bodyPr/>
        <a:lstStyle/>
        <a:p>
          <a:pPr rtl="0"/>
          <a:r>
            <a:rPr lang="hu-HU" b="1" smtClean="0"/>
            <a:t>Segarra, M.; Rovira, F.: Játékosan a Bibliáról</a:t>
          </a:r>
          <a:r>
            <a:rPr lang="hu-HU" smtClean="0"/>
            <a:t>. 43 bibliai történet. Kálvin Kiadó, Budapest, 2006, 2020.</a:t>
          </a:r>
          <a:endParaRPr lang="hu-HU"/>
        </a:p>
      </dgm:t>
    </dgm:pt>
    <dgm:pt modelId="{BDFDA189-D9A8-4A95-AAF9-D1DBF23E6592}" type="parTrans" cxnId="{54B3904E-B86C-4B1F-A7C2-123B5623B7E5}">
      <dgm:prSet/>
      <dgm:spPr/>
      <dgm:t>
        <a:bodyPr/>
        <a:lstStyle/>
        <a:p>
          <a:endParaRPr lang="hu-HU"/>
        </a:p>
      </dgm:t>
    </dgm:pt>
    <dgm:pt modelId="{BD0FB85F-9D70-4216-9C3F-F3FE310478E3}" type="sibTrans" cxnId="{54B3904E-B86C-4B1F-A7C2-123B5623B7E5}">
      <dgm:prSet/>
      <dgm:spPr/>
      <dgm:t>
        <a:bodyPr/>
        <a:lstStyle/>
        <a:p>
          <a:endParaRPr lang="hu-HU"/>
        </a:p>
      </dgm:t>
    </dgm:pt>
    <dgm:pt modelId="{A1526EE4-ED2C-4310-87B2-506557B13716}">
      <dgm:prSet/>
      <dgm:spPr/>
      <dgm:t>
        <a:bodyPr/>
        <a:lstStyle/>
        <a:p>
          <a:pPr rtl="0"/>
          <a:r>
            <a:rPr lang="hu-HU" smtClean="0"/>
            <a:t>RPI Játék- és Zenetár</a:t>
          </a:r>
          <a:endParaRPr lang="hu-HU"/>
        </a:p>
      </dgm:t>
    </dgm:pt>
    <dgm:pt modelId="{09B277A7-7281-4168-8E4E-E5F63E186D95}" type="parTrans" cxnId="{542A74DE-1B3C-4B3A-985F-5B355D5F6799}">
      <dgm:prSet/>
      <dgm:spPr/>
      <dgm:t>
        <a:bodyPr/>
        <a:lstStyle/>
        <a:p>
          <a:endParaRPr lang="hu-HU"/>
        </a:p>
      </dgm:t>
    </dgm:pt>
    <dgm:pt modelId="{485B6300-0BC5-4891-9BA7-80DB046C9F6C}" type="sibTrans" cxnId="{542A74DE-1B3C-4B3A-985F-5B355D5F6799}">
      <dgm:prSet/>
      <dgm:spPr/>
      <dgm:t>
        <a:bodyPr/>
        <a:lstStyle/>
        <a:p>
          <a:endParaRPr lang="hu-HU"/>
        </a:p>
      </dgm:t>
    </dgm:pt>
    <dgm:pt modelId="{4FF7632C-C4FB-45C0-AFA4-1C93ADBDA273}" type="pres">
      <dgm:prSet presAssocID="{71F4472C-924C-437B-BA5F-974C4B68D130}" presName="linear" presStyleCnt="0">
        <dgm:presLayoutVars>
          <dgm:animLvl val="lvl"/>
          <dgm:resizeHandles val="exact"/>
        </dgm:presLayoutVars>
      </dgm:prSet>
      <dgm:spPr/>
      <dgm:t>
        <a:bodyPr/>
        <a:lstStyle/>
        <a:p>
          <a:endParaRPr lang="hu-HU"/>
        </a:p>
      </dgm:t>
    </dgm:pt>
    <dgm:pt modelId="{03F3B25C-B02D-4001-AFB2-0B74AF49086F}" type="pres">
      <dgm:prSet presAssocID="{37FAEFF5-60D4-4FA5-9621-EEC975A1267B}" presName="parentText" presStyleLbl="node1" presStyleIdx="0" presStyleCnt="6">
        <dgm:presLayoutVars>
          <dgm:chMax val="0"/>
          <dgm:bulletEnabled val="1"/>
        </dgm:presLayoutVars>
      </dgm:prSet>
      <dgm:spPr/>
      <dgm:t>
        <a:bodyPr/>
        <a:lstStyle/>
        <a:p>
          <a:endParaRPr lang="hu-HU"/>
        </a:p>
      </dgm:t>
    </dgm:pt>
    <dgm:pt modelId="{9A49C61C-4F0D-4231-95EC-1061D23F51DC}" type="pres">
      <dgm:prSet presAssocID="{C3774E4C-F807-49BB-8265-B9E8CE07B060}" presName="spacer" presStyleCnt="0"/>
      <dgm:spPr/>
    </dgm:pt>
    <dgm:pt modelId="{7226F02E-F991-4227-B6B0-06893EAD4260}" type="pres">
      <dgm:prSet presAssocID="{C86B07A0-090C-4412-8027-F2B53A23894B}" presName="parentText" presStyleLbl="node1" presStyleIdx="1" presStyleCnt="6">
        <dgm:presLayoutVars>
          <dgm:chMax val="0"/>
          <dgm:bulletEnabled val="1"/>
        </dgm:presLayoutVars>
      </dgm:prSet>
      <dgm:spPr/>
      <dgm:t>
        <a:bodyPr/>
        <a:lstStyle/>
        <a:p>
          <a:endParaRPr lang="hu-HU"/>
        </a:p>
      </dgm:t>
    </dgm:pt>
    <dgm:pt modelId="{FCBE6B88-3880-4981-8691-78A6537CE5D2}" type="pres">
      <dgm:prSet presAssocID="{33222F4E-1DAB-497B-99D0-ED4578C16455}" presName="spacer" presStyleCnt="0"/>
      <dgm:spPr/>
    </dgm:pt>
    <dgm:pt modelId="{C079FE82-1182-404D-B4B6-82921E82486C}" type="pres">
      <dgm:prSet presAssocID="{742ED782-EC17-4564-AC82-C90C1E2EFBC8}" presName="parentText" presStyleLbl="node1" presStyleIdx="2" presStyleCnt="6">
        <dgm:presLayoutVars>
          <dgm:chMax val="0"/>
          <dgm:bulletEnabled val="1"/>
        </dgm:presLayoutVars>
      </dgm:prSet>
      <dgm:spPr/>
      <dgm:t>
        <a:bodyPr/>
        <a:lstStyle/>
        <a:p>
          <a:endParaRPr lang="hu-HU"/>
        </a:p>
      </dgm:t>
    </dgm:pt>
    <dgm:pt modelId="{382089FB-D52A-4D91-9FEC-9EC1C693ADBC}" type="pres">
      <dgm:prSet presAssocID="{3A934FEA-6163-437B-BCA2-C1C3C7FFDED9}" presName="spacer" presStyleCnt="0"/>
      <dgm:spPr/>
    </dgm:pt>
    <dgm:pt modelId="{7C994976-25B4-44FB-B4A6-CCF53B2537A9}" type="pres">
      <dgm:prSet presAssocID="{FC838286-14C0-411E-899E-E7BC4FCA4957}" presName="parentText" presStyleLbl="node1" presStyleIdx="3" presStyleCnt="6">
        <dgm:presLayoutVars>
          <dgm:chMax val="0"/>
          <dgm:bulletEnabled val="1"/>
        </dgm:presLayoutVars>
      </dgm:prSet>
      <dgm:spPr/>
      <dgm:t>
        <a:bodyPr/>
        <a:lstStyle/>
        <a:p>
          <a:endParaRPr lang="hu-HU"/>
        </a:p>
      </dgm:t>
    </dgm:pt>
    <dgm:pt modelId="{D80029FC-6D0D-45C1-B441-1B5972059A55}" type="pres">
      <dgm:prSet presAssocID="{00262637-4DD2-4DDD-AE1C-4295480B2BDD}" presName="spacer" presStyleCnt="0"/>
      <dgm:spPr/>
    </dgm:pt>
    <dgm:pt modelId="{EF231C65-A86E-4FC2-8563-003FF13DD9F9}" type="pres">
      <dgm:prSet presAssocID="{7796E7C7-2583-4DB9-98D8-3F7C3725166B}" presName="parentText" presStyleLbl="node1" presStyleIdx="4" presStyleCnt="6">
        <dgm:presLayoutVars>
          <dgm:chMax val="0"/>
          <dgm:bulletEnabled val="1"/>
        </dgm:presLayoutVars>
      </dgm:prSet>
      <dgm:spPr/>
      <dgm:t>
        <a:bodyPr/>
        <a:lstStyle/>
        <a:p>
          <a:endParaRPr lang="hu-HU"/>
        </a:p>
      </dgm:t>
    </dgm:pt>
    <dgm:pt modelId="{B647FECE-6E31-4B0D-BD35-BDCA5DAB5F9B}" type="pres">
      <dgm:prSet presAssocID="{BD0FB85F-9D70-4216-9C3F-F3FE310478E3}" presName="spacer" presStyleCnt="0"/>
      <dgm:spPr/>
    </dgm:pt>
    <dgm:pt modelId="{BB067601-78DD-48E3-A08A-E2CFF6CCD774}" type="pres">
      <dgm:prSet presAssocID="{A1526EE4-ED2C-4310-87B2-506557B13716}" presName="parentText" presStyleLbl="node1" presStyleIdx="5" presStyleCnt="6">
        <dgm:presLayoutVars>
          <dgm:chMax val="0"/>
          <dgm:bulletEnabled val="1"/>
        </dgm:presLayoutVars>
      </dgm:prSet>
      <dgm:spPr/>
      <dgm:t>
        <a:bodyPr/>
        <a:lstStyle/>
        <a:p>
          <a:endParaRPr lang="hu-HU"/>
        </a:p>
      </dgm:t>
    </dgm:pt>
  </dgm:ptLst>
  <dgm:cxnLst>
    <dgm:cxn modelId="{542A74DE-1B3C-4B3A-985F-5B355D5F6799}" srcId="{71F4472C-924C-437B-BA5F-974C4B68D130}" destId="{A1526EE4-ED2C-4310-87B2-506557B13716}" srcOrd="5" destOrd="0" parTransId="{09B277A7-7281-4168-8E4E-E5F63E186D95}" sibTransId="{485B6300-0BC5-4891-9BA7-80DB046C9F6C}"/>
    <dgm:cxn modelId="{F11C5996-EE31-4576-B3E1-F81A17023F56}" type="presOf" srcId="{37FAEFF5-60D4-4FA5-9621-EEC975A1267B}" destId="{03F3B25C-B02D-4001-AFB2-0B74AF49086F}" srcOrd="0" destOrd="0" presId="urn:microsoft.com/office/officeart/2005/8/layout/vList2"/>
    <dgm:cxn modelId="{54B3904E-B86C-4B1F-A7C2-123B5623B7E5}" srcId="{71F4472C-924C-437B-BA5F-974C4B68D130}" destId="{7796E7C7-2583-4DB9-98D8-3F7C3725166B}" srcOrd="4" destOrd="0" parTransId="{BDFDA189-D9A8-4A95-AAF9-D1DBF23E6592}" sibTransId="{BD0FB85F-9D70-4216-9C3F-F3FE310478E3}"/>
    <dgm:cxn modelId="{5D2F91FA-A370-4A97-8B41-248F742FA042}" type="presOf" srcId="{7796E7C7-2583-4DB9-98D8-3F7C3725166B}" destId="{EF231C65-A86E-4FC2-8563-003FF13DD9F9}" srcOrd="0" destOrd="0" presId="urn:microsoft.com/office/officeart/2005/8/layout/vList2"/>
    <dgm:cxn modelId="{5A8697EC-D054-4412-996A-35E4D92F5F22}" type="presOf" srcId="{FC838286-14C0-411E-899E-E7BC4FCA4957}" destId="{7C994976-25B4-44FB-B4A6-CCF53B2537A9}" srcOrd="0" destOrd="0" presId="urn:microsoft.com/office/officeart/2005/8/layout/vList2"/>
    <dgm:cxn modelId="{4D0CD99A-551F-4F82-AAA2-AE369382C8F0}" srcId="{71F4472C-924C-437B-BA5F-974C4B68D130}" destId="{37FAEFF5-60D4-4FA5-9621-EEC975A1267B}" srcOrd="0" destOrd="0" parTransId="{748B3CB9-CB82-49AD-AC34-D93AF795B80B}" sibTransId="{C3774E4C-F807-49BB-8265-B9E8CE07B060}"/>
    <dgm:cxn modelId="{764237A5-9108-468E-A1C6-BDE1D8628626}" srcId="{71F4472C-924C-437B-BA5F-974C4B68D130}" destId="{742ED782-EC17-4564-AC82-C90C1E2EFBC8}" srcOrd="2" destOrd="0" parTransId="{4DD960EB-595F-43A4-A380-DD7B4E1EFEFC}" sibTransId="{3A934FEA-6163-437B-BCA2-C1C3C7FFDED9}"/>
    <dgm:cxn modelId="{83A53077-7FBA-4E93-B31E-2349CB26FFEA}" srcId="{71F4472C-924C-437B-BA5F-974C4B68D130}" destId="{C86B07A0-090C-4412-8027-F2B53A23894B}" srcOrd="1" destOrd="0" parTransId="{E48E1932-E0E6-4D7C-B1F9-EE167EB902B4}" sibTransId="{33222F4E-1DAB-497B-99D0-ED4578C16455}"/>
    <dgm:cxn modelId="{AA4A2861-8368-4FC5-BCAF-F68F76FFA8AD}" type="presOf" srcId="{71F4472C-924C-437B-BA5F-974C4B68D130}" destId="{4FF7632C-C4FB-45C0-AFA4-1C93ADBDA273}" srcOrd="0" destOrd="0" presId="urn:microsoft.com/office/officeart/2005/8/layout/vList2"/>
    <dgm:cxn modelId="{064E543E-D83A-4086-96C0-887E3649AB81}" type="presOf" srcId="{C86B07A0-090C-4412-8027-F2B53A23894B}" destId="{7226F02E-F991-4227-B6B0-06893EAD4260}" srcOrd="0" destOrd="0" presId="urn:microsoft.com/office/officeart/2005/8/layout/vList2"/>
    <dgm:cxn modelId="{35105E95-0032-46D4-A5A5-D2C497959117}" type="presOf" srcId="{742ED782-EC17-4564-AC82-C90C1E2EFBC8}" destId="{C079FE82-1182-404D-B4B6-82921E82486C}" srcOrd="0" destOrd="0" presId="urn:microsoft.com/office/officeart/2005/8/layout/vList2"/>
    <dgm:cxn modelId="{008D9AA7-3DE4-430C-951E-337E96BA0E29}" type="presOf" srcId="{A1526EE4-ED2C-4310-87B2-506557B13716}" destId="{BB067601-78DD-48E3-A08A-E2CFF6CCD774}" srcOrd="0" destOrd="0" presId="urn:microsoft.com/office/officeart/2005/8/layout/vList2"/>
    <dgm:cxn modelId="{4646235B-1F42-441B-98A0-BDB0DFF2A4F1}" srcId="{71F4472C-924C-437B-BA5F-974C4B68D130}" destId="{FC838286-14C0-411E-899E-E7BC4FCA4957}" srcOrd="3" destOrd="0" parTransId="{A506695D-BDCF-4490-BB0F-A95E7F4EE887}" sibTransId="{00262637-4DD2-4DDD-AE1C-4295480B2BDD}"/>
    <dgm:cxn modelId="{E8435676-3932-484B-B142-4742459681DE}" type="presParOf" srcId="{4FF7632C-C4FB-45C0-AFA4-1C93ADBDA273}" destId="{03F3B25C-B02D-4001-AFB2-0B74AF49086F}" srcOrd="0" destOrd="0" presId="urn:microsoft.com/office/officeart/2005/8/layout/vList2"/>
    <dgm:cxn modelId="{62BCBECF-31FD-4D15-871B-4820ED6CBD24}" type="presParOf" srcId="{4FF7632C-C4FB-45C0-AFA4-1C93ADBDA273}" destId="{9A49C61C-4F0D-4231-95EC-1061D23F51DC}" srcOrd="1" destOrd="0" presId="urn:microsoft.com/office/officeart/2005/8/layout/vList2"/>
    <dgm:cxn modelId="{915931CE-C9CC-4EDE-8AF8-14CB9478EE17}" type="presParOf" srcId="{4FF7632C-C4FB-45C0-AFA4-1C93ADBDA273}" destId="{7226F02E-F991-4227-B6B0-06893EAD4260}" srcOrd="2" destOrd="0" presId="urn:microsoft.com/office/officeart/2005/8/layout/vList2"/>
    <dgm:cxn modelId="{FFD69439-EEF6-4EF5-9902-134A53C26FF7}" type="presParOf" srcId="{4FF7632C-C4FB-45C0-AFA4-1C93ADBDA273}" destId="{FCBE6B88-3880-4981-8691-78A6537CE5D2}" srcOrd="3" destOrd="0" presId="urn:microsoft.com/office/officeart/2005/8/layout/vList2"/>
    <dgm:cxn modelId="{BAD25368-CB1F-4126-8A32-BAEB8DF9BF96}" type="presParOf" srcId="{4FF7632C-C4FB-45C0-AFA4-1C93ADBDA273}" destId="{C079FE82-1182-404D-B4B6-82921E82486C}" srcOrd="4" destOrd="0" presId="urn:microsoft.com/office/officeart/2005/8/layout/vList2"/>
    <dgm:cxn modelId="{AF1AE5B9-A119-4AB7-B84E-A38BCC957711}" type="presParOf" srcId="{4FF7632C-C4FB-45C0-AFA4-1C93ADBDA273}" destId="{382089FB-D52A-4D91-9FEC-9EC1C693ADBC}" srcOrd="5" destOrd="0" presId="urn:microsoft.com/office/officeart/2005/8/layout/vList2"/>
    <dgm:cxn modelId="{D1579C2B-C4D2-4CB8-8CE1-7067DD7A7323}" type="presParOf" srcId="{4FF7632C-C4FB-45C0-AFA4-1C93ADBDA273}" destId="{7C994976-25B4-44FB-B4A6-CCF53B2537A9}" srcOrd="6" destOrd="0" presId="urn:microsoft.com/office/officeart/2005/8/layout/vList2"/>
    <dgm:cxn modelId="{983D27B2-0574-4574-A4C2-619F0EA4785A}" type="presParOf" srcId="{4FF7632C-C4FB-45C0-AFA4-1C93ADBDA273}" destId="{D80029FC-6D0D-45C1-B441-1B5972059A55}" srcOrd="7" destOrd="0" presId="urn:microsoft.com/office/officeart/2005/8/layout/vList2"/>
    <dgm:cxn modelId="{52853043-39D6-4491-9A08-028B96CDC4CB}" type="presParOf" srcId="{4FF7632C-C4FB-45C0-AFA4-1C93ADBDA273}" destId="{EF231C65-A86E-4FC2-8563-003FF13DD9F9}" srcOrd="8" destOrd="0" presId="urn:microsoft.com/office/officeart/2005/8/layout/vList2"/>
    <dgm:cxn modelId="{B765597B-12B4-48E1-AD75-EA452B0A77C4}" type="presParOf" srcId="{4FF7632C-C4FB-45C0-AFA4-1C93ADBDA273}" destId="{B647FECE-6E31-4B0D-BD35-BDCA5DAB5F9B}" srcOrd="9" destOrd="0" presId="urn:microsoft.com/office/officeart/2005/8/layout/vList2"/>
    <dgm:cxn modelId="{EBAF7B5F-5915-4124-8B8F-52A3AC815F29}" type="presParOf" srcId="{4FF7632C-C4FB-45C0-AFA4-1C93ADBDA273}" destId="{BB067601-78DD-48E3-A08A-E2CFF6CCD774}"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Imádság-típusok – imádság gyakorlat</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Közös imádság – imádság gyakorlat</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FD52D49-74AF-44BC-8F4A-2FB8A24FE1ED}"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hu-HU"/>
        </a:p>
      </dgm:t>
    </dgm:pt>
    <dgm:pt modelId="{55786977-744D-45C5-9F14-266C839D90CA}">
      <dgm:prSet/>
      <dgm:spPr/>
      <dgm:t>
        <a:bodyPr/>
        <a:lstStyle/>
        <a:p>
          <a:pPr algn="ctr" rtl="0"/>
          <a:r>
            <a:rPr lang="hu-HU" smtClean="0"/>
            <a:t>Üzenet továbbadása, megértése</a:t>
          </a:r>
          <a:endParaRPr lang="hu-HU"/>
        </a:p>
      </dgm:t>
    </dgm:pt>
    <dgm:pt modelId="{7CFDD94D-462D-411C-A614-ED6DCD8A614F}" type="parTrans" cxnId="{FF5C5AB9-7F0A-4048-86C3-4DC878B75E2F}">
      <dgm:prSet/>
      <dgm:spPr/>
      <dgm:t>
        <a:bodyPr/>
        <a:lstStyle/>
        <a:p>
          <a:endParaRPr lang="hu-HU"/>
        </a:p>
      </dgm:t>
    </dgm:pt>
    <dgm:pt modelId="{F39750AF-738B-4F1E-9BF2-15714FB380AE}" type="sibTrans" cxnId="{FF5C5AB9-7F0A-4048-86C3-4DC878B75E2F}">
      <dgm:prSet/>
      <dgm:spPr/>
      <dgm:t>
        <a:bodyPr/>
        <a:lstStyle/>
        <a:p>
          <a:endParaRPr lang="hu-HU"/>
        </a:p>
      </dgm:t>
    </dgm:pt>
    <dgm:pt modelId="{A9B46537-EBF9-4EBB-8B35-EA85D8D635C6}" type="pres">
      <dgm:prSet presAssocID="{6FD52D49-74AF-44BC-8F4A-2FB8A24FE1ED}" presName="linear" presStyleCnt="0">
        <dgm:presLayoutVars>
          <dgm:animLvl val="lvl"/>
          <dgm:resizeHandles val="exact"/>
        </dgm:presLayoutVars>
      </dgm:prSet>
      <dgm:spPr/>
      <dgm:t>
        <a:bodyPr/>
        <a:lstStyle/>
        <a:p>
          <a:endParaRPr lang="hu-HU"/>
        </a:p>
      </dgm:t>
    </dgm:pt>
    <dgm:pt modelId="{BE137904-97BE-422D-8BEA-D626C4DEE112}" type="pres">
      <dgm:prSet presAssocID="{55786977-744D-45C5-9F14-266C839D90CA}" presName="parentText" presStyleLbl="node1" presStyleIdx="0" presStyleCnt="1">
        <dgm:presLayoutVars>
          <dgm:chMax val="0"/>
          <dgm:bulletEnabled val="1"/>
        </dgm:presLayoutVars>
      </dgm:prSet>
      <dgm:spPr/>
      <dgm:t>
        <a:bodyPr/>
        <a:lstStyle/>
        <a:p>
          <a:endParaRPr lang="hu-HU"/>
        </a:p>
      </dgm:t>
    </dgm:pt>
  </dgm:ptLst>
  <dgm:cxnLst>
    <dgm:cxn modelId="{FF5C5AB9-7F0A-4048-86C3-4DC878B75E2F}" srcId="{6FD52D49-74AF-44BC-8F4A-2FB8A24FE1ED}" destId="{55786977-744D-45C5-9F14-266C839D90CA}" srcOrd="0" destOrd="0" parTransId="{7CFDD94D-462D-411C-A614-ED6DCD8A614F}" sibTransId="{F39750AF-738B-4F1E-9BF2-15714FB380AE}"/>
    <dgm:cxn modelId="{A5A24806-EAEA-4E02-91DB-B750190B9546}" type="presOf" srcId="{55786977-744D-45C5-9F14-266C839D90CA}" destId="{BE137904-97BE-422D-8BEA-D626C4DEE112}" srcOrd="0" destOrd="0" presId="urn:microsoft.com/office/officeart/2005/8/layout/vList2"/>
    <dgm:cxn modelId="{81FAC7B1-9E76-4E99-94AC-5E62567B1993}" type="presOf" srcId="{6FD52D49-74AF-44BC-8F4A-2FB8A24FE1ED}" destId="{A9B46537-EBF9-4EBB-8B35-EA85D8D635C6}" srcOrd="0" destOrd="0" presId="urn:microsoft.com/office/officeart/2005/8/layout/vList2"/>
    <dgm:cxn modelId="{F0E8D883-9AE4-4A3E-9144-3BD58C71C6C6}" type="presParOf" srcId="{A9B46537-EBF9-4EBB-8B35-EA85D8D635C6}" destId="{BE137904-97BE-422D-8BEA-D626C4DEE11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FD52D49-74AF-44BC-8F4A-2FB8A24FE1E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55786977-744D-45C5-9F14-266C839D90CA}">
      <dgm:prSet/>
      <dgm:spPr/>
      <dgm:t>
        <a:bodyPr/>
        <a:lstStyle/>
        <a:p>
          <a:pPr algn="ctr" rtl="0"/>
          <a:r>
            <a:rPr lang="hu-HU" dirty="0" smtClean="0"/>
            <a:t>Üzenet keresése, utasítások követése</a:t>
          </a:r>
          <a:endParaRPr lang="hu-HU" dirty="0"/>
        </a:p>
      </dgm:t>
    </dgm:pt>
    <dgm:pt modelId="{7CFDD94D-462D-411C-A614-ED6DCD8A614F}" type="parTrans" cxnId="{FF5C5AB9-7F0A-4048-86C3-4DC878B75E2F}">
      <dgm:prSet/>
      <dgm:spPr/>
      <dgm:t>
        <a:bodyPr/>
        <a:lstStyle/>
        <a:p>
          <a:endParaRPr lang="hu-HU"/>
        </a:p>
      </dgm:t>
    </dgm:pt>
    <dgm:pt modelId="{F39750AF-738B-4F1E-9BF2-15714FB380AE}" type="sibTrans" cxnId="{FF5C5AB9-7F0A-4048-86C3-4DC878B75E2F}">
      <dgm:prSet/>
      <dgm:spPr/>
      <dgm:t>
        <a:bodyPr/>
        <a:lstStyle/>
        <a:p>
          <a:endParaRPr lang="hu-HU"/>
        </a:p>
      </dgm:t>
    </dgm:pt>
    <dgm:pt modelId="{A9B46537-EBF9-4EBB-8B35-EA85D8D635C6}" type="pres">
      <dgm:prSet presAssocID="{6FD52D49-74AF-44BC-8F4A-2FB8A24FE1ED}" presName="linear" presStyleCnt="0">
        <dgm:presLayoutVars>
          <dgm:animLvl val="lvl"/>
          <dgm:resizeHandles val="exact"/>
        </dgm:presLayoutVars>
      </dgm:prSet>
      <dgm:spPr/>
      <dgm:t>
        <a:bodyPr/>
        <a:lstStyle/>
        <a:p>
          <a:endParaRPr lang="hu-HU"/>
        </a:p>
      </dgm:t>
    </dgm:pt>
    <dgm:pt modelId="{BE137904-97BE-422D-8BEA-D626C4DEE112}" type="pres">
      <dgm:prSet presAssocID="{55786977-744D-45C5-9F14-266C839D90CA}" presName="parentText" presStyleLbl="node1" presStyleIdx="0" presStyleCnt="1">
        <dgm:presLayoutVars>
          <dgm:chMax val="0"/>
          <dgm:bulletEnabled val="1"/>
        </dgm:presLayoutVars>
      </dgm:prSet>
      <dgm:spPr/>
      <dgm:t>
        <a:bodyPr/>
        <a:lstStyle/>
        <a:p>
          <a:endParaRPr lang="hu-HU"/>
        </a:p>
      </dgm:t>
    </dgm:pt>
  </dgm:ptLst>
  <dgm:cxnLst>
    <dgm:cxn modelId="{FF5C5AB9-7F0A-4048-86C3-4DC878B75E2F}" srcId="{6FD52D49-74AF-44BC-8F4A-2FB8A24FE1ED}" destId="{55786977-744D-45C5-9F14-266C839D90CA}" srcOrd="0" destOrd="0" parTransId="{7CFDD94D-462D-411C-A614-ED6DCD8A614F}" sibTransId="{F39750AF-738B-4F1E-9BF2-15714FB380AE}"/>
    <dgm:cxn modelId="{A5A24806-EAEA-4E02-91DB-B750190B9546}" type="presOf" srcId="{55786977-744D-45C5-9F14-266C839D90CA}" destId="{BE137904-97BE-422D-8BEA-D626C4DEE112}" srcOrd="0" destOrd="0" presId="urn:microsoft.com/office/officeart/2005/8/layout/vList2"/>
    <dgm:cxn modelId="{81FAC7B1-9E76-4E99-94AC-5E62567B1993}" type="presOf" srcId="{6FD52D49-74AF-44BC-8F4A-2FB8A24FE1ED}" destId="{A9B46537-EBF9-4EBB-8B35-EA85D8D635C6}" srcOrd="0" destOrd="0" presId="urn:microsoft.com/office/officeart/2005/8/layout/vList2"/>
    <dgm:cxn modelId="{F0E8D883-9AE4-4A3E-9144-3BD58C71C6C6}" type="presParOf" srcId="{A9B46537-EBF9-4EBB-8B35-EA85D8D635C6}" destId="{BE137904-97BE-422D-8BEA-D626C4DEE11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E65EDB1-9D12-4017-B61C-4B79932DB217}"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hu-HU"/>
        </a:p>
      </dgm:t>
    </dgm:pt>
    <dgm:pt modelId="{ED4F3175-F565-4315-AADC-58FF6FA0B24D}">
      <dgm:prSet/>
      <dgm:spPr/>
      <dgm:t>
        <a:bodyPr/>
        <a:lstStyle/>
        <a:p>
          <a:pPr algn="ctr" rtl="0"/>
          <a:r>
            <a:rPr lang="hu-HU" b="1" smtClean="0">
              <a:hlinkClick xmlns:r="http://schemas.openxmlformats.org/officeDocument/2006/relationships" r:id="rId1"/>
            </a:rPr>
            <a:t>Társasjátékok az ismétléshez, összefoglaláshoz és a számonkéréshez</a:t>
          </a:r>
          <a:r>
            <a:rPr lang="hu-HU" b="1" smtClean="0"/>
            <a:t/>
          </a:r>
          <a:br>
            <a:rPr lang="hu-HU" b="1" smtClean="0"/>
          </a:br>
          <a:endParaRPr lang="hu-HU"/>
        </a:p>
      </dgm:t>
    </dgm:pt>
    <dgm:pt modelId="{C5400897-179C-4451-80CA-04EF13A056D0}" type="parTrans" cxnId="{51E15781-7271-4923-8EF1-EBF986DFC67B}">
      <dgm:prSet/>
      <dgm:spPr/>
      <dgm:t>
        <a:bodyPr/>
        <a:lstStyle/>
        <a:p>
          <a:endParaRPr lang="hu-HU"/>
        </a:p>
      </dgm:t>
    </dgm:pt>
    <dgm:pt modelId="{65498C33-A46E-4F95-98E2-58C052E87565}" type="sibTrans" cxnId="{51E15781-7271-4923-8EF1-EBF986DFC67B}">
      <dgm:prSet/>
      <dgm:spPr/>
      <dgm:t>
        <a:bodyPr/>
        <a:lstStyle/>
        <a:p>
          <a:endParaRPr lang="hu-HU"/>
        </a:p>
      </dgm:t>
    </dgm:pt>
    <dgm:pt modelId="{B9EA7B66-E9A1-4C41-83E8-A6E84B2741AE}" type="pres">
      <dgm:prSet presAssocID="{AE65EDB1-9D12-4017-B61C-4B79932DB217}" presName="linear" presStyleCnt="0">
        <dgm:presLayoutVars>
          <dgm:animLvl val="lvl"/>
          <dgm:resizeHandles val="exact"/>
        </dgm:presLayoutVars>
      </dgm:prSet>
      <dgm:spPr/>
      <dgm:t>
        <a:bodyPr/>
        <a:lstStyle/>
        <a:p>
          <a:endParaRPr lang="hu-HU"/>
        </a:p>
      </dgm:t>
    </dgm:pt>
    <dgm:pt modelId="{F5D508F9-9006-4A0D-836E-7976674ACAC4}" type="pres">
      <dgm:prSet presAssocID="{ED4F3175-F565-4315-AADC-58FF6FA0B24D}" presName="parentText" presStyleLbl="node1" presStyleIdx="0" presStyleCnt="1">
        <dgm:presLayoutVars>
          <dgm:chMax val="0"/>
          <dgm:bulletEnabled val="1"/>
        </dgm:presLayoutVars>
      </dgm:prSet>
      <dgm:spPr/>
      <dgm:t>
        <a:bodyPr/>
        <a:lstStyle/>
        <a:p>
          <a:endParaRPr lang="hu-HU"/>
        </a:p>
      </dgm:t>
    </dgm:pt>
  </dgm:ptLst>
  <dgm:cxnLst>
    <dgm:cxn modelId="{51E15781-7271-4923-8EF1-EBF986DFC67B}" srcId="{AE65EDB1-9D12-4017-B61C-4B79932DB217}" destId="{ED4F3175-F565-4315-AADC-58FF6FA0B24D}" srcOrd="0" destOrd="0" parTransId="{C5400897-179C-4451-80CA-04EF13A056D0}" sibTransId="{65498C33-A46E-4F95-98E2-58C052E87565}"/>
    <dgm:cxn modelId="{5C2176E3-1C31-4854-AD2B-AF04CEFCD510}" type="presOf" srcId="{ED4F3175-F565-4315-AADC-58FF6FA0B24D}" destId="{F5D508F9-9006-4A0D-836E-7976674ACAC4}" srcOrd="0" destOrd="0" presId="urn:microsoft.com/office/officeart/2005/8/layout/vList2"/>
    <dgm:cxn modelId="{743F2D1F-BB96-4DAC-B6B8-53B001740268}" type="presOf" srcId="{AE65EDB1-9D12-4017-B61C-4B79932DB217}" destId="{B9EA7B66-E9A1-4C41-83E8-A6E84B2741AE}" srcOrd="0" destOrd="0" presId="urn:microsoft.com/office/officeart/2005/8/layout/vList2"/>
    <dgm:cxn modelId="{6051861F-5E1E-44CF-B7FA-97F32B482F9D}" type="presParOf" srcId="{B9EA7B66-E9A1-4C41-83E8-A6E84B2741AE}" destId="{F5D508F9-9006-4A0D-836E-7976674ACAC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A2106A7-E7F3-48AB-90CC-63CA949D0FB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AB4EBB4D-C4F7-4393-8ABF-1EE20F5265A4}">
      <dgm:prSet/>
      <dgm:spPr/>
      <dgm:t>
        <a:bodyPr/>
        <a:lstStyle/>
        <a:p>
          <a:pPr algn="ctr" rtl="0"/>
          <a:r>
            <a:rPr lang="hu-HU" b="1" dirty="0" smtClean="0"/>
            <a:t>Társasjátékok</a:t>
          </a:r>
          <a:br>
            <a:rPr lang="hu-HU" b="1" dirty="0" smtClean="0"/>
          </a:br>
          <a:r>
            <a:rPr lang="hu-HU" dirty="0" smtClean="0"/>
            <a:t>https://www.parakletos.hu/category/tarsasjatekok/</a:t>
          </a:r>
          <a:endParaRPr lang="hu-HU" dirty="0"/>
        </a:p>
      </dgm:t>
    </dgm:pt>
    <dgm:pt modelId="{95936EF4-CC64-4EC0-B9F5-BAE6BDCF7DA8}" type="parTrans" cxnId="{39ECB703-1A4F-4189-8A40-38DAA9C04AA4}">
      <dgm:prSet/>
      <dgm:spPr/>
      <dgm:t>
        <a:bodyPr/>
        <a:lstStyle/>
        <a:p>
          <a:endParaRPr lang="hu-HU"/>
        </a:p>
      </dgm:t>
    </dgm:pt>
    <dgm:pt modelId="{2EDF29A0-80BE-48B9-B345-FED1E7688ADD}" type="sibTrans" cxnId="{39ECB703-1A4F-4189-8A40-38DAA9C04AA4}">
      <dgm:prSet/>
      <dgm:spPr/>
      <dgm:t>
        <a:bodyPr/>
        <a:lstStyle/>
        <a:p>
          <a:endParaRPr lang="hu-HU"/>
        </a:p>
      </dgm:t>
    </dgm:pt>
    <dgm:pt modelId="{8E5D9059-3C8C-4767-B8BF-4A941D2158A0}" type="pres">
      <dgm:prSet presAssocID="{EA2106A7-E7F3-48AB-90CC-63CA949D0FB3}" presName="linear" presStyleCnt="0">
        <dgm:presLayoutVars>
          <dgm:animLvl val="lvl"/>
          <dgm:resizeHandles val="exact"/>
        </dgm:presLayoutVars>
      </dgm:prSet>
      <dgm:spPr/>
      <dgm:t>
        <a:bodyPr/>
        <a:lstStyle/>
        <a:p>
          <a:endParaRPr lang="hu-HU"/>
        </a:p>
      </dgm:t>
    </dgm:pt>
    <dgm:pt modelId="{4792D7AB-5EDA-4A21-872E-BFFB74BF6FBF}" type="pres">
      <dgm:prSet presAssocID="{AB4EBB4D-C4F7-4393-8ABF-1EE20F5265A4}" presName="parentText" presStyleLbl="node1" presStyleIdx="0" presStyleCnt="1" custScaleY="87723">
        <dgm:presLayoutVars>
          <dgm:chMax val="0"/>
          <dgm:bulletEnabled val="1"/>
        </dgm:presLayoutVars>
      </dgm:prSet>
      <dgm:spPr/>
      <dgm:t>
        <a:bodyPr/>
        <a:lstStyle/>
        <a:p>
          <a:endParaRPr lang="hu-HU"/>
        </a:p>
      </dgm:t>
    </dgm:pt>
  </dgm:ptLst>
  <dgm:cxnLst>
    <dgm:cxn modelId="{9E548A44-17DB-4D37-B5BB-EDDE90DD628C}" type="presOf" srcId="{EA2106A7-E7F3-48AB-90CC-63CA949D0FB3}" destId="{8E5D9059-3C8C-4767-B8BF-4A941D2158A0}" srcOrd="0" destOrd="0" presId="urn:microsoft.com/office/officeart/2005/8/layout/vList2"/>
    <dgm:cxn modelId="{39ECB703-1A4F-4189-8A40-38DAA9C04AA4}" srcId="{EA2106A7-E7F3-48AB-90CC-63CA949D0FB3}" destId="{AB4EBB4D-C4F7-4393-8ABF-1EE20F5265A4}" srcOrd="0" destOrd="0" parTransId="{95936EF4-CC64-4EC0-B9F5-BAE6BDCF7DA8}" sibTransId="{2EDF29A0-80BE-48B9-B345-FED1E7688ADD}"/>
    <dgm:cxn modelId="{2112669D-6C30-497E-8FFA-860E70E25B13}" type="presOf" srcId="{AB4EBB4D-C4F7-4393-8ABF-1EE20F5265A4}" destId="{4792D7AB-5EDA-4A21-872E-BFFB74BF6FBF}" srcOrd="0" destOrd="0" presId="urn:microsoft.com/office/officeart/2005/8/layout/vList2"/>
    <dgm:cxn modelId="{38455BE5-3A91-4071-AC6D-F3D47392DA47}" type="presParOf" srcId="{8E5D9059-3C8C-4767-B8BF-4A941D2158A0}" destId="{4792D7AB-5EDA-4A21-872E-BFFB74BF6FB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4D93A95-6F52-49D4-8A1F-32B718E06ECE}"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hu-HU"/>
        </a:p>
      </dgm:t>
    </dgm:pt>
    <dgm:pt modelId="{C8A47B61-ED80-401D-A605-5547C9FE513A}">
      <dgm:prSet/>
      <dgm:spPr/>
      <dgm:t>
        <a:bodyPr/>
        <a:lstStyle/>
        <a:p>
          <a:pPr rtl="0"/>
          <a:r>
            <a:rPr lang="hu-HU" dirty="0" smtClean="0"/>
            <a:t>Dobble.hu – Kinyomtatható játék szerkesztése online (két változat </a:t>
          </a:r>
          <a:r>
            <a:rPr lang="hu-HU" dirty="0" err="1" smtClean="0"/>
            <a:t>pdf-ben</a:t>
          </a:r>
          <a:r>
            <a:rPr lang="hu-HU" dirty="0" smtClean="0"/>
            <a:t> készen)</a:t>
          </a:r>
          <a:br>
            <a:rPr lang="hu-HU" dirty="0" smtClean="0"/>
          </a:br>
          <a:r>
            <a:rPr lang="hu-HU" dirty="0" smtClean="0"/>
            <a:t>https://micetf.fr/symbole-commun/</a:t>
          </a:r>
          <a:endParaRPr lang="hu-HU" dirty="0"/>
        </a:p>
      </dgm:t>
    </dgm:pt>
    <dgm:pt modelId="{ED24EB97-5F73-48F9-8270-53AC1B369DF1}" type="parTrans" cxnId="{89C9ED37-0004-478A-B205-E8A8D9383F41}">
      <dgm:prSet/>
      <dgm:spPr/>
      <dgm:t>
        <a:bodyPr/>
        <a:lstStyle/>
        <a:p>
          <a:endParaRPr lang="hu-HU"/>
        </a:p>
      </dgm:t>
    </dgm:pt>
    <dgm:pt modelId="{7C1DDE38-7408-4DCE-9ECF-D15BD4E41161}" type="sibTrans" cxnId="{89C9ED37-0004-478A-B205-E8A8D9383F41}">
      <dgm:prSet/>
      <dgm:spPr/>
      <dgm:t>
        <a:bodyPr/>
        <a:lstStyle/>
        <a:p>
          <a:endParaRPr lang="hu-HU"/>
        </a:p>
      </dgm:t>
    </dgm:pt>
    <dgm:pt modelId="{45393518-ED0F-4C9B-BB3C-2004E9C276FD}" type="pres">
      <dgm:prSet presAssocID="{24D93A95-6F52-49D4-8A1F-32B718E06ECE}" presName="linear" presStyleCnt="0">
        <dgm:presLayoutVars>
          <dgm:animLvl val="lvl"/>
          <dgm:resizeHandles val="exact"/>
        </dgm:presLayoutVars>
      </dgm:prSet>
      <dgm:spPr/>
      <dgm:t>
        <a:bodyPr/>
        <a:lstStyle/>
        <a:p>
          <a:endParaRPr lang="hu-HU"/>
        </a:p>
      </dgm:t>
    </dgm:pt>
    <dgm:pt modelId="{F8200678-24DA-425B-8D3D-CB118958F518}" type="pres">
      <dgm:prSet presAssocID="{C8A47B61-ED80-401D-A605-5547C9FE513A}" presName="parentText" presStyleLbl="node1" presStyleIdx="0" presStyleCnt="1">
        <dgm:presLayoutVars>
          <dgm:chMax val="0"/>
          <dgm:bulletEnabled val="1"/>
        </dgm:presLayoutVars>
      </dgm:prSet>
      <dgm:spPr/>
      <dgm:t>
        <a:bodyPr/>
        <a:lstStyle/>
        <a:p>
          <a:endParaRPr lang="hu-HU"/>
        </a:p>
      </dgm:t>
    </dgm:pt>
  </dgm:ptLst>
  <dgm:cxnLst>
    <dgm:cxn modelId="{0D81C7AC-CF1C-40D0-AE9D-402CA7BC897A}" type="presOf" srcId="{24D93A95-6F52-49D4-8A1F-32B718E06ECE}" destId="{45393518-ED0F-4C9B-BB3C-2004E9C276FD}" srcOrd="0" destOrd="0" presId="urn:microsoft.com/office/officeart/2005/8/layout/vList2"/>
    <dgm:cxn modelId="{89C9ED37-0004-478A-B205-E8A8D9383F41}" srcId="{24D93A95-6F52-49D4-8A1F-32B718E06ECE}" destId="{C8A47B61-ED80-401D-A605-5547C9FE513A}" srcOrd="0" destOrd="0" parTransId="{ED24EB97-5F73-48F9-8270-53AC1B369DF1}" sibTransId="{7C1DDE38-7408-4DCE-9ECF-D15BD4E41161}"/>
    <dgm:cxn modelId="{EA61B70C-8C74-4B3A-9C55-D9CF26851D59}" type="presOf" srcId="{C8A47B61-ED80-401D-A605-5547C9FE513A}" destId="{F8200678-24DA-425B-8D3D-CB118958F518}" srcOrd="0" destOrd="0" presId="urn:microsoft.com/office/officeart/2005/8/layout/vList2"/>
    <dgm:cxn modelId="{0CDC9DA0-AE99-47C6-99AC-EDE0EB6A7A1A}" type="presParOf" srcId="{45393518-ED0F-4C9B-BB3C-2004E9C276FD}" destId="{F8200678-24DA-425B-8D3D-CB118958F51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A405AE-AF74-47E8-863C-F082CD13F447}"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hu-HU"/>
        </a:p>
      </dgm:t>
    </dgm:pt>
    <dgm:pt modelId="{21DE28D8-8292-4487-B770-1C0A52A1D0B3}">
      <dgm:prSet/>
      <dgm:spPr/>
      <dgm:t>
        <a:bodyPr/>
        <a:lstStyle/>
        <a:p>
          <a:pPr algn="ctr" rtl="0"/>
          <a:r>
            <a:rPr lang="hu-HU" b="1" smtClean="0">
              <a:hlinkClick xmlns:r="http://schemas.openxmlformats.org/officeDocument/2006/relationships" r:id="rId1"/>
            </a:rPr>
            <a:t>RPI Játék- és Zenetár </a:t>
          </a:r>
          <a:r>
            <a:rPr lang="hu-HU" b="1" smtClean="0"/>
            <a:t>– regisztráció után elérhető</a:t>
          </a:r>
          <a:endParaRPr lang="hu-HU"/>
        </a:p>
      </dgm:t>
    </dgm:pt>
    <dgm:pt modelId="{5FD98C37-E15F-40BD-8D93-A82E21D63D58}" type="parTrans" cxnId="{F4DC80B9-9BDD-4F02-936B-AABE5A1D939A}">
      <dgm:prSet/>
      <dgm:spPr/>
      <dgm:t>
        <a:bodyPr/>
        <a:lstStyle/>
        <a:p>
          <a:endParaRPr lang="hu-HU"/>
        </a:p>
      </dgm:t>
    </dgm:pt>
    <dgm:pt modelId="{551F884C-DE16-4EF7-9E6D-C04345DA8711}" type="sibTrans" cxnId="{F4DC80B9-9BDD-4F02-936B-AABE5A1D939A}">
      <dgm:prSet/>
      <dgm:spPr/>
      <dgm:t>
        <a:bodyPr/>
        <a:lstStyle/>
        <a:p>
          <a:endParaRPr lang="hu-HU"/>
        </a:p>
      </dgm:t>
    </dgm:pt>
    <dgm:pt modelId="{959CD91F-CC69-4284-B923-A403CE18C085}" type="pres">
      <dgm:prSet presAssocID="{13A405AE-AF74-47E8-863C-F082CD13F447}" presName="linear" presStyleCnt="0">
        <dgm:presLayoutVars>
          <dgm:animLvl val="lvl"/>
          <dgm:resizeHandles val="exact"/>
        </dgm:presLayoutVars>
      </dgm:prSet>
      <dgm:spPr/>
      <dgm:t>
        <a:bodyPr/>
        <a:lstStyle/>
        <a:p>
          <a:endParaRPr lang="hu-HU"/>
        </a:p>
      </dgm:t>
    </dgm:pt>
    <dgm:pt modelId="{8C00601A-16ED-4EAC-ADC6-5E2AA773115A}" type="pres">
      <dgm:prSet presAssocID="{21DE28D8-8292-4487-B770-1C0A52A1D0B3}" presName="parentText" presStyleLbl="node1" presStyleIdx="0" presStyleCnt="1">
        <dgm:presLayoutVars>
          <dgm:chMax val="0"/>
          <dgm:bulletEnabled val="1"/>
        </dgm:presLayoutVars>
      </dgm:prSet>
      <dgm:spPr/>
      <dgm:t>
        <a:bodyPr/>
        <a:lstStyle/>
        <a:p>
          <a:endParaRPr lang="hu-HU"/>
        </a:p>
      </dgm:t>
    </dgm:pt>
  </dgm:ptLst>
  <dgm:cxnLst>
    <dgm:cxn modelId="{F210584A-1FBA-4FEB-A7C2-AA6783F4EFE6}" type="presOf" srcId="{13A405AE-AF74-47E8-863C-F082CD13F447}" destId="{959CD91F-CC69-4284-B923-A403CE18C085}" srcOrd="0" destOrd="0" presId="urn:microsoft.com/office/officeart/2005/8/layout/vList2"/>
    <dgm:cxn modelId="{F4DC80B9-9BDD-4F02-936B-AABE5A1D939A}" srcId="{13A405AE-AF74-47E8-863C-F082CD13F447}" destId="{21DE28D8-8292-4487-B770-1C0A52A1D0B3}" srcOrd="0" destOrd="0" parTransId="{5FD98C37-E15F-40BD-8D93-A82E21D63D58}" sibTransId="{551F884C-DE16-4EF7-9E6D-C04345DA8711}"/>
    <dgm:cxn modelId="{BC16BC70-7172-4886-AA99-AF567957331E}" type="presOf" srcId="{21DE28D8-8292-4487-B770-1C0A52A1D0B3}" destId="{8C00601A-16ED-4EAC-ADC6-5E2AA773115A}" srcOrd="0" destOrd="0" presId="urn:microsoft.com/office/officeart/2005/8/layout/vList2"/>
    <dgm:cxn modelId="{49D80754-6AA4-4A67-BE04-88BA6BAC9BD2}" type="presParOf" srcId="{959CD91F-CC69-4284-B923-A403CE18C085}" destId="{8C00601A-16ED-4EAC-ADC6-5E2AA773115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45FE4C-71AF-4F4E-8384-939D042DF589}"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hu-HU"/>
        </a:p>
      </dgm:t>
    </dgm:pt>
    <dgm:pt modelId="{B00A41ED-F404-48E5-A7D2-2EB94904585A}">
      <dgm:prSet custT="1"/>
      <dgm:spPr/>
      <dgm:t>
        <a:bodyPr/>
        <a:lstStyle/>
        <a:p>
          <a:pPr algn="ctr" rtl="0"/>
          <a:r>
            <a:rPr lang="hu-HU" sz="3200" dirty="0" smtClean="0"/>
            <a:t>Kapcsolat, megszólítottság, érintettség</a:t>
          </a:r>
          <a:endParaRPr lang="hu-HU" sz="3200" dirty="0"/>
        </a:p>
      </dgm:t>
    </dgm:pt>
    <dgm:pt modelId="{F1C50B93-EC76-4AB7-8E91-8817CF5E560B}" type="parTrans" cxnId="{21BD4E71-1337-4E58-A98A-0F7A2BA6D635}">
      <dgm:prSet/>
      <dgm:spPr/>
      <dgm:t>
        <a:bodyPr/>
        <a:lstStyle/>
        <a:p>
          <a:endParaRPr lang="hu-HU"/>
        </a:p>
      </dgm:t>
    </dgm:pt>
    <dgm:pt modelId="{FBD6E31D-8650-489F-B288-218587509E39}" type="sibTrans" cxnId="{21BD4E71-1337-4E58-A98A-0F7A2BA6D635}">
      <dgm:prSet/>
      <dgm:spPr/>
      <dgm:t>
        <a:bodyPr/>
        <a:lstStyle/>
        <a:p>
          <a:endParaRPr lang="hu-HU"/>
        </a:p>
      </dgm:t>
    </dgm:pt>
    <dgm:pt modelId="{EEE59A18-F003-41F2-8731-CD1286119B2B}" type="pres">
      <dgm:prSet presAssocID="{2E45FE4C-71AF-4F4E-8384-939D042DF589}" presName="linear" presStyleCnt="0">
        <dgm:presLayoutVars>
          <dgm:animLvl val="lvl"/>
          <dgm:resizeHandles val="exact"/>
        </dgm:presLayoutVars>
      </dgm:prSet>
      <dgm:spPr/>
      <dgm:t>
        <a:bodyPr/>
        <a:lstStyle/>
        <a:p>
          <a:endParaRPr lang="hu-HU"/>
        </a:p>
      </dgm:t>
    </dgm:pt>
    <dgm:pt modelId="{C36E5F69-F791-41E4-94FF-4253C74F19C0}" type="pres">
      <dgm:prSet presAssocID="{B00A41ED-F404-48E5-A7D2-2EB94904585A}" presName="parentText" presStyleLbl="node1" presStyleIdx="0" presStyleCnt="1">
        <dgm:presLayoutVars>
          <dgm:chMax val="0"/>
          <dgm:bulletEnabled val="1"/>
        </dgm:presLayoutVars>
      </dgm:prSet>
      <dgm:spPr/>
      <dgm:t>
        <a:bodyPr/>
        <a:lstStyle/>
        <a:p>
          <a:endParaRPr lang="hu-HU"/>
        </a:p>
      </dgm:t>
    </dgm:pt>
  </dgm:ptLst>
  <dgm:cxnLst>
    <dgm:cxn modelId="{352C8267-7E64-48D5-A7E1-A2976A3E4F46}" type="presOf" srcId="{2E45FE4C-71AF-4F4E-8384-939D042DF589}" destId="{EEE59A18-F003-41F2-8731-CD1286119B2B}" srcOrd="0" destOrd="0" presId="urn:microsoft.com/office/officeart/2005/8/layout/vList2"/>
    <dgm:cxn modelId="{ABF41785-6187-435D-82FA-78689F183C65}" type="presOf" srcId="{B00A41ED-F404-48E5-A7D2-2EB94904585A}" destId="{C36E5F69-F791-41E4-94FF-4253C74F19C0}" srcOrd="0" destOrd="0" presId="urn:microsoft.com/office/officeart/2005/8/layout/vList2"/>
    <dgm:cxn modelId="{21BD4E71-1337-4E58-A98A-0F7A2BA6D635}" srcId="{2E45FE4C-71AF-4F4E-8384-939D042DF589}" destId="{B00A41ED-F404-48E5-A7D2-2EB94904585A}" srcOrd="0" destOrd="0" parTransId="{F1C50B93-EC76-4AB7-8E91-8817CF5E560B}" sibTransId="{FBD6E31D-8650-489F-B288-218587509E39}"/>
    <dgm:cxn modelId="{F43DFCBD-6993-447A-BBCF-63B43EEC3909}" type="presParOf" srcId="{EEE59A18-F003-41F2-8731-CD1286119B2B}" destId="{C36E5F69-F791-41E4-94FF-4253C74F19C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hu-HU"/>
        </a:p>
      </dgm:t>
    </dgm:pt>
    <dgm:pt modelId="{76F15EB8-FD39-47F4-B479-3CBCF0C553EF}">
      <dgm:prSet/>
      <dgm:spPr/>
      <dgm:t>
        <a:bodyPr/>
        <a:lstStyle/>
        <a:p>
          <a:pPr algn="ctr" rtl="0"/>
          <a:r>
            <a:rPr lang="hu-HU" smtClean="0"/>
            <a:t>Megérkező, élénkítő, egymásra figyelő</a:t>
          </a:r>
          <a:endParaRPr lang="hu-HU"/>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Ismerkedő, nevek</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Különleges tárgyak – kapcsolódhatnak a szent sátorhoz, a templomhoz…</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Csend és kapcsolat, hangok nélkül</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89E819-F91A-4701-93D6-7D031A6FB6F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76F15EB8-FD39-47F4-B479-3CBCF0C553EF}">
      <dgm:prSet/>
      <dgm:spPr/>
      <dgm:t>
        <a:bodyPr/>
        <a:lstStyle/>
        <a:p>
          <a:pPr algn="ctr" rtl="0"/>
          <a:r>
            <a:rPr lang="hu-HU" dirty="0" smtClean="0"/>
            <a:t>Nagyobbaknak – gyülekezethez való kapcsolódás</a:t>
          </a:r>
          <a:endParaRPr lang="hu-HU" dirty="0"/>
        </a:p>
      </dgm:t>
    </dgm:pt>
    <dgm:pt modelId="{09FB2FBE-BAE0-4D83-ABE3-FDC256DB902F}" type="parTrans" cxnId="{BB163A47-8287-461D-B8B0-BB9E1B4ECAC1}">
      <dgm:prSet/>
      <dgm:spPr/>
      <dgm:t>
        <a:bodyPr/>
        <a:lstStyle/>
        <a:p>
          <a:endParaRPr lang="hu-HU"/>
        </a:p>
      </dgm:t>
    </dgm:pt>
    <dgm:pt modelId="{D7DC6B69-FF59-4916-A166-113DB6450DAB}" type="sibTrans" cxnId="{BB163A47-8287-461D-B8B0-BB9E1B4ECAC1}">
      <dgm:prSet/>
      <dgm:spPr/>
      <dgm:t>
        <a:bodyPr/>
        <a:lstStyle/>
        <a:p>
          <a:endParaRPr lang="hu-HU"/>
        </a:p>
      </dgm:t>
    </dgm:pt>
    <dgm:pt modelId="{9BA9547D-4055-468F-A68A-C20C71FFE17A}" type="pres">
      <dgm:prSet presAssocID="{2789E819-F91A-4701-93D6-7D031A6FB6F9}" presName="linear" presStyleCnt="0">
        <dgm:presLayoutVars>
          <dgm:animLvl val="lvl"/>
          <dgm:resizeHandles val="exact"/>
        </dgm:presLayoutVars>
      </dgm:prSet>
      <dgm:spPr/>
      <dgm:t>
        <a:bodyPr/>
        <a:lstStyle/>
        <a:p>
          <a:endParaRPr lang="hu-HU"/>
        </a:p>
      </dgm:t>
    </dgm:pt>
    <dgm:pt modelId="{B5C02E35-32D6-4DB8-AE1A-83F1BA1F876B}" type="pres">
      <dgm:prSet presAssocID="{76F15EB8-FD39-47F4-B479-3CBCF0C553EF}" presName="parentText" presStyleLbl="node1" presStyleIdx="0" presStyleCnt="1">
        <dgm:presLayoutVars>
          <dgm:chMax val="0"/>
          <dgm:bulletEnabled val="1"/>
        </dgm:presLayoutVars>
      </dgm:prSet>
      <dgm:spPr/>
      <dgm:t>
        <a:bodyPr/>
        <a:lstStyle/>
        <a:p>
          <a:endParaRPr lang="hu-HU"/>
        </a:p>
      </dgm:t>
    </dgm:pt>
  </dgm:ptLst>
  <dgm:cxnLst>
    <dgm:cxn modelId="{BB163A47-8287-461D-B8B0-BB9E1B4ECAC1}" srcId="{2789E819-F91A-4701-93D6-7D031A6FB6F9}" destId="{76F15EB8-FD39-47F4-B479-3CBCF0C553EF}" srcOrd="0" destOrd="0" parTransId="{09FB2FBE-BAE0-4D83-ABE3-FDC256DB902F}" sibTransId="{D7DC6B69-FF59-4916-A166-113DB6450DAB}"/>
    <dgm:cxn modelId="{19008194-B64F-49DA-80F7-D4BC45BEC4ED}" type="presOf" srcId="{2789E819-F91A-4701-93D6-7D031A6FB6F9}" destId="{9BA9547D-4055-468F-A68A-C20C71FFE17A}" srcOrd="0" destOrd="0" presId="urn:microsoft.com/office/officeart/2005/8/layout/vList2"/>
    <dgm:cxn modelId="{FC3D6955-8CF9-48FC-8FDD-9AB0A4B3D5BA}" type="presOf" srcId="{76F15EB8-FD39-47F4-B479-3CBCF0C553EF}" destId="{B5C02E35-32D6-4DB8-AE1A-83F1BA1F876B}" srcOrd="0" destOrd="0" presId="urn:microsoft.com/office/officeart/2005/8/layout/vList2"/>
    <dgm:cxn modelId="{5A4E062A-FC1B-48F5-9AFB-6F28DA19FCD4}" type="presParOf" srcId="{9BA9547D-4055-468F-A68A-C20C71FFE17A}" destId="{B5C02E35-32D6-4DB8-AE1A-83F1BA1F87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07CFA-C8BA-4380-9748-CA12516248BE}">
      <dsp:nvSpPr>
        <dsp:cNvPr id="0" name=""/>
        <dsp:cNvSpPr/>
      </dsp:nvSpPr>
      <dsp:spPr>
        <a:xfrm>
          <a:off x="0" y="51164"/>
          <a:ext cx="10515600" cy="122323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l" defTabSz="2266950" rtl="0">
            <a:lnSpc>
              <a:spcPct val="90000"/>
            </a:lnSpc>
            <a:spcBef>
              <a:spcPct val="0"/>
            </a:spcBef>
            <a:spcAft>
              <a:spcPct val="35000"/>
            </a:spcAft>
          </a:pPr>
          <a:r>
            <a:rPr lang="hu-HU" sz="5100" kern="1200" smtClean="0"/>
            <a:t>Játékgyűjtemények a hitre neveléshez</a:t>
          </a:r>
          <a:endParaRPr lang="hu-HU" sz="5100" kern="1200"/>
        </a:p>
      </dsp:txBody>
      <dsp:txXfrm>
        <a:off x="59713" y="110877"/>
        <a:ext cx="10396174" cy="11038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267028"/>
          <a:ext cx="10515600" cy="79150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hu-HU" sz="3300" kern="1200" dirty="0" smtClean="0"/>
            <a:t>Ismerkedés, kapcsolat szavakkal és szavak nélkül, mozgással</a:t>
          </a:r>
          <a:endParaRPr lang="hu-HU" sz="3300" kern="1200" dirty="0"/>
        </a:p>
      </dsp:txBody>
      <dsp:txXfrm>
        <a:off x="38638" y="305666"/>
        <a:ext cx="10438324" cy="7142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27178"/>
          <a:ext cx="10515600" cy="127120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hu-HU" sz="5300" kern="1200" dirty="0" smtClean="0"/>
            <a:t>Játék a nevekkel, elevenség, mozgás</a:t>
          </a:r>
          <a:endParaRPr lang="hu-HU" sz="5300" kern="1200" dirty="0"/>
        </a:p>
      </dsp:txBody>
      <dsp:txXfrm>
        <a:off x="62055" y="89233"/>
        <a:ext cx="10391490" cy="11470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87141"/>
          <a:ext cx="10515600" cy="115127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hu-HU" sz="4800" kern="1200" dirty="0" smtClean="0"/>
            <a:t>Szövetségláda – élménypedagógiai játék</a:t>
          </a:r>
          <a:endParaRPr lang="hu-HU" sz="4800" kern="1200" dirty="0"/>
        </a:p>
      </dsp:txBody>
      <dsp:txXfrm>
        <a:off x="56201" y="143342"/>
        <a:ext cx="10403198" cy="10388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255036"/>
          <a:ext cx="10515600" cy="81549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hu-HU" sz="3400" kern="1200" dirty="0" smtClean="0"/>
            <a:t>Ismerkedés, kapcsolat, mozgás – élménypedagógiai játék</a:t>
          </a:r>
          <a:endParaRPr lang="hu-HU" sz="3400" kern="1200" dirty="0"/>
        </a:p>
      </dsp:txBody>
      <dsp:txXfrm>
        <a:off x="39809" y="294845"/>
        <a:ext cx="10435982" cy="7358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39171"/>
          <a:ext cx="10515600" cy="12472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hu-HU" sz="5200" kern="1200" dirty="0" smtClean="0"/>
            <a:t>Befogadás – élménypedagógiai játék</a:t>
          </a:r>
          <a:endParaRPr lang="hu-HU" sz="5200" kern="1200" dirty="0"/>
        </a:p>
      </dsp:txBody>
      <dsp:txXfrm>
        <a:off x="60884" y="100055"/>
        <a:ext cx="10393832" cy="11254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183081"/>
          <a:ext cx="10515600" cy="959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hu-HU" sz="4000" kern="1200" dirty="0" smtClean="0"/>
            <a:t>Mozgás a hívó hangra – élménypedagógiai játék</a:t>
          </a:r>
          <a:endParaRPr lang="hu-HU" sz="4000" kern="1200" dirty="0"/>
        </a:p>
      </dsp:txBody>
      <dsp:txXfrm>
        <a:off x="46834" y="229915"/>
        <a:ext cx="10421932" cy="8657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267028"/>
          <a:ext cx="10515600" cy="79150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hu-HU" sz="3300" kern="1200" dirty="0" smtClean="0"/>
            <a:t>Meghallani, megérteni a hangot – élménypedagógiai játék</a:t>
          </a:r>
          <a:endParaRPr lang="hu-HU" sz="3300" kern="1200" dirty="0"/>
        </a:p>
      </dsp:txBody>
      <dsp:txXfrm>
        <a:off x="38638" y="305666"/>
        <a:ext cx="10438324" cy="7142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267028"/>
          <a:ext cx="10515600" cy="79150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hu-HU" sz="3300" kern="1200" dirty="0" smtClean="0"/>
            <a:t>Templomépítés és közösségépítés– élménypedagógiai játék</a:t>
          </a:r>
          <a:endParaRPr lang="hu-HU" sz="3300" kern="1200" dirty="0"/>
        </a:p>
      </dsp:txBody>
      <dsp:txXfrm>
        <a:off x="38638" y="305666"/>
        <a:ext cx="10438324" cy="71422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183081"/>
          <a:ext cx="10515600" cy="959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hu-HU" sz="4000" kern="1200" dirty="0" smtClean="0"/>
            <a:t>Istenre figyelni, Benne bízni – imádság gyakorlat</a:t>
          </a:r>
          <a:endParaRPr lang="hu-HU" sz="4000" kern="1200" dirty="0"/>
        </a:p>
      </dsp:txBody>
      <dsp:txXfrm>
        <a:off x="46834" y="229915"/>
        <a:ext cx="10421932" cy="8657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6411"/>
          <a:ext cx="10515600" cy="13127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hu-HU" sz="3300" kern="1200" dirty="0" smtClean="0"/>
            <a:t>Mit köszönhetünk meg Istennek – egyszerű és érdekes tárgyak – imádság gyakorlat</a:t>
          </a:r>
          <a:endParaRPr lang="hu-HU" sz="3300" kern="1200" dirty="0"/>
        </a:p>
      </dsp:txBody>
      <dsp:txXfrm>
        <a:off x="64083" y="70494"/>
        <a:ext cx="10387434" cy="1184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3B25C-B02D-4001-AFB2-0B74AF49086F}">
      <dsp:nvSpPr>
        <dsp:cNvPr id="0" name=""/>
        <dsp:cNvSpPr/>
      </dsp:nvSpPr>
      <dsp:spPr>
        <a:xfrm>
          <a:off x="0" y="27286"/>
          <a:ext cx="10515600" cy="6753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hu-HU" sz="1700" b="1" kern="1200" smtClean="0"/>
            <a:t>Turbucz Erzsébet: </a:t>
          </a:r>
          <a:r>
            <a:rPr lang="hu-HU" sz="1700" b="1" i="1" kern="1200" smtClean="0"/>
            <a:t>Játék és hitoktatás</a:t>
          </a:r>
          <a:r>
            <a:rPr lang="hu-HU" sz="1700" b="1" kern="1200" smtClean="0"/>
            <a:t>. </a:t>
          </a:r>
          <a:r>
            <a:rPr lang="hu-HU" sz="1700" kern="1200" smtClean="0"/>
            <a:t>Református Pedagógiai Intézet, Budapest, 2009.</a:t>
          </a:r>
          <a:endParaRPr lang="hu-HU" sz="1700" kern="1200"/>
        </a:p>
      </dsp:txBody>
      <dsp:txXfrm>
        <a:off x="32967" y="60253"/>
        <a:ext cx="10449666" cy="609393"/>
      </dsp:txXfrm>
    </dsp:sp>
    <dsp:sp modelId="{7226F02E-F991-4227-B6B0-06893EAD4260}">
      <dsp:nvSpPr>
        <dsp:cNvPr id="0" name=""/>
        <dsp:cNvSpPr/>
      </dsp:nvSpPr>
      <dsp:spPr>
        <a:xfrm>
          <a:off x="0" y="751573"/>
          <a:ext cx="10515600" cy="67532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hu-HU" sz="1700" b="1" kern="1200" smtClean="0"/>
            <a:t>Miklya Luzsányi Mónika – Miklya Zsolt: </a:t>
          </a:r>
          <a:r>
            <a:rPr lang="hu-HU" sz="1700" b="1" i="1" kern="1200" smtClean="0"/>
            <a:t>Játéktár a Mesélő Bibliához</a:t>
          </a:r>
          <a:r>
            <a:rPr lang="hu-HU" sz="1700" kern="1200" smtClean="0"/>
            <a:t>. Harmat Kiadó, Budapest, 2008.</a:t>
          </a:r>
          <a:endParaRPr lang="hu-HU" sz="1700" kern="1200"/>
        </a:p>
      </dsp:txBody>
      <dsp:txXfrm>
        <a:off x="32967" y="784540"/>
        <a:ext cx="10449666" cy="609393"/>
      </dsp:txXfrm>
    </dsp:sp>
    <dsp:sp modelId="{C079FE82-1182-404D-B4B6-82921E82486C}">
      <dsp:nvSpPr>
        <dsp:cNvPr id="0" name=""/>
        <dsp:cNvSpPr/>
      </dsp:nvSpPr>
      <dsp:spPr>
        <a:xfrm>
          <a:off x="0" y="1475861"/>
          <a:ext cx="10515600" cy="6753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hu-HU" sz="1700" b="1" kern="1200" smtClean="0"/>
            <a:t>Miklya Luzsányi Mónika: </a:t>
          </a:r>
          <a:r>
            <a:rPr lang="hu-HU" sz="1700" b="1" i="1" kern="1200" smtClean="0"/>
            <a:t>Játéktár hit- és erkölcstanoktatáshoz és bibliai foglalkozásokhoz</a:t>
          </a:r>
          <a:r>
            <a:rPr lang="hu-HU" sz="1700" kern="1200" smtClean="0"/>
            <a:t>. Harmat Kiadó, Budapest, 2018.</a:t>
          </a:r>
          <a:endParaRPr lang="hu-HU" sz="1700" kern="1200"/>
        </a:p>
      </dsp:txBody>
      <dsp:txXfrm>
        <a:off x="32967" y="1508828"/>
        <a:ext cx="10449666" cy="609393"/>
      </dsp:txXfrm>
    </dsp:sp>
    <dsp:sp modelId="{7C994976-25B4-44FB-B4A6-CCF53B2537A9}">
      <dsp:nvSpPr>
        <dsp:cNvPr id="0" name=""/>
        <dsp:cNvSpPr/>
      </dsp:nvSpPr>
      <dsp:spPr>
        <a:xfrm>
          <a:off x="0" y="2200149"/>
          <a:ext cx="10515600" cy="6753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hu-HU" sz="1700" b="1" kern="1200" smtClean="0"/>
            <a:t>Miklya Zsolt: </a:t>
          </a:r>
          <a:r>
            <a:rPr lang="hu-HU" sz="1700" b="1" i="1" kern="1200" smtClean="0"/>
            <a:t>Játékkosár. Játékok bibliai és élettémákhoz</a:t>
          </a:r>
          <a:r>
            <a:rPr lang="hu-HU" sz="1700" kern="1200" smtClean="0"/>
            <a:t>. Parakletos Kiadó, 2015.</a:t>
          </a:r>
          <a:endParaRPr lang="hu-HU" sz="1700" kern="1200"/>
        </a:p>
      </dsp:txBody>
      <dsp:txXfrm>
        <a:off x="32967" y="2233116"/>
        <a:ext cx="10449666" cy="609393"/>
      </dsp:txXfrm>
    </dsp:sp>
    <dsp:sp modelId="{EF231C65-A86E-4FC2-8563-003FF13DD9F9}">
      <dsp:nvSpPr>
        <dsp:cNvPr id="0" name=""/>
        <dsp:cNvSpPr/>
      </dsp:nvSpPr>
      <dsp:spPr>
        <a:xfrm>
          <a:off x="0" y="2924436"/>
          <a:ext cx="10515600" cy="67532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hu-HU" sz="1700" b="1" kern="1200" smtClean="0"/>
            <a:t>Segarra, M.; Rovira, F.: Játékosan a Bibliáról</a:t>
          </a:r>
          <a:r>
            <a:rPr lang="hu-HU" sz="1700" kern="1200" smtClean="0"/>
            <a:t>. 43 bibliai történet. Kálvin Kiadó, Budapest, 2006, 2020.</a:t>
          </a:r>
          <a:endParaRPr lang="hu-HU" sz="1700" kern="1200"/>
        </a:p>
      </dsp:txBody>
      <dsp:txXfrm>
        <a:off x="32967" y="2957403"/>
        <a:ext cx="10449666" cy="609393"/>
      </dsp:txXfrm>
    </dsp:sp>
    <dsp:sp modelId="{BB067601-78DD-48E3-A08A-E2CFF6CCD774}">
      <dsp:nvSpPr>
        <dsp:cNvPr id="0" name=""/>
        <dsp:cNvSpPr/>
      </dsp:nvSpPr>
      <dsp:spPr>
        <a:xfrm>
          <a:off x="0" y="3648724"/>
          <a:ext cx="10515600" cy="6753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hu-HU" sz="1700" kern="1200" smtClean="0"/>
            <a:t>RPI Játék- és Zenetár</a:t>
          </a:r>
          <a:endParaRPr lang="hu-HU" sz="1700" kern="1200"/>
        </a:p>
      </dsp:txBody>
      <dsp:txXfrm>
        <a:off x="32967" y="3681691"/>
        <a:ext cx="10449666" cy="60939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39171"/>
          <a:ext cx="10515600" cy="12472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hu-HU" sz="5200" kern="1200" dirty="0" smtClean="0"/>
            <a:t>Imádság-típusok – imádság gyakorlat</a:t>
          </a:r>
          <a:endParaRPr lang="hu-HU" sz="5200" kern="1200" dirty="0"/>
        </a:p>
      </dsp:txBody>
      <dsp:txXfrm>
        <a:off x="60884" y="100055"/>
        <a:ext cx="10393832" cy="112545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15186"/>
          <a:ext cx="10515600" cy="129519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hu-HU" sz="5400" kern="1200" dirty="0" smtClean="0"/>
            <a:t>Közös imádság – imádság gyakorlat</a:t>
          </a:r>
          <a:endParaRPr lang="hu-HU" sz="5400" kern="1200" dirty="0"/>
        </a:p>
      </dsp:txBody>
      <dsp:txXfrm>
        <a:off x="63226" y="78412"/>
        <a:ext cx="10389148" cy="116873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37904-97BE-422D-8BEA-D626C4DEE112}">
      <dsp:nvSpPr>
        <dsp:cNvPr id="0" name=""/>
        <dsp:cNvSpPr/>
      </dsp:nvSpPr>
      <dsp:spPr>
        <a:xfrm>
          <a:off x="0" y="3193"/>
          <a:ext cx="10515600" cy="131917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hu-HU" sz="5500" kern="1200" smtClean="0"/>
            <a:t>Üzenet továbbadása, megértése</a:t>
          </a:r>
          <a:endParaRPr lang="hu-HU" sz="5500" kern="1200"/>
        </a:p>
      </dsp:txBody>
      <dsp:txXfrm>
        <a:off x="64397" y="67590"/>
        <a:ext cx="10386806" cy="119038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37904-97BE-422D-8BEA-D626C4DEE112}">
      <dsp:nvSpPr>
        <dsp:cNvPr id="0" name=""/>
        <dsp:cNvSpPr/>
      </dsp:nvSpPr>
      <dsp:spPr>
        <a:xfrm>
          <a:off x="0" y="39171"/>
          <a:ext cx="10515600" cy="12472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hu-HU" sz="5200" kern="1200" dirty="0" smtClean="0"/>
            <a:t>Üzenet keresése, utasítások követése</a:t>
          </a:r>
          <a:endParaRPr lang="hu-HU" sz="5200" kern="1200" dirty="0"/>
        </a:p>
      </dsp:txBody>
      <dsp:txXfrm>
        <a:off x="60884" y="100055"/>
        <a:ext cx="10393832" cy="112545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508F9-9006-4A0D-836E-7976674ACAC4}">
      <dsp:nvSpPr>
        <dsp:cNvPr id="0" name=""/>
        <dsp:cNvSpPr/>
      </dsp:nvSpPr>
      <dsp:spPr>
        <a:xfrm>
          <a:off x="0" y="41"/>
          <a:ext cx="10178321" cy="95471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hu-HU" sz="2400" b="1" kern="1200" smtClean="0">
              <a:hlinkClick xmlns:r="http://schemas.openxmlformats.org/officeDocument/2006/relationships" r:id="rId1"/>
            </a:rPr>
            <a:t>Társasjátékok az ismétléshez, összefoglaláshoz és a számonkéréshez</a:t>
          </a:r>
          <a:r>
            <a:rPr lang="hu-HU" sz="2400" b="1" kern="1200" smtClean="0"/>
            <a:t/>
          </a:r>
          <a:br>
            <a:rPr lang="hu-HU" sz="2400" b="1" kern="1200" smtClean="0"/>
          </a:br>
          <a:endParaRPr lang="hu-HU" sz="2400" kern="1200"/>
        </a:p>
      </dsp:txBody>
      <dsp:txXfrm>
        <a:off x="46606" y="46647"/>
        <a:ext cx="10085109" cy="86150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2D7AB-5EDA-4A21-872E-BFFB74BF6FBF}">
      <dsp:nvSpPr>
        <dsp:cNvPr id="0" name=""/>
        <dsp:cNvSpPr/>
      </dsp:nvSpPr>
      <dsp:spPr>
        <a:xfrm>
          <a:off x="0" y="408515"/>
          <a:ext cx="10292080" cy="125626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hu-HU" sz="3100" b="1" kern="1200" dirty="0" smtClean="0"/>
            <a:t>Társasjátékok</a:t>
          </a:r>
          <a:br>
            <a:rPr lang="hu-HU" sz="3100" b="1" kern="1200" dirty="0" smtClean="0"/>
          </a:br>
          <a:r>
            <a:rPr lang="hu-HU" sz="3100" kern="1200" dirty="0" smtClean="0"/>
            <a:t>https://www.parakletos.hu/category/tarsasjatekok/</a:t>
          </a:r>
          <a:endParaRPr lang="hu-HU" sz="3100" kern="1200" dirty="0"/>
        </a:p>
      </dsp:txBody>
      <dsp:txXfrm>
        <a:off x="61326" y="469841"/>
        <a:ext cx="10169428" cy="113361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00678-24DA-425B-8D3D-CB118958F518}">
      <dsp:nvSpPr>
        <dsp:cNvPr id="0" name=""/>
        <dsp:cNvSpPr/>
      </dsp:nvSpPr>
      <dsp:spPr>
        <a:xfrm>
          <a:off x="0" y="185421"/>
          <a:ext cx="10815320"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u-HU" sz="2400" kern="1200" dirty="0" smtClean="0"/>
            <a:t>Dobble.hu – Kinyomtatható játék szerkesztése online (két változat </a:t>
          </a:r>
          <a:r>
            <a:rPr lang="hu-HU" sz="2400" kern="1200" dirty="0" err="1" smtClean="0"/>
            <a:t>pdf-ben</a:t>
          </a:r>
          <a:r>
            <a:rPr lang="hu-HU" sz="2400" kern="1200" dirty="0" smtClean="0"/>
            <a:t> készen)</a:t>
          </a:r>
          <a:br>
            <a:rPr lang="hu-HU" sz="2400" kern="1200" dirty="0" smtClean="0"/>
          </a:br>
          <a:r>
            <a:rPr lang="hu-HU" sz="2400" kern="1200" dirty="0" smtClean="0"/>
            <a:t>https://micetf.fr/symbole-commun/</a:t>
          </a:r>
          <a:endParaRPr lang="hu-HU" sz="2400" kern="1200" dirty="0"/>
        </a:p>
      </dsp:txBody>
      <dsp:txXfrm>
        <a:off x="46606" y="232027"/>
        <a:ext cx="10722108" cy="861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0601A-16ED-4EAC-ADC6-5E2AA773115A}">
      <dsp:nvSpPr>
        <dsp:cNvPr id="0" name=""/>
        <dsp:cNvSpPr/>
      </dsp:nvSpPr>
      <dsp:spPr>
        <a:xfrm>
          <a:off x="0" y="11403"/>
          <a:ext cx="9850666" cy="7675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hu-HU" sz="3200" b="1" kern="1200" smtClean="0">
              <a:hlinkClick xmlns:r="http://schemas.openxmlformats.org/officeDocument/2006/relationships" r:id="rId1"/>
            </a:rPr>
            <a:t>RPI Játék- és Zenetár </a:t>
          </a:r>
          <a:r>
            <a:rPr lang="hu-HU" sz="3200" b="1" kern="1200" smtClean="0"/>
            <a:t>– regisztráció után elérhető</a:t>
          </a:r>
          <a:endParaRPr lang="hu-HU" sz="3200" kern="1200"/>
        </a:p>
      </dsp:txBody>
      <dsp:txXfrm>
        <a:off x="37467" y="48870"/>
        <a:ext cx="9775732"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E5F69-F791-41E4-94FF-4253C74F19C0}">
      <dsp:nvSpPr>
        <dsp:cNvPr id="0" name=""/>
        <dsp:cNvSpPr/>
      </dsp:nvSpPr>
      <dsp:spPr>
        <a:xfrm>
          <a:off x="0" y="6319"/>
          <a:ext cx="8666480" cy="8611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hu-HU" sz="3200" kern="1200" dirty="0" smtClean="0"/>
            <a:t>Kapcsolat, megszólítottság, érintettség</a:t>
          </a:r>
          <a:endParaRPr lang="hu-HU" sz="3200" kern="1200" dirty="0"/>
        </a:p>
      </dsp:txBody>
      <dsp:txXfrm>
        <a:off x="42036" y="48355"/>
        <a:ext cx="8582408" cy="7770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63156"/>
          <a:ext cx="10515600" cy="119925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hu-HU" sz="5000" kern="1200" smtClean="0"/>
            <a:t>Megérkező, élénkítő, egymásra figyelő</a:t>
          </a:r>
          <a:endParaRPr lang="hu-HU" sz="5000" kern="1200"/>
        </a:p>
      </dsp:txBody>
      <dsp:txXfrm>
        <a:off x="58543" y="121699"/>
        <a:ext cx="10398514" cy="1082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3193"/>
          <a:ext cx="10515600" cy="131917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hu-HU" sz="5500" kern="1200" dirty="0" smtClean="0"/>
            <a:t>Ismerkedő, nevek</a:t>
          </a:r>
          <a:endParaRPr lang="hu-HU" sz="5500" kern="1200" dirty="0"/>
        </a:p>
      </dsp:txBody>
      <dsp:txXfrm>
        <a:off x="64397" y="67590"/>
        <a:ext cx="10386806" cy="11903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6411"/>
          <a:ext cx="10515600" cy="13127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hu-HU" sz="3300" kern="1200" dirty="0" smtClean="0"/>
            <a:t>Különleges tárgyak – kapcsolódhatnak a szent sátorhoz, a templomhoz…</a:t>
          </a:r>
          <a:endParaRPr lang="hu-HU" sz="3300" kern="1200" dirty="0"/>
        </a:p>
      </dsp:txBody>
      <dsp:txXfrm>
        <a:off x="64083" y="70494"/>
        <a:ext cx="10387434" cy="11845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3193"/>
          <a:ext cx="10515600" cy="131917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hu-HU" sz="5500" kern="1200" dirty="0" smtClean="0"/>
            <a:t>Csend és kapcsolat, hangok nélkül</a:t>
          </a:r>
          <a:endParaRPr lang="hu-HU" sz="5500" kern="1200" dirty="0"/>
        </a:p>
      </dsp:txBody>
      <dsp:txXfrm>
        <a:off x="64397" y="67590"/>
        <a:ext cx="10386806" cy="11903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2E35-32D6-4DB8-AE1A-83F1BA1F876B}">
      <dsp:nvSpPr>
        <dsp:cNvPr id="0" name=""/>
        <dsp:cNvSpPr/>
      </dsp:nvSpPr>
      <dsp:spPr>
        <a:xfrm>
          <a:off x="0" y="183081"/>
          <a:ext cx="10515600" cy="959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hu-HU" sz="4000" kern="1200" dirty="0" smtClean="0"/>
            <a:t>Nagyobbaknak – gyülekezethez való kapcsolódás</a:t>
          </a:r>
          <a:endParaRPr lang="hu-HU" sz="4000" kern="1200" dirty="0"/>
        </a:p>
      </dsp:txBody>
      <dsp:txXfrm>
        <a:off x="46834" y="229915"/>
        <a:ext cx="10421932" cy="8657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D0392D31-D9B1-47E8-93C5-DECB828128AC}" type="datetimeFigureOut">
              <a:rPr lang="hu-HU" smtClean="0"/>
              <a:t>2025. 05. 15.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7846709-1E21-4791-A305-D7179FA4D34F}" type="slidenum">
              <a:rPr lang="hu-HU" smtClean="0"/>
              <a:t>‹#›</a:t>
            </a:fld>
            <a:endParaRPr lang="hu-HU"/>
          </a:p>
        </p:txBody>
      </p:sp>
    </p:spTree>
    <p:extLst>
      <p:ext uri="{BB962C8B-B14F-4D97-AF65-F5344CB8AC3E}">
        <p14:creationId xmlns:p14="http://schemas.microsoft.com/office/powerpoint/2010/main" val="134446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0392D31-D9B1-47E8-93C5-DECB828128AC}" type="datetimeFigureOut">
              <a:rPr lang="hu-HU" smtClean="0"/>
              <a:t>2025. 05. 15.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7846709-1E21-4791-A305-D7179FA4D34F}" type="slidenum">
              <a:rPr lang="hu-HU" smtClean="0"/>
              <a:t>‹#›</a:t>
            </a:fld>
            <a:endParaRPr lang="hu-HU"/>
          </a:p>
        </p:txBody>
      </p:sp>
    </p:spTree>
    <p:extLst>
      <p:ext uri="{BB962C8B-B14F-4D97-AF65-F5344CB8AC3E}">
        <p14:creationId xmlns:p14="http://schemas.microsoft.com/office/powerpoint/2010/main" val="171589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0392D31-D9B1-47E8-93C5-DECB828128AC}" type="datetimeFigureOut">
              <a:rPr lang="hu-HU" smtClean="0"/>
              <a:t>2025. 05. 15.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7846709-1E21-4791-A305-D7179FA4D34F}" type="slidenum">
              <a:rPr lang="hu-HU" smtClean="0"/>
              <a:t>‹#›</a:t>
            </a:fld>
            <a:endParaRPr lang="hu-HU"/>
          </a:p>
        </p:txBody>
      </p:sp>
    </p:spTree>
    <p:extLst>
      <p:ext uri="{BB962C8B-B14F-4D97-AF65-F5344CB8AC3E}">
        <p14:creationId xmlns:p14="http://schemas.microsoft.com/office/powerpoint/2010/main" val="339010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0392D31-D9B1-47E8-93C5-DECB828128AC}" type="datetimeFigureOut">
              <a:rPr lang="hu-HU" smtClean="0"/>
              <a:t>2025. 05. 15.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7846709-1E21-4791-A305-D7179FA4D34F}" type="slidenum">
              <a:rPr lang="hu-HU" smtClean="0"/>
              <a:t>‹#›</a:t>
            </a:fld>
            <a:endParaRPr lang="hu-HU"/>
          </a:p>
        </p:txBody>
      </p:sp>
    </p:spTree>
    <p:extLst>
      <p:ext uri="{BB962C8B-B14F-4D97-AF65-F5344CB8AC3E}">
        <p14:creationId xmlns:p14="http://schemas.microsoft.com/office/powerpoint/2010/main" val="95295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D0392D31-D9B1-47E8-93C5-DECB828128AC}" type="datetimeFigureOut">
              <a:rPr lang="hu-HU" smtClean="0"/>
              <a:t>2025. 05. 15.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7846709-1E21-4791-A305-D7179FA4D34F}" type="slidenum">
              <a:rPr lang="hu-HU" smtClean="0"/>
              <a:t>‹#›</a:t>
            </a:fld>
            <a:endParaRPr lang="hu-HU"/>
          </a:p>
        </p:txBody>
      </p:sp>
    </p:spTree>
    <p:extLst>
      <p:ext uri="{BB962C8B-B14F-4D97-AF65-F5344CB8AC3E}">
        <p14:creationId xmlns:p14="http://schemas.microsoft.com/office/powerpoint/2010/main" val="181818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D0392D31-D9B1-47E8-93C5-DECB828128AC}" type="datetimeFigureOut">
              <a:rPr lang="hu-HU" smtClean="0"/>
              <a:t>2025. 05. 15.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7846709-1E21-4791-A305-D7179FA4D34F}" type="slidenum">
              <a:rPr lang="hu-HU" smtClean="0"/>
              <a:t>‹#›</a:t>
            </a:fld>
            <a:endParaRPr lang="hu-HU"/>
          </a:p>
        </p:txBody>
      </p:sp>
    </p:spTree>
    <p:extLst>
      <p:ext uri="{BB962C8B-B14F-4D97-AF65-F5344CB8AC3E}">
        <p14:creationId xmlns:p14="http://schemas.microsoft.com/office/powerpoint/2010/main" val="275180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D0392D31-D9B1-47E8-93C5-DECB828128AC}" type="datetimeFigureOut">
              <a:rPr lang="hu-HU" smtClean="0"/>
              <a:t>2025. 05. 15.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7846709-1E21-4791-A305-D7179FA4D34F}" type="slidenum">
              <a:rPr lang="hu-HU" smtClean="0"/>
              <a:t>‹#›</a:t>
            </a:fld>
            <a:endParaRPr lang="hu-HU"/>
          </a:p>
        </p:txBody>
      </p:sp>
    </p:spTree>
    <p:extLst>
      <p:ext uri="{BB962C8B-B14F-4D97-AF65-F5344CB8AC3E}">
        <p14:creationId xmlns:p14="http://schemas.microsoft.com/office/powerpoint/2010/main" val="170114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D0392D31-D9B1-47E8-93C5-DECB828128AC}" type="datetimeFigureOut">
              <a:rPr lang="hu-HU" smtClean="0"/>
              <a:t>2025. 05. 15.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7846709-1E21-4791-A305-D7179FA4D34F}" type="slidenum">
              <a:rPr lang="hu-HU" smtClean="0"/>
              <a:t>‹#›</a:t>
            </a:fld>
            <a:endParaRPr lang="hu-HU"/>
          </a:p>
        </p:txBody>
      </p:sp>
    </p:spTree>
    <p:extLst>
      <p:ext uri="{BB962C8B-B14F-4D97-AF65-F5344CB8AC3E}">
        <p14:creationId xmlns:p14="http://schemas.microsoft.com/office/powerpoint/2010/main" val="357431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D0392D31-D9B1-47E8-93C5-DECB828128AC}" type="datetimeFigureOut">
              <a:rPr lang="hu-HU" smtClean="0"/>
              <a:t>2025. 05. 15.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7846709-1E21-4791-A305-D7179FA4D34F}" type="slidenum">
              <a:rPr lang="hu-HU" smtClean="0"/>
              <a:t>‹#›</a:t>
            </a:fld>
            <a:endParaRPr lang="hu-HU"/>
          </a:p>
        </p:txBody>
      </p:sp>
    </p:spTree>
    <p:extLst>
      <p:ext uri="{BB962C8B-B14F-4D97-AF65-F5344CB8AC3E}">
        <p14:creationId xmlns:p14="http://schemas.microsoft.com/office/powerpoint/2010/main" val="205200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D0392D31-D9B1-47E8-93C5-DECB828128AC}" type="datetimeFigureOut">
              <a:rPr lang="hu-HU" smtClean="0"/>
              <a:t>2025. 05. 15.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7846709-1E21-4791-A305-D7179FA4D34F}" type="slidenum">
              <a:rPr lang="hu-HU" smtClean="0"/>
              <a:t>‹#›</a:t>
            </a:fld>
            <a:endParaRPr lang="hu-HU"/>
          </a:p>
        </p:txBody>
      </p:sp>
    </p:spTree>
    <p:extLst>
      <p:ext uri="{BB962C8B-B14F-4D97-AF65-F5344CB8AC3E}">
        <p14:creationId xmlns:p14="http://schemas.microsoft.com/office/powerpoint/2010/main" val="156798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D0392D31-D9B1-47E8-93C5-DECB828128AC}" type="datetimeFigureOut">
              <a:rPr lang="hu-HU" smtClean="0"/>
              <a:t>2025. 05. 15.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7846709-1E21-4791-A305-D7179FA4D34F}" type="slidenum">
              <a:rPr lang="hu-HU" smtClean="0"/>
              <a:t>‹#›</a:t>
            </a:fld>
            <a:endParaRPr lang="hu-HU"/>
          </a:p>
        </p:txBody>
      </p:sp>
    </p:spTree>
    <p:extLst>
      <p:ext uri="{BB962C8B-B14F-4D97-AF65-F5344CB8AC3E}">
        <p14:creationId xmlns:p14="http://schemas.microsoft.com/office/powerpoint/2010/main" val="256711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2D31-D9B1-47E8-93C5-DECB828128AC}" type="datetimeFigureOut">
              <a:rPr lang="hu-HU" smtClean="0"/>
              <a:t>2025. 05. 15.</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46709-1E21-4791-A305-D7179FA4D34F}" type="slidenum">
              <a:rPr lang="hu-HU" smtClean="0"/>
              <a:t>‹#›</a:t>
            </a:fld>
            <a:endParaRPr lang="hu-HU"/>
          </a:p>
        </p:txBody>
      </p:sp>
    </p:spTree>
    <p:extLst>
      <p:ext uri="{BB962C8B-B14F-4D97-AF65-F5344CB8AC3E}">
        <p14:creationId xmlns:p14="http://schemas.microsoft.com/office/powerpoint/2010/main" val="3510525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luharne.eniko@reformatus.h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2.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3.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4.png"/><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5.pn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6.png"/><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7.png"/><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8.png"/><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9.png"/><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0.png"/><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1.png"/><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2.png"/><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3.png"/><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4.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5.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0.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31.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26.xml"/><Relationship Id="rId7" Type="http://schemas.openxmlformats.org/officeDocument/2006/relationships/image" Target="../media/image34.png"/><Relationship Id="rId2" Type="http://schemas.openxmlformats.org/officeDocument/2006/relationships/diagramData" Target="../diagrams/data26.xml"/><Relationship Id="rId1" Type="http://schemas.openxmlformats.org/officeDocument/2006/relationships/slideLayout" Target="../slideLayouts/slideLayout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7DA75BE-61F4-E2F6-3046-8E496527FE01}"/>
              </a:ext>
            </a:extLst>
          </p:cNvPr>
          <p:cNvSpPr>
            <a:spLocks noGrp="1"/>
          </p:cNvSpPr>
          <p:nvPr>
            <p:ph type="ctrTitle"/>
          </p:nvPr>
        </p:nvSpPr>
        <p:spPr>
          <a:xfrm>
            <a:off x="808778" y="619760"/>
            <a:ext cx="5490143" cy="5394960"/>
          </a:xfrm>
        </p:spPr>
        <p:txBody>
          <a:bodyPr>
            <a:normAutofit/>
          </a:bodyPr>
          <a:lstStyle/>
          <a:p>
            <a:pPr algn="l"/>
            <a:r>
              <a:rPr lang="hu-HU" sz="4800" b="1" dirty="0">
                <a:solidFill>
                  <a:srgbClr val="2A1A00"/>
                </a:solidFill>
              </a:rPr>
              <a:t>Nyári hittanos gyermekhét – </a:t>
            </a:r>
            <a:r>
              <a:rPr lang="hu-HU" sz="4800" b="1" dirty="0" smtClean="0">
                <a:solidFill>
                  <a:srgbClr val="2A1A00"/>
                </a:solidFill>
              </a:rPr>
              <a:t/>
            </a:r>
            <a:br>
              <a:rPr lang="hu-HU" sz="4800" b="1" dirty="0" smtClean="0">
                <a:solidFill>
                  <a:srgbClr val="2A1A00"/>
                </a:solidFill>
              </a:rPr>
            </a:br>
            <a:r>
              <a:rPr lang="hu-HU" sz="4800" b="1" dirty="0" smtClean="0">
                <a:solidFill>
                  <a:srgbClr val="2A1A00"/>
                </a:solidFill>
              </a:rPr>
              <a:t>Isten házában</a:t>
            </a:r>
            <a:br>
              <a:rPr lang="hu-HU" sz="4800" b="1" dirty="0" smtClean="0">
                <a:solidFill>
                  <a:srgbClr val="2A1A00"/>
                </a:solidFill>
              </a:rPr>
            </a:br>
            <a:r>
              <a:rPr lang="hu-HU" sz="4800" b="1" dirty="0" smtClean="0">
                <a:solidFill>
                  <a:srgbClr val="2A1A00"/>
                </a:solidFill>
              </a:rPr>
              <a:t/>
            </a:r>
            <a:br>
              <a:rPr lang="hu-HU" sz="4800" b="1" dirty="0" smtClean="0">
                <a:solidFill>
                  <a:srgbClr val="2A1A00"/>
                </a:solidFill>
              </a:rPr>
            </a:br>
            <a:r>
              <a:rPr lang="hu-HU" sz="8900" b="1" dirty="0" smtClean="0">
                <a:ln w="22225">
                  <a:solidFill>
                    <a:schemeClr val="accent2"/>
                  </a:solidFill>
                  <a:prstDash val="solid"/>
                </a:ln>
                <a:solidFill>
                  <a:schemeClr val="accent2">
                    <a:lumMod val="40000"/>
                    <a:lumOff val="60000"/>
                  </a:schemeClr>
                </a:solidFill>
              </a:rPr>
              <a:t>Játékok</a:t>
            </a:r>
            <a:r>
              <a:rPr lang="hu-HU" sz="4800" b="1" dirty="0" smtClean="0">
                <a:solidFill>
                  <a:srgbClr val="2A1A00"/>
                </a:solidFill>
              </a:rPr>
              <a:t/>
            </a:r>
            <a:br>
              <a:rPr lang="hu-HU" sz="4800" b="1" dirty="0" smtClean="0">
                <a:solidFill>
                  <a:srgbClr val="2A1A00"/>
                </a:solidFill>
              </a:rPr>
            </a:br>
            <a:r>
              <a:rPr lang="hu-HU" sz="3500" dirty="0">
                <a:solidFill>
                  <a:srgbClr val="2A1A00"/>
                </a:solidFill>
              </a:rPr>
              <a:t/>
            </a:r>
            <a:br>
              <a:rPr lang="hu-HU" sz="3500" dirty="0">
                <a:solidFill>
                  <a:srgbClr val="2A1A00"/>
                </a:solidFill>
              </a:rPr>
            </a:br>
            <a:endParaRPr lang="hu-HU" sz="3500" dirty="0">
              <a:solidFill>
                <a:srgbClr val="2A1A00"/>
              </a:solidFill>
            </a:endParaRPr>
          </a:p>
        </p:txBody>
      </p:sp>
      <p:pic>
        <p:nvPicPr>
          <p:cNvPr id="4" name="Kép 3" descr="A képen világos látható&#10;&#10;Automatikusan generált leírás">
            <a:extLst>
              <a:ext uri="{FF2B5EF4-FFF2-40B4-BE49-F238E27FC236}">
                <a16:creationId xmlns:a16="http://schemas.microsoft.com/office/drawing/2014/main" id="{9EC437D3-A69C-CCD0-E257-91E063BA3C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9137" y="4977177"/>
            <a:ext cx="2153471" cy="1302851"/>
          </a:xfrm>
          <a:prstGeom prst="rect">
            <a:avLst/>
          </a:prstGeom>
        </p:spPr>
      </p:pic>
      <p:sp>
        <p:nvSpPr>
          <p:cNvPr id="3" name="Szövegdoboz 2"/>
          <p:cNvSpPr txBox="1"/>
          <p:nvPr/>
        </p:nvSpPr>
        <p:spPr>
          <a:xfrm>
            <a:off x="7622608" y="4977177"/>
            <a:ext cx="3849789" cy="1402769"/>
          </a:xfrm>
          <a:prstGeom prst="rect">
            <a:avLst/>
          </a:prstGeom>
          <a:noFill/>
        </p:spPr>
        <p:txBody>
          <a:bodyPr wrap="square" rtlCol="0">
            <a:spAutoFit/>
          </a:bodyPr>
          <a:lstStyle/>
          <a:p>
            <a:pPr algn="ctr"/>
            <a:r>
              <a:rPr lang="hu-HU" sz="2400" dirty="0"/>
              <a:t>Pluhár Gáborné Szűcs Enikő</a:t>
            </a:r>
          </a:p>
          <a:p>
            <a:pPr algn="ctr"/>
            <a:r>
              <a:rPr lang="hu-HU" sz="2400" dirty="0"/>
              <a:t>RPI </a:t>
            </a:r>
            <a:r>
              <a:rPr lang="hu-HU" sz="2400" dirty="0" err="1"/>
              <a:t>Katechetikai</a:t>
            </a:r>
            <a:r>
              <a:rPr lang="hu-HU" sz="2400" dirty="0"/>
              <a:t> szakértő</a:t>
            </a:r>
            <a:r>
              <a:rPr lang="fi-FI" dirty="0"/>
              <a:t/>
            </a:r>
            <a:br>
              <a:rPr lang="fi-FI" dirty="0"/>
            </a:br>
            <a:r>
              <a:rPr lang="fi-FI" b="1" u="sng" dirty="0">
                <a:hlinkClick r:id="rId3" tooltip="mailto:pluharne.eniko@reformatus.hu"/>
              </a:rPr>
              <a:t>pluharne.eniko@reformatus.hu</a:t>
            </a:r>
            <a:endParaRPr lang="fi-FI" b="1" dirty="0"/>
          </a:p>
          <a:p>
            <a:pPr algn="ctr"/>
            <a:r>
              <a:rPr lang="fi-FI" dirty="0"/>
              <a:t>Tel.: 06-30-106-2945</a:t>
            </a:r>
          </a:p>
        </p:txBody>
      </p:sp>
      <p:pic>
        <p:nvPicPr>
          <p:cNvPr id="5" name="Kép 4"/>
          <p:cNvPicPr>
            <a:picLocks noChangeAspect="1"/>
          </p:cNvPicPr>
          <p:nvPr/>
        </p:nvPicPr>
        <p:blipFill>
          <a:blip r:embed="rId4"/>
          <a:stretch>
            <a:fillRect/>
          </a:stretch>
        </p:blipFill>
        <p:spPr>
          <a:xfrm>
            <a:off x="6214139" y="354452"/>
            <a:ext cx="3440535" cy="4474238"/>
          </a:xfrm>
          <a:prstGeom prst="rect">
            <a:avLst/>
          </a:prstGeom>
        </p:spPr>
      </p:pic>
    </p:spTree>
    <p:extLst>
      <p:ext uri="{BB962C8B-B14F-4D97-AF65-F5344CB8AC3E}">
        <p14:creationId xmlns:p14="http://schemas.microsoft.com/office/powerpoint/2010/main" val="112395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785543146"/>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4693920" y="1940560"/>
            <a:ext cx="6659880" cy="4026159"/>
          </a:xfrm>
        </p:spPr>
        <p:txBody>
          <a:bodyPr>
            <a:normAutofit fontScale="47500" lnSpcReduction="20000"/>
          </a:bodyPr>
          <a:lstStyle/>
          <a:p>
            <a:pPr marL="0" indent="0">
              <a:buNone/>
            </a:pPr>
            <a:r>
              <a:rPr lang="hu-HU" dirty="0"/>
              <a:t>Több változatban is elképzelhető.</a:t>
            </a:r>
            <a:br>
              <a:rPr lang="hu-HU" dirty="0"/>
            </a:br>
            <a:r>
              <a:rPr lang="hu-HU" dirty="0"/>
              <a:t/>
            </a:r>
            <a:br>
              <a:rPr lang="hu-HU" dirty="0"/>
            </a:br>
            <a:r>
              <a:rPr lang="hu-HU" dirty="0"/>
              <a:t>A.) Állítsunk össze a saját gyülekezetünkről egy totót!</a:t>
            </a:r>
            <a:br>
              <a:rPr lang="hu-HU" dirty="0"/>
            </a:br>
            <a:r>
              <a:rPr lang="hu-HU" dirty="0"/>
              <a:t/>
            </a:r>
            <a:br>
              <a:rPr lang="hu-HU" dirty="0"/>
            </a:br>
            <a:r>
              <a:rPr lang="hu-HU" dirty="0"/>
              <a:t>1. Mi a gyülekezeted neve?</a:t>
            </a:r>
            <a:br>
              <a:rPr lang="hu-HU" dirty="0"/>
            </a:br>
            <a:r>
              <a:rPr lang="hu-HU" dirty="0"/>
              <a:t>2. Mikor épült a templom?</a:t>
            </a:r>
            <a:br>
              <a:rPr lang="hu-HU" dirty="0"/>
            </a:br>
            <a:r>
              <a:rPr lang="hu-HU" dirty="0"/>
              <a:t>3. Mikor épült a torony?</a:t>
            </a:r>
            <a:br>
              <a:rPr lang="hu-HU" dirty="0"/>
            </a:br>
            <a:r>
              <a:rPr lang="hu-HU" dirty="0"/>
              <a:t>4. Hány harangja van?</a:t>
            </a:r>
            <a:br>
              <a:rPr lang="hu-HU" dirty="0"/>
            </a:br>
            <a:r>
              <a:rPr lang="hu-HU" dirty="0"/>
              <a:t>5. Melyik a legrégibb írásos dokumentuma (anyakönyv, jegyzőkönyv) a gyülekezetnek?</a:t>
            </a:r>
            <a:br>
              <a:rPr lang="hu-HU" dirty="0"/>
            </a:br>
            <a:r>
              <a:rPr lang="hu-HU" dirty="0"/>
              <a:t>6. Melyik a legrégibb tárgy a gyülekezet tulajdonában?</a:t>
            </a:r>
            <a:br>
              <a:rPr lang="hu-HU" dirty="0"/>
            </a:br>
            <a:r>
              <a:rPr lang="hu-HU" dirty="0"/>
              <a:t>7. Melyik évben alapították a gyülekezetet?</a:t>
            </a:r>
            <a:br>
              <a:rPr lang="hu-HU" dirty="0"/>
            </a:br>
            <a:r>
              <a:rPr lang="hu-HU" dirty="0"/>
              <a:t>8. Ki a gyülekezet lelkésze?</a:t>
            </a:r>
            <a:br>
              <a:rPr lang="hu-HU" dirty="0"/>
            </a:br>
            <a:r>
              <a:rPr lang="hu-HU" dirty="0"/>
              <a:t>9. Ki a gyülekezet gondnoka?</a:t>
            </a:r>
            <a:br>
              <a:rPr lang="hu-HU" dirty="0"/>
            </a:br>
            <a:r>
              <a:rPr lang="hu-HU" dirty="0"/>
              <a:t>10. Hány tagú a gyülekezet?</a:t>
            </a:r>
            <a:br>
              <a:rPr lang="hu-HU" dirty="0"/>
            </a:br>
            <a:r>
              <a:rPr lang="hu-HU" dirty="0"/>
              <a:t>11. Mely gyülekezetekkel van testvér gyülekezeti kapcsolatban?</a:t>
            </a:r>
            <a:br>
              <a:rPr lang="hu-HU" dirty="0"/>
            </a:br>
            <a:r>
              <a:rPr lang="hu-HU" dirty="0"/>
              <a:t>12. Melyik egyházmegyébe tagolódik a gyülekezet?</a:t>
            </a:r>
            <a:br>
              <a:rPr lang="hu-HU" dirty="0"/>
            </a:br>
            <a:r>
              <a:rPr lang="hu-HU" dirty="0"/>
              <a:t>13. Melyik egyházkerülethez tartozik?</a:t>
            </a:r>
            <a:br>
              <a:rPr lang="hu-HU" dirty="0"/>
            </a:br>
            <a:r>
              <a:rPr lang="hu-HU" dirty="0"/>
              <a:t>13+1. Milyen emléktábla, felirat látható a templomban vagy a gyülekezeti házban, a parókia épületén?</a:t>
            </a:r>
            <a:br>
              <a:rPr lang="hu-HU" dirty="0"/>
            </a:br>
            <a:r>
              <a:rPr lang="hu-HU" dirty="0"/>
              <a:t/>
            </a:r>
            <a:br>
              <a:rPr lang="hu-HU" dirty="0"/>
            </a:br>
            <a:r>
              <a:rPr lang="hu-HU" dirty="0"/>
              <a:t>B.) További ötlet lehet egy szituációs játék, melyet a következő bevezetővel kezdhetjük:</a:t>
            </a:r>
            <a:br>
              <a:rPr lang="hu-HU" dirty="0"/>
            </a:br>
            <a:r>
              <a:rPr lang="hu-HU" dirty="0"/>
              <a:t>„A testvérgyülekezet küldöttsége megérkezett templomotokhoz. Téged kérnek meg, hogy beszélj a templom és a gyülekezeted történetéről. Mutasd be a gyülekezet életét! Mit mondanál?”</a:t>
            </a:r>
            <a:br>
              <a:rPr lang="hu-HU" dirty="0"/>
            </a:br>
            <a:r>
              <a:rPr lang="hu-HU" dirty="0"/>
              <a:t/>
            </a:r>
            <a:br>
              <a:rPr lang="hu-HU" dirty="0"/>
            </a:br>
            <a:r>
              <a:rPr lang="hu-HU" dirty="0"/>
              <a:t>Forrás: Keresztes Hajnalka, református lelkipásztor. Egyháztörténeti játékok. Református Pedagógiai Intézet, Budapest, 2010.</a:t>
            </a:r>
          </a:p>
        </p:txBody>
      </p:sp>
      <p:pic>
        <p:nvPicPr>
          <p:cNvPr id="5" name="Tartalom helye 4"/>
          <p:cNvPicPr>
            <a:picLocks noGrp="1" noChangeAspect="1"/>
          </p:cNvPicPr>
          <p:nvPr>
            <p:ph sz="half" idx="1"/>
          </p:nvPr>
        </p:nvPicPr>
        <p:blipFill>
          <a:blip r:embed="rId7"/>
          <a:stretch>
            <a:fillRect/>
          </a:stretch>
        </p:blipFill>
        <p:spPr>
          <a:xfrm>
            <a:off x="838200" y="2035867"/>
            <a:ext cx="3264068" cy="3930852"/>
          </a:xfrm>
          <a:prstGeom prst="rect">
            <a:avLst/>
          </a:prstGeom>
        </p:spPr>
      </p:pic>
    </p:spTree>
    <p:extLst>
      <p:ext uri="{BB962C8B-B14F-4D97-AF65-F5344CB8AC3E}">
        <p14:creationId xmlns:p14="http://schemas.microsoft.com/office/powerpoint/2010/main" val="13625201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592697353"/>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6217920" y="1940560"/>
            <a:ext cx="5135880" cy="4026159"/>
          </a:xfrm>
        </p:spPr>
        <p:txBody>
          <a:bodyPr>
            <a:normAutofit fontScale="47500" lnSpcReduction="20000"/>
          </a:bodyPr>
          <a:lstStyle/>
          <a:p>
            <a:pPr marL="0" indent="0">
              <a:buNone/>
            </a:pPr>
            <a:r>
              <a:rPr lang="hu-HU" dirty="0"/>
              <a:t>Igei kapcsolat: </a:t>
            </a:r>
            <a:r>
              <a:rPr lang="hu-HU" dirty="0" err="1"/>
              <a:t>Ézs</a:t>
            </a:r>
            <a:r>
              <a:rPr lang="hu-HU" dirty="0"/>
              <a:t> 43,1; </a:t>
            </a:r>
            <a:r>
              <a:rPr lang="hu-HU" dirty="0" err="1"/>
              <a:t>Jn</a:t>
            </a:r>
            <a:r>
              <a:rPr lang="hu-HU" dirty="0"/>
              <a:t> 1,35–50</a:t>
            </a:r>
            <a:br>
              <a:rPr lang="hu-HU" dirty="0"/>
            </a:br>
            <a:r>
              <a:rPr lang="hu-HU" dirty="0"/>
              <a:t/>
            </a:r>
            <a:br>
              <a:rPr lang="hu-HU" dirty="0"/>
            </a:br>
            <a:r>
              <a:rPr lang="hu-HU" dirty="0"/>
              <a:t>Helyezzetek el köralakban annyi széket, ahányan részt vesznek a játékban. Jelöljétek meg az egyik széket, ami a kezdőpontja a körnek. Az óramutató járásának megfelelően következik a székek sorrendje (vagyis körrendje). A csoport feladata az, hogy a kör segítségével kiderítsétek, mennyire ismeritek egymást. A csoport tagjai némán üljenek le arra a székre, amely megmutatja, hol a helyük a körben (növekvő körrend) a következő szempontok szerint (azonosság esetén sorsolás dönt):</a:t>
            </a:r>
            <a:br>
              <a:rPr lang="hu-HU" dirty="0"/>
            </a:br>
            <a:r>
              <a:rPr lang="hu-HU" dirty="0"/>
              <a:t/>
            </a:r>
            <a:br>
              <a:rPr lang="hu-HU" dirty="0"/>
            </a:br>
            <a:r>
              <a:rPr lang="hu-HU" dirty="0"/>
              <a:t>• testmagasság</a:t>
            </a:r>
            <a:br>
              <a:rPr lang="hu-HU" dirty="0"/>
            </a:br>
            <a:r>
              <a:rPr lang="hu-HU" dirty="0"/>
              <a:t>• láb-, illetve cipőméret</a:t>
            </a:r>
            <a:br>
              <a:rPr lang="hu-HU" dirty="0"/>
            </a:br>
            <a:r>
              <a:rPr lang="hu-HU" dirty="0"/>
              <a:t>• névsor</a:t>
            </a:r>
            <a:br>
              <a:rPr lang="hu-HU" dirty="0"/>
            </a:br>
            <a:r>
              <a:rPr lang="hu-HU" dirty="0"/>
              <a:t>• lakóhely, utca ábécérendje vagy távolsága (térképen lehet ellenőrizni)</a:t>
            </a:r>
            <a:br>
              <a:rPr lang="hu-HU" dirty="0"/>
            </a:br>
            <a:r>
              <a:rPr lang="hu-HU" dirty="0"/>
              <a:t>• születésnap</a:t>
            </a:r>
            <a:br>
              <a:rPr lang="hu-HU" dirty="0"/>
            </a:br>
            <a:r>
              <a:rPr lang="hu-HU" dirty="0"/>
              <a:t/>
            </a:r>
            <a:br>
              <a:rPr lang="hu-HU" dirty="0"/>
            </a:br>
            <a:r>
              <a:rPr lang="hu-HU" dirty="0"/>
              <a:t>Minden néma kör után beszélő kör következik, vagyis megbeszélitek, </a:t>
            </a:r>
            <a:r>
              <a:rPr lang="hu-HU" dirty="0" err="1"/>
              <a:t>leellenőrzitek</a:t>
            </a:r>
            <a:r>
              <a:rPr lang="hu-HU" dirty="0"/>
              <a:t>, hogy jól tippeltetek- e. A hibás körrendet pedig kijavítjátok. A szülinapi kör a csoport évkörének is tekinthető. Ezt lehet ábrázolni kördiagrammal, ahol mindenki elhelyezhet a körcikkébe egy arcképet, felírhatja a nevét, születésnapja dátumát, esetleg más fontos infót. A kördiagramot forgatni is lehet: mindig az kerülhet </a:t>
            </a:r>
            <a:r>
              <a:rPr lang="hu-HU" dirty="0" err="1"/>
              <a:t>fölülre</a:t>
            </a:r>
            <a:r>
              <a:rPr lang="hu-HU" dirty="0"/>
              <a:t>, akinek szülinapja van (s mindaddig ott is maradhat, míg nem jön a következő).</a:t>
            </a:r>
            <a:br>
              <a:rPr lang="hu-HU" dirty="0"/>
            </a:br>
            <a:r>
              <a:rPr lang="hu-HU" dirty="0"/>
              <a:t/>
            </a:r>
            <a:br>
              <a:rPr lang="hu-HU" dirty="0"/>
            </a:br>
            <a:r>
              <a:rPr lang="hu-HU" dirty="0"/>
              <a:t>Forrás: </a:t>
            </a:r>
            <a:r>
              <a:rPr lang="hu-HU" dirty="0" err="1"/>
              <a:t>Miklya</a:t>
            </a:r>
            <a:r>
              <a:rPr lang="hu-HU" dirty="0"/>
              <a:t> Zsolt. Játékkosár. </a:t>
            </a:r>
            <a:r>
              <a:rPr lang="hu-HU" dirty="0" err="1"/>
              <a:t>KateTéka</a:t>
            </a:r>
            <a:r>
              <a:rPr lang="hu-HU" dirty="0"/>
              <a:t> segédkönyvek. </a:t>
            </a:r>
            <a:r>
              <a:rPr lang="hu-HU" dirty="0" err="1"/>
              <a:t>Parakletos</a:t>
            </a:r>
            <a:r>
              <a:rPr lang="hu-HU" dirty="0"/>
              <a:t> Könyvesház. Kiskunfélegyháza, 2015</a:t>
            </a:r>
          </a:p>
        </p:txBody>
      </p:sp>
      <p:pic>
        <p:nvPicPr>
          <p:cNvPr id="3" name="Tartalom helye 2"/>
          <p:cNvPicPr>
            <a:picLocks noGrp="1" noChangeAspect="1"/>
          </p:cNvPicPr>
          <p:nvPr>
            <p:ph sz="half" idx="1"/>
          </p:nvPr>
        </p:nvPicPr>
        <p:blipFill>
          <a:blip r:embed="rId7"/>
          <a:stretch>
            <a:fillRect/>
          </a:stretch>
        </p:blipFill>
        <p:spPr>
          <a:xfrm>
            <a:off x="838200" y="2126844"/>
            <a:ext cx="5181600" cy="3748899"/>
          </a:xfrm>
          <a:prstGeom prst="rect">
            <a:avLst/>
          </a:prstGeom>
        </p:spPr>
      </p:pic>
    </p:spTree>
    <p:extLst>
      <p:ext uri="{BB962C8B-B14F-4D97-AF65-F5344CB8AC3E}">
        <p14:creationId xmlns:p14="http://schemas.microsoft.com/office/powerpoint/2010/main" val="6191557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889969984"/>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6217920" y="1940560"/>
            <a:ext cx="5135880" cy="4026159"/>
          </a:xfrm>
        </p:spPr>
        <p:txBody>
          <a:bodyPr>
            <a:normAutofit fontScale="55000" lnSpcReduction="20000"/>
          </a:bodyPr>
          <a:lstStyle/>
          <a:p>
            <a:pPr marL="0" indent="0">
              <a:buNone/>
            </a:pPr>
            <a:r>
              <a:rPr lang="hu-HU" dirty="0"/>
              <a:t>Körben ülünk. Mindenki megkérdezi két szomszédja nevét. Ha a játékmester a kör közepéről rámutat valakire, s azt mondja, hogy </a:t>
            </a:r>
            <a:r>
              <a:rPr lang="hu-HU" dirty="0" err="1"/>
              <a:t>zsipp</a:t>
            </a:r>
            <a:r>
              <a:rPr lang="hu-HU" dirty="0"/>
              <a:t>, akkor annak azonnal meg kell mondania a jobb oldali szomszédja nevét. Ha azt mondja, hogy zsupp, akkor a bal oldali szomszéd nevét kell mondani. Ha azt mondja, hogy zsipp-zsupp, akkor mindenki helyet cserél valakivel, s folytatódik a játék elölről. Csak a szomszédok változnak meg. Aki eltéveszti, vagy nem tudja a nevet, esetleg sokat gondolkozik rajta, maga áll be a körbe, játékmesternek. A játékot mindaddig játsszuk, míg csak meg nem ismerik a csoport tagjai név szerint is egymást.</a:t>
            </a:r>
            <a:br>
              <a:rPr lang="hu-HU" dirty="0"/>
            </a:br>
            <a:r>
              <a:rPr lang="hu-HU" dirty="0"/>
              <a:t/>
            </a:r>
            <a:br>
              <a:rPr lang="hu-HU" dirty="0"/>
            </a:br>
            <a:r>
              <a:rPr lang="hu-HU" dirty="0"/>
              <a:t>A játékot a későbbiekben bonyolíthatjuk: nem csak a keresztnevet, hanem a vezetéknevet is tudni kell, vagy azt is meg kell tudni mondani, hogy hol lakik, melyik iskolába, melyik osztályba jár, sőt, a továbbiak során még inkább kitágíthatjuk az ismeret körét, milyen a szomszéd kedvenc színe, milyen nagy a lába, </a:t>
            </a:r>
            <a:r>
              <a:rPr lang="hu-HU" dirty="0" err="1"/>
              <a:t>stb</a:t>
            </a:r>
            <a:r>
              <a:rPr lang="hu-HU" dirty="0"/>
              <a:t>…</a:t>
            </a:r>
            <a:br>
              <a:rPr lang="hu-HU" dirty="0"/>
            </a:br>
            <a:r>
              <a:rPr lang="hu-HU" dirty="0"/>
              <a:t/>
            </a:r>
            <a:br>
              <a:rPr lang="hu-HU" dirty="0"/>
            </a:br>
            <a:r>
              <a:rPr lang="hu-HU" dirty="0"/>
              <a:t>Forrás: Debreczeni Tibor: Kreatív játékok pedagógusoknak és gyerekeknek (Nevelési segédkönyv. Eredeti kiadás: 1983.)</a:t>
            </a:r>
          </a:p>
        </p:txBody>
      </p:sp>
      <p:pic>
        <p:nvPicPr>
          <p:cNvPr id="5" name="Tartalom helye 4"/>
          <p:cNvPicPr>
            <a:picLocks noGrp="1" noChangeAspect="1"/>
          </p:cNvPicPr>
          <p:nvPr>
            <p:ph sz="half" idx="1"/>
          </p:nvPr>
        </p:nvPicPr>
        <p:blipFill>
          <a:blip r:embed="rId7"/>
          <a:stretch>
            <a:fillRect/>
          </a:stretch>
        </p:blipFill>
        <p:spPr>
          <a:xfrm>
            <a:off x="838200" y="2078006"/>
            <a:ext cx="5181600" cy="3846576"/>
          </a:xfrm>
          <a:prstGeom prst="rect">
            <a:avLst/>
          </a:prstGeom>
        </p:spPr>
      </p:pic>
    </p:spTree>
    <p:extLst>
      <p:ext uri="{BB962C8B-B14F-4D97-AF65-F5344CB8AC3E}">
        <p14:creationId xmlns:p14="http://schemas.microsoft.com/office/powerpoint/2010/main" val="3957525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226732118"/>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3931920" y="1940560"/>
            <a:ext cx="7421880" cy="4026159"/>
          </a:xfrm>
        </p:spPr>
        <p:txBody>
          <a:bodyPr>
            <a:normAutofit fontScale="40000" lnSpcReduction="20000"/>
          </a:bodyPr>
          <a:lstStyle/>
          <a:p>
            <a:pPr marL="0" indent="0">
              <a:buNone/>
            </a:pPr>
            <a:r>
              <a:rPr lang="hu-HU" b="1" i="1" dirty="0"/>
              <a:t>Térigény:</a:t>
            </a:r>
            <a:r>
              <a:rPr lang="hu-HU" dirty="0"/>
              <a:t/>
            </a:r>
            <a:br>
              <a:rPr lang="hu-HU" dirty="0"/>
            </a:br>
            <a:r>
              <a:rPr lang="hu-HU" dirty="0"/>
              <a:t>osztályterem</a:t>
            </a:r>
            <a:br>
              <a:rPr lang="hu-HU" dirty="0"/>
            </a:br>
            <a:r>
              <a:rPr lang="hu-HU" dirty="0"/>
              <a:t/>
            </a:r>
            <a:br>
              <a:rPr lang="hu-HU" dirty="0"/>
            </a:br>
            <a:r>
              <a:rPr lang="hu-HU" b="1" i="1" dirty="0"/>
              <a:t>Eszközigény:</a:t>
            </a:r>
            <a:r>
              <a:rPr lang="hu-HU" dirty="0"/>
              <a:t/>
            </a:r>
            <a:br>
              <a:rPr lang="hu-HU" dirty="0"/>
            </a:br>
            <a:r>
              <a:rPr lang="hu-HU" dirty="0"/>
              <a:t>tornarudak</a:t>
            </a:r>
            <a:br>
              <a:rPr lang="hu-HU" dirty="0"/>
            </a:br>
            <a:r>
              <a:rPr lang="hu-HU" dirty="0" err="1"/>
              <a:t>polifoam</a:t>
            </a:r>
            <a:r>
              <a:rPr lang="hu-HU" dirty="0"/>
              <a:t/>
            </a:r>
            <a:br>
              <a:rPr lang="hu-HU" dirty="0"/>
            </a:br>
            <a:r>
              <a:rPr lang="hu-HU" dirty="0"/>
              <a:t>láda kövekkel</a:t>
            </a:r>
            <a:br>
              <a:rPr lang="hu-HU" dirty="0"/>
            </a:br>
            <a:r>
              <a:rPr lang="hu-HU" dirty="0"/>
              <a:t>kreppragasztó (</a:t>
            </a:r>
            <a:r>
              <a:rPr lang="hu-HU" dirty="0" err="1"/>
              <a:t>maszkoló</a:t>
            </a:r>
            <a:r>
              <a:rPr lang="hu-HU" dirty="0"/>
              <a:t> szalag)</a:t>
            </a:r>
            <a:br>
              <a:rPr lang="hu-HU" dirty="0"/>
            </a:br>
            <a:r>
              <a:rPr lang="hu-HU" dirty="0"/>
              <a:t>kötél</a:t>
            </a:r>
            <a:br>
              <a:rPr lang="hu-HU" dirty="0"/>
            </a:br>
            <a:r>
              <a:rPr lang="hu-HU" dirty="0"/>
              <a:t/>
            </a:r>
            <a:br>
              <a:rPr lang="hu-HU" dirty="0"/>
            </a:br>
            <a:r>
              <a:rPr lang="hu-HU" b="1" i="1" dirty="0"/>
              <a:t>Játék menete:</a:t>
            </a:r>
            <a:r>
              <a:rPr lang="hu-HU" dirty="0"/>
              <a:t/>
            </a:r>
            <a:br>
              <a:rPr lang="hu-HU" dirty="0"/>
            </a:br>
            <a:r>
              <a:rPr lang="hu-HU" dirty="0"/>
              <a:t>A gyerekeknek bemutatjuk a szövetséghordozó ládát (akár a kőtáblát szimbolizáló köveket is rakhatunk bele, nyilván ez nehezebbé fogja tenni). A csoport feladata, hogy a megadott egyéb eszközből építsenek egy olyan szállítóegységet, amelynek segítségével a ládát biztonságban el tudják vinni a célba anélkül, hogy hozzáérnének ládához. A láda cipelésekor mindenkinek részt kell vállalnia a feladatban.</a:t>
            </a:r>
            <a:br>
              <a:rPr lang="hu-HU" dirty="0"/>
            </a:br>
            <a:r>
              <a:rPr lang="hu-HU" dirty="0"/>
              <a:t>Nehezítést jelenthet, ha az útszakaszon vannak akadályok (pl.: lépcső, tárgyak), amiket ki kell kerülni. Ha valaki hozzáér a ládához, a teljes csoport nehezítést kap (pl. nem használhatják, csak az egyik kezüket, bekötjük valakinek a szemét stb.).</a:t>
            </a:r>
            <a:br>
              <a:rPr lang="hu-HU" dirty="0"/>
            </a:br>
            <a:r>
              <a:rPr lang="hu-HU" dirty="0"/>
              <a:t/>
            </a:r>
            <a:br>
              <a:rPr lang="hu-HU" dirty="0"/>
            </a:br>
            <a:r>
              <a:rPr lang="hu-HU" b="1" i="1" dirty="0"/>
              <a:t>Feldolgozás kérdései:</a:t>
            </a:r>
            <a:r>
              <a:rPr lang="hu-HU" dirty="0"/>
              <a:t/>
            </a:r>
            <a:br>
              <a:rPr lang="hu-HU" dirty="0"/>
            </a:br>
            <a:r>
              <a:rPr lang="hu-HU" dirty="0"/>
              <a:t>Milyennek értékeled a csoport együttműködését a tervezés során? És a láda vitele közben?</a:t>
            </a:r>
            <a:br>
              <a:rPr lang="hu-HU" dirty="0"/>
            </a:br>
            <a:r>
              <a:rPr lang="hu-HU" dirty="0"/>
              <a:t>Mit gondolhat a láda erről a csapatról?</a:t>
            </a:r>
            <a:br>
              <a:rPr lang="hu-HU" dirty="0"/>
            </a:br>
            <a:r>
              <a:rPr lang="hu-HU" dirty="0"/>
              <a:t>Milyen stratégiát választottatok?</a:t>
            </a:r>
            <a:br>
              <a:rPr lang="hu-HU" dirty="0"/>
            </a:br>
            <a:r>
              <a:rPr lang="hu-HU" dirty="0"/>
              <a:t>Hogyan vigyáztatok a ládára és annak tartalmára?</a:t>
            </a:r>
            <a:br>
              <a:rPr lang="hu-HU" dirty="0"/>
            </a:br>
            <a:r>
              <a:rPr lang="hu-HU" dirty="0"/>
              <a:t>Hogyan érezhették magukat azok a papok, akik cipelték ezt a ládát a hosszú-hosszú úton?</a:t>
            </a:r>
            <a:br>
              <a:rPr lang="hu-HU" dirty="0"/>
            </a:br>
            <a:r>
              <a:rPr lang="hu-HU" dirty="0"/>
              <a:t>Milyen érzés volt az útszakasz végére érni?</a:t>
            </a:r>
            <a:br>
              <a:rPr lang="hu-HU" dirty="0"/>
            </a:br>
            <a:r>
              <a:rPr lang="hu-HU" dirty="0"/>
              <a:t>Milyen lehetett, hogy megtalálták az új otthonukat?</a:t>
            </a:r>
            <a:br>
              <a:rPr lang="hu-HU" dirty="0"/>
            </a:br>
            <a:r>
              <a:rPr lang="hu-HU" dirty="0"/>
              <a:t>Neked milyen érzés egy hosszú-hosszú kirándulás, tábor után hazaérni?</a:t>
            </a:r>
            <a:br>
              <a:rPr lang="hu-HU" dirty="0"/>
            </a:br>
            <a:r>
              <a:rPr lang="hu-HU" dirty="0"/>
              <a:t/>
            </a:r>
            <a:br>
              <a:rPr lang="hu-HU" dirty="0"/>
            </a:br>
            <a:r>
              <a:rPr lang="hu-HU" b="1" i="1" dirty="0"/>
              <a:t>Készítette az RPI felkérésére: Kalandok és Álmok Szakmai Műhely</a:t>
            </a:r>
            <a:endParaRPr lang="hu-HU" dirty="0"/>
          </a:p>
        </p:txBody>
      </p:sp>
      <p:pic>
        <p:nvPicPr>
          <p:cNvPr id="3" name="Tartalom helye 2"/>
          <p:cNvPicPr>
            <a:picLocks noGrp="1" noChangeAspect="1"/>
          </p:cNvPicPr>
          <p:nvPr>
            <p:ph sz="half" idx="1"/>
          </p:nvPr>
        </p:nvPicPr>
        <p:blipFill>
          <a:blip r:embed="rId7"/>
          <a:stretch>
            <a:fillRect/>
          </a:stretch>
        </p:blipFill>
        <p:spPr>
          <a:xfrm>
            <a:off x="963862" y="1940560"/>
            <a:ext cx="2654436" cy="3911801"/>
          </a:xfrm>
          <a:prstGeom prst="rect">
            <a:avLst/>
          </a:prstGeom>
        </p:spPr>
      </p:pic>
    </p:spTree>
    <p:extLst>
      <p:ext uri="{BB962C8B-B14F-4D97-AF65-F5344CB8AC3E}">
        <p14:creationId xmlns:p14="http://schemas.microsoft.com/office/powerpoint/2010/main" val="4106981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90070208"/>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3931920" y="1940560"/>
            <a:ext cx="7421880" cy="4026159"/>
          </a:xfrm>
        </p:spPr>
        <p:txBody>
          <a:bodyPr>
            <a:normAutofit fontScale="62500" lnSpcReduction="20000"/>
          </a:bodyPr>
          <a:lstStyle/>
          <a:p>
            <a:pPr marL="0" indent="0">
              <a:buNone/>
            </a:pPr>
            <a:r>
              <a:rPr lang="hu-HU" b="1" i="1" dirty="0"/>
              <a:t>Térigény:</a:t>
            </a:r>
            <a:r>
              <a:rPr lang="hu-HU" dirty="0"/>
              <a:t/>
            </a:r>
            <a:br>
              <a:rPr lang="hu-HU" dirty="0"/>
            </a:br>
            <a:r>
              <a:rPr lang="hu-HU" dirty="0"/>
              <a:t>osztályterem</a:t>
            </a:r>
            <a:br>
              <a:rPr lang="hu-HU" dirty="0"/>
            </a:br>
            <a:r>
              <a:rPr lang="hu-HU" dirty="0"/>
              <a:t/>
            </a:r>
            <a:br>
              <a:rPr lang="hu-HU" dirty="0"/>
            </a:br>
            <a:r>
              <a:rPr lang="hu-HU" b="1" i="1" dirty="0"/>
              <a:t>Játék menete:</a:t>
            </a:r>
            <a:r>
              <a:rPr lang="hu-HU" dirty="0"/>
              <a:t/>
            </a:r>
            <a:br>
              <a:rPr lang="hu-HU" dirty="0"/>
            </a:br>
            <a:r>
              <a:rPr lang="hu-HU" dirty="0"/>
              <a:t>A gyerekek körben ülnek, eggyel több szék van a körben, mint ahány gyermek. Aki mellett az üres szék van, az rácsap az üres székre és azt mondja: „Az én helyem!” , s átül a székre. A következő gyermek rácsap a székre és azt mondja: „Az XY helye.”, s kimondja egyik osztálytársa nevét, aki fogja magát és átül. Ahol megüresedett a szék, ott folytatódik a játék.</a:t>
            </a:r>
            <a:br>
              <a:rPr lang="hu-HU" dirty="0"/>
            </a:br>
            <a:r>
              <a:rPr lang="hu-HU" dirty="0"/>
              <a:t/>
            </a:r>
            <a:br>
              <a:rPr lang="hu-HU" dirty="0"/>
            </a:br>
            <a:r>
              <a:rPr lang="hu-HU" b="1" i="1" dirty="0"/>
              <a:t>Feldolgozás kérdései:</a:t>
            </a:r>
            <a:r>
              <a:rPr lang="hu-HU" dirty="0"/>
              <a:t/>
            </a:r>
            <a:br>
              <a:rPr lang="hu-HU" dirty="0"/>
            </a:br>
            <a:r>
              <a:rPr lang="hu-HU" dirty="0"/>
              <a:t>Hogy érezted magad a játékban?</a:t>
            </a:r>
            <a:br>
              <a:rPr lang="hu-HU" dirty="0"/>
            </a:br>
            <a:r>
              <a:rPr lang="hu-HU" dirty="0"/>
              <a:t>Milyen volt elfoglalni a te helyed?</a:t>
            </a:r>
            <a:br>
              <a:rPr lang="hu-HU" dirty="0"/>
            </a:br>
            <a:r>
              <a:rPr lang="hu-HU" dirty="0"/>
              <a:t>Hol van a helyed otthon?</a:t>
            </a:r>
            <a:br>
              <a:rPr lang="hu-HU" dirty="0"/>
            </a:br>
            <a:r>
              <a:rPr lang="hu-HU" dirty="0"/>
              <a:t>Hol van a helyed az osztályban?</a:t>
            </a:r>
            <a:br>
              <a:rPr lang="hu-HU" dirty="0"/>
            </a:br>
            <a:r>
              <a:rPr lang="hu-HU" dirty="0"/>
              <a:t>Hol van a helyed a hittan csoportban?</a:t>
            </a:r>
            <a:br>
              <a:rPr lang="hu-HU" dirty="0"/>
            </a:br>
            <a:r>
              <a:rPr lang="hu-HU" dirty="0"/>
              <a:t>Hol van a helyed Istennél?</a:t>
            </a:r>
            <a:br>
              <a:rPr lang="hu-HU" dirty="0"/>
            </a:br>
            <a:r>
              <a:rPr lang="hu-HU" dirty="0"/>
              <a:t>Hol van a helye Istennek a Te életedben?</a:t>
            </a:r>
            <a:br>
              <a:rPr lang="hu-HU" dirty="0"/>
            </a:br>
            <a:r>
              <a:rPr lang="hu-HU" dirty="0"/>
              <a:t/>
            </a:r>
            <a:br>
              <a:rPr lang="hu-HU" dirty="0"/>
            </a:br>
            <a:r>
              <a:rPr lang="hu-HU" b="1" i="1" dirty="0"/>
              <a:t>Készítette az RPI felkérésére: Kalandok és Álmok Szakmai Műhely</a:t>
            </a:r>
            <a:endParaRPr lang="hu-HU" dirty="0"/>
          </a:p>
        </p:txBody>
      </p:sp>
      <p:pic>
        <p:nvPicPr>
          <p:cNvPr id="5" name="Tartalom helye 4"/>
          <p:cNvPicPr>
            <a:picLocks noGrp="1" noChangeAspect="1"/>
          </p:cNvPicPr>
          <p:nvPr>
            <p:ph sz="half" idx="1"/>
          </p:nvPr>
        </p:nvPicPr>
        <p:blipFill>
          <a:blip r:embed="rId7"/>
          <a:stretch>
            <a:fillRect/>
          </a:stretch>
        </p:blipFill>
        <p:spPr>
          <a:xfrm>
            <a:off x="498233" y="1997765"/>
            <a:ext cx="3225966" cy="3968954"/>
          </a:xfrm>
          <a:prstGeom prst="rect">
            <a:avLst/>
          </a:prstGeom>
        </p:spPr>
      </p:pic>
    </p:spTree>
    <p:extLst>
      <p:ext uri="{BB962C8B-B14F-4D97-AF65-F5344CB8AC3E}">
        <p14:creationId xmlns:p14="http://schemas.microsoft.com/office/powerpoint/2010/main" val="11121405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69201885"/>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4490720" y="1940560"/>
            <a:ext cx="6863080" cy="4026159"/>
          </a:xfrm>
        </p:spPr>
        <p:txBody>
          <a:bodyPr>
            <a:normAutofit fontScale="62500" lnSpcReduction="20000"/>
          </a:bodyPr>
          <a:lstStyle/>
          <a:p>
            <a:pPr marL="0" indent="0">
              <a:buNone/>
            </a:pPr>
            <a:r>
              <a:rPr lang="hu-HU" b="1" i="1" dirty="0"/>
              <a:t>Térigény:</a:t>
            </a:r>
            <a:r>
              <a:rPr lang="hu-HU" dirty="0"/>
              <a:t/>
            </a:r>
            <a:br>
              <a:rPr lang="hu-HU" dirty="0"/>
            </a:br>
            <a:r>
              <a:rPr lang="hu-HU" dirty="0"/>
              <a:t>osztályterem</a:t>
            </a:r>
            <a:br>
              <a:rPr lang="hu-HU" dirty="0"/>
            </a:br>
            <a:r>
              <a:rPr lang="hu-HU" dirty="0"/>
              <a:t/>
            </a:r>
            <a:br>
              <a:rPr lang="hu-HU" dirty="0"/>
            </a:br>
            <a:r>
              <a:rPr lang="hu-HU" b="1" i="1" dirty="0"/>
              <a:t>Játék menete:</a:t>
            </a:r>
            <a:r>
              <a:rPr lang="hu-HU" dirty="0"/>
              <a:t/>
            </a:r>
            <a:br>
              <a:rPr lang="hu-HU" dirty="0"/>
            </a:br>
            <a:r>
              <a:rPr lang="hu-HU" dirty="0"/>
              <a:t>A gyerekek körben állnak. Valaki kimegy a teremből, a bent maradók közül kiválasztunk két egymás mellett álló gyermeket, akik a befogadó kapu lesznek. A játék során csendben kell lenni, a befogadó kapu nonverbális jelzésekkel fejezheti ki a hívogatását. A többieknek ilyenkor az a dolguk, hogy elutasító jelzéseket adjanak. A beérkező gyermeknek meg kell találnia a kaput.</a:t>
            </a:r>
            <a:br>
              <a:rPr lang="hu-HU" dirty="0"/>
            </a:br>
            <a:r>
              <a:rPr lang="hu-HU" dirty="0"/>
              <a:t/>
            </a:r>
            <a:br>
              <a:rPr lang="hu-HU" dirty="0"/>
            </a:br>
            <a:r>
              <a:rPr lang="hu-HU" b="1" i="1" dirty="0"/>
              <a:t>Feldolgozás kérdései:</a:t>
            </a:r>
            <a:r>
              <a:rPr lang="hu-HU" dirty="0"/>
              <a:t/>
            </a:r>
            <a:br>
              <a:rPr lang="hu-HU" dirty="0"/>
            </a:br>
            <a:r>
              <a:rPr lang="hu-HU" dirty="0"/>
              <a:t>Milyen érzés volt kapunak lenni?</a:t>
            </a:r>
            <a:br>
              <a:rPr lang="hu-HU" dirty="0"/>
            </a:br>
            <a:r>
              <a:rPr lang="hu-HU" dirty="0"/>
              <a:t>Mennyire volt nehéz hívogatni vagy elutasítani?</a:t>
            </a:r>
            <a:br>
              <a:rPr lang="hu-HU" dirty="0"/>
            </a:br>
            <a:r>
              <a:rPr lang="hu-HU" dirty="0"/>
              <a:t>Milyen érzés volt elutasítottnak lenni?</a:t>
            </a:r>
            <a:br>
              <a:rPr lang="hu-HU" dirty="0"/>
            </a:br>
            <a:r>
              <a:rPr lang="hu-HU" dirty="0"/>
              <a:t>Milyen volt, amikor befogadásra találtál?</a:t>
            </a:r>
            <a:br>
              <a:rPr lang="hu-HU" dirty="0"/>
            </a:br>
            <a:r>
              <a:rPr lang="hu-HU" dirty="0"/>
              <a:t>Mik a jelei annak, ha befogadnak valahol?</a:t>
            </a:r>
            <a:br>
              <a:rPr lang="hu-HU" dirty="0"/>
            </a:br>
            <a:r>
              <a:rPr lang="hu-HU" dirty="0"/>
              <a:t>Hogyan tudsz jó befogadó lenni?</a:t>
            </a:r>
            <a:br>
              <a:rPr lang="hu-HU" dirty="0"/>
            </a:br>
            <a:r>
              <a:rPr lang="hu-HU" dirty="0"/>
              <a:t/>
            </a:r>
            <a:br>
              <a:rPr lang="hu-HU" dirty="0"/>
            </a:br>
            <a:r>
              <a:rPr lang="hu-HU" b="1" i="1" dirty="0"/>
              <a:t>Készítette az RPI felkérésére: Kalandok és Álmok Szakmai Műhely</a:t>
            </a:r>
            <a:endParaRPr lang="hu-HU" dirty="0"/>
          </a:p>
        </p:txBody>
      </p:sp>
      <p:pic>
        <p:nvPicPr>
          <p:cNvPr id="5" name="Tartalom helye 4"/>
          <p:cNvPicPr>
            <a:picLocks noGrp="1" noChangeAspect="1"/>
          </p:cNvPicPr>
          <p:nvPr>
            <p:ph sz="half" idx="1"/>
          </p:nvPr>
        </p:nvPicPr>
        <p:blipFill>
          <a:blip r:embed="rId7"/>
          <a:stretch>
            <a:fillRect/>
          </a:stretch>
        </p:blipFill>
        <p:spPr>
          <a:xfrm>
            <a:off x="762000" y="1690688"/>
            <a:ext cx="3068320" cy="4861494"/>
          </a:xfrm>
          <a:prstGeom prst="rect">
            <a:avLst/>
          </a:prstGeom>
        </p:spPr>
      </p:pic>
    </p:spTree>
    <p:extLst>
      <p:ext uri="{BB962C8B-B14F-4D97-AF65-F5344CB8AC3E}">
        <p14:creationId xmlns:p14="http://schemas.microsoft.com/office/powerpoint/2010/main" val="5236973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44127672"/>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4490720" y="1940560"/>
            <a:ext cx="6863080" cy="4026159"/>
          </a:xfrm>
        </p:spPr>
        <p:txBody>
          <a:bodyPr>
            <a:normAutofit fontScale="47500" lnSpcReduction="20000"/>
          </a:bodyPr>
          <a:lstStyle/>
          <a:p>
            <a:pPr marL="0" indent="0">
              <a:buNone/>
            </a:pPr>
            <a:r>
              <a:rPr lang="hu-HU" b="1" i="1" dirty="0"/>
              <a:t>Térigény:</a:t>
            </a:r>
            <a:r>
              <a:rPr lang="hu-HU" dirty="0"/>
              <a:t/>
            </a:r>
            <a:br>
              <a:rPr lang="hu-HU" dirty="0"/>
            </a:br>
            <a:r>
              <a:rPr lang="hu-HU" dirty="0"/>
              <a:t>osztályterem</a:t>
            </a:r>
            <a:br>
              <a:rPr lang="hu-HU" dirty="0"/>
            </a:br>
            <a:r>
              <a:rPr lang="hu-HU" dirty="0"/>
              <a:t/>
            </a:r>
            <a:br>
              <a:rPr lang="hu-HU" dirty="0"/>
            </a:br>
            <a:r>
              <a:rPr lang="hu-HU" b="1" i="1" dirty="0"/>
              <a:t>Eszközök:</a:t>
            </a:r>
            <a:r>
              <a:rPr lang="hu-HU" dirty="0"/>
              <a:t> hangszerek</a:t>
            </a:r>
            <a:br>
              <a:rPr lang="hu-HU" dirty="0"/>
            </a:br>
            <a:r>
              <a:rPr lang="hu-HU" dirty="0"/>
              <a:t/>
            </a:r>
            <a:br>
              <a:rPr lang="hu-HU" dirty="0"/>
            </a:br>
            <a:r>
              <a:rPr lang="hu-HU" b="1" i="1" dirty="0"/>
              <a:t>Biztonsági szempontok:</a:t>
            </a:r>
            <a:r>
              <a:rPr lang="hu-HU" dirty="0"/>
              <a:t/>
            </a:r>
            <a:br>
              <a:rPr lang="hu-HU" dirty="0"/>
            </a:br>
            <a:r>
              <a:rPr lang="hu-HU" dirty="0"/>
              <a:t>A székeket, asztalokat rakjuk ki a terem szélére. Hívjuk fel a gyerekek figyelmét, hogy nyújtsák ki a kezüket maguk elé az ütközések tompítása céljából.</a:t>
            </a:r>
            <a:br>
              <a:rPr lang="hu-HU" dirty="0"/>
            </a:br>
            <a:r>
              <a:rPr lang="hu-HU" dirty="0"/>
              <a:t/>
            </a:r>
            <a:br>
              <a:rPr lang="hu-HU" dirty="0"/>
            </a:br>
            <a:r>
              <a:rPr lang="hu-HU" b="1" i="1" dirty="0"/>
              <a:t>Játék menete:</a:t>
            </a:r>
            <a:r>
              <a:rPr lang="hu-HU" dirty="0"/>
              <a:t/>
            </a:r>
            <a:br>
              <a:rPr lang="hu-HU" dirty="0"/>
            </a:br>
            <a:r>
              <a:rPr lang="hu-HU" dirty="0"/>
              <a:t>A gyerekek össze-vissza helyezkednek el a teremben. Becsukják a szemüket, bátrabbaknak be is lehet kötni a szemét. A játékvezető elkezd játszani egy ritmikus hangszeren, és a gyerekeknek a játékvezetőt kell megközelíteniük anélkül, hogy kinyitnák a szemüket. A játékot többször is újra játszhatjuk más-más hangszert használva. Nagyobb hatást érhetünk el, ha kicsit várunk, mielőtt elkezdünk a hangszeren játszani.</a:t>
            </a:r>
            <a:br>
              <a:rPr lang="hu-HU" dirty="0"/>
            </a:br>
            <a:r>
              <a:rPr lang="hu-HU" dirty="0"/>
              <a:t/>
            </a:r>
            <a:br>
              <a:rPr lang="hu-HU" dirty="0"/>
            </a:br>
            <a:r>
              <a:rPr lang="hu-HU" b="1" i="1" dirty="0"/>
              <a:t>Feldolgozás kérdései:</a:t>
            </a:r>
            <a:r>
              <a:rPr lang="hu-HU" dirty="0"/>
              <a:t/>
            </a:r>
            <a:br>
              <a:rPr lang="hu-HU" dirty="0"/>
            </a:br>
            <a:r>
              <a:rPr lang="hu-HU" dirty="0"/>
              <a:t>Milyen érzés volt várni a hangra?</a:t>
            </a:r>
            <a:br>
              <a:rPr lang="hu-HU" dirty="0"/>
            </a:br>
            <a:r>
              <a:rPr lang="hu-HU" dirty="0"/>
              <a:t>Milyen érzés volt elindulni a hang irányába?</a:t>
            </a:r>
            <a:br>
              <a:rPr lang="hu-HU" dirty="0"/>
            </a:br>
            <a:r>
              <a:rPr lang="hu-HU" dirty="0"/>
              <a:t>Kaptál-e segítséget és kitől?</a:t>
            </a:r>
            <a:br>
              <a:rPr lang="hu-HU" dirty="0"/>
            </a:br>
            <a:r>
              <a:rPr lang="hu-HU" dirty="0"/>
              <a:t>Milyen érzés volt valakivel ütközni?</a:t>
            </a:r>
            <a:br>
              <a:rPr lang="hu-HU" dirty="0"/>
            </a:br>
            <a:r>
              <a:rPr lang="hu-HU" dirty="0"/>
              <a:t>Milyen érzés volt valakivel összekapcsolódni?</a:t>
            </a:r>
            <a:br>
              <a:rPr lang="hu-HU" dirty="0"/>
            </a:br>
            <a:r>
              <a:rPr lang="hu-HU" dirty="0"/>
              <a:t/>
            </a:r>
            <a:br>
              <a:rPr lang="hu-HU" dirty="0"/>
            </a:br>
            <a:r>
              <a:rPr lang="hu-HU" b="1" i="1" dirty="0"/>
              <a:t>Készítette az RPI felkérésére: Kalandok és Álmok Szakmai Műhely</a:t>
            </a:r>
            <a:endParaRPr lang="hu-HU" dirty="0"/>
          </a:p>
        </p:txBody>
      </p:sp>
      <p:pic>
        <p:nvPicPr>
          <p:cNvPr id="3" name="Tartalom helye 2"/>
          <p:cNvPicPr>
            <a:picLocks noGrp="1" noChangeAspect="1"/>
          </p:cNvPicPr>
          <p:nvPr>
            <p:ph sz="half" idx="1"/>
          </p:nvPr>
        </p:nvPicPr>
        <p:blipFill>
          <a:blip r:embed="rId7"/>
          <a:stretch>
            <a:fillRect/>
          </a:stretch>
        </p:blipFill>
        <p:spPr>
          <a:xfrm>
            <a:off x="1022280" y="2016817"/>
            <a:ext cx="2705239" cy="3968954"/>
          </a:xfrm>
          <a:prstGeom prst="rect">
            <a:avLst/>
          </a:prstGeom>
        </p:spPr>
      </p:pic>
    </p:spTree>
    <p:extLst>
      <p:ext uri="{BB962C8B-B14F-4D97-AF65-F5344CB8AC3E}">
        <p14:creationId xmlns:p14="http://schemas.microsoft.com/office/powerpoint/2010/main" val="10961638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36991365"/>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4490720" y="1940560"/>
            <a:ext cx="6863080" cy="4026159"/>
          </a:xfrm>
        </p:spPr>
        <p:txBody>
          <a:bodyPr>
            <a:normAutofit fontScale="55000" lnSpcReduction="20000"/>
          </a:bodyPr>
          <a:lstStyle/>
          <a:p>
            <a:pPr marL="0" indent="0">
              <a:buNone/>
            </a:pPr>
            <a:r>
              <a:rPr lang="hu-HU" b="1" i="1" dirty="0"/>
              <a:t>Térigény:</a:t>
            </a:r>
            <a:r>
              <a:rPr lang="hu-HU" dirty="0"/>
              <a:t/>
            </a:r>
            <a:br>
              <a:rPr lang="hu-HU" dirty="0"/>
            </a:br>
            <a:r>
              <a:rPr lang="hu-HU" dirty="0"/>
              <a:t>osztályterem</a:t>
            </a:r>
            <a:br>
              <a:rPr lang="hu-HU" dirty="0"/>
            </a:br>
            <a:r>
              <a:rPr lang="hu-HU" dirty="0"/>
              <a:t/>
            </a:r>
            <a:br>
              <a:rPr lang="hu-HU" dirty="0"/>
            </a:br>
            <a:r>
              <a:rPr lang="hu-HU" b="1" i="1" dirty="0"/>
              <a:t>Eszköz:</a:t>
            </a:r>
            <a:r>
              <a:rPr lang="hu-HU" dirty="0"/>
              <a:t/>
            </a:r>
            <a:br>
              <a:rPr lang="hu-HU" dirty="0"/>
            </a:br>
            <a:r>
              <a:rPr lang="hu-HU" dirty="0"/>
              <a:t>Válasszunk ki egy szöveget, amit le kell majd egymásnak diktálniuk, papír, toll.</a:t>
            </a:r>
            <a:br>
              <a:rPr lang="hu-HU" dirty="0"/>
            </a:br>
            <a:r>
              <a:rPr lang="hu-HU" dirty="0"/>
              <a:t/>
            </a:r>
            <a:br>
              <a:rPr lang="hu-HU" dirty="0"/>
            </a:br>
            <a:r>
              <a:rPr lang="hu-HU" b="1" i="1" dirty="0"/>
              <a:t>Előkészítés:</a:t>
            </a:r>
            <a:r>
              <a:rPr lang="hu-HU" dirty="0"/>
              <a:t/>
            </a:r>
            <a:br>
              <a:rPr lang="hu-HU" dirty="0"/>
            </a:br>
            <a:r>
              <a:rPr lang="hu-HU" dirty="0"/>
              <a:t>A kiválasztott szöveget megfelelő példányban sokszorosítani.</a:t>
            </a:r>
            <a:br>
              <a:rPr lang="hu-HU" dirty="0"/>
            </a:br>
            <a:r>
              <a:rPr lang="hu-HU" dirty="0"/>
              <a:t/>
            </a:r>
            <a:br>
              <a:rPr lang="hu-HU" dirty="0"/>
            </a:br>
            <a:r>
              <a:rPr lang="hu-HU" b="1" i="1" dirty="0"/>
              <a:t>Játék menete:</a:t>
            </a:r>
            <a:r>
              <a:rPr lang="hu-HU" dirty="0"/>
              <a:t/>
            </a:r>
            <a:br>
              <a:rPr lang="hu-HU" dirty="0"/>
            </a:br>
            <a:r>
              <a:rPr lang="hu-HU" dirty="0"/>
              <a:t>A gyerekeket párokba rendezzük. A pár egyik tagja a terem egyik végébe, a másik a másik végébe helyezkedik el. A pár egyik tagja diktálni fog, a másik tagja pedig leírja szóról szóra, amit a másik diktál. Mielőtt hozzákezdenek, kapjanak időt a tervezésre.</a:t>
            </a:r>
            <a:br>
              <a:rPr lang="hu-HU" dirty="0"/>
            </a:br>
            <a:r>
              <a:rPr lang="hu-HU" dirty="0"/>
              <a:t/>
            </a:r>
            <a:br>
              <a:rPr lang="hu-HU" dirty="0"/>
            </a:br>
            <a:r>
              <a:rPr lang="hu-HU" b="1" i="1" dirty="0"/>
              <a:t>Feldolgozás kérdései:</a:t>
            </a:r>
            <a:r>
              <a:rPr lang="hu-HU" dirty="0"/>
              <a:t/>
            </a:r>
            <a:br>
              <a:rPr lang="hu-HU" dirty="0"/>
            </a:br>
            <a:r>
              <a:rPr lang="hu-HU" dirty="0"/>
              <a:t>Hogy értékelitek a feladat elvégzését?</a:t>
            </a:r>
            <a:br>
              <a:rPr lang="hu-HU" dirty="0"/>
            </a:br>
            <a:r>
              <a:rPr lang="hu-HU" dirty="0"/>
              <a:t>Mi segítette és mi gátolta a feladat elvégzését?</a:t>
            </a:r>
            <a:br>
              <a:rPr lang="hu-HU" dirty="0"/>
            </a:br>
            <a:r>
              <a:rPr lang="hu-HU" dirty="0"/>
              <a:t>Mi segített abban, hogy meghalld a párodat a többiek mellett?</a:t>
            </a:r>
            <a:br>
              <a:rPr lang="hu-HU" dirty="0"/>
            </a:br>
            <a:r>
              <a:rPr lang="hu-HU" dirty="0"/>
              <a:t>Mi segít abban, hogy Istenre tudj figyelni és meghalld Őt?</a:t>
            </a:r>
            <a:br>
              <a:rPr lang="hu-HU" dirty="0"/>
            </a:br>
            <a:r>
              <a:rPr lang="hu-HU" dirty="0"/>
              <a:t>Szerinted Isten mikor hall meg téged?</a:t>
            </a:r>
            <a:br>
              <a:rPr lang="hu-HU" dirty="0"/>
            </a:br>
            <a:r>
              <a:rPr lang="hu-HU" dirty="0"/>
              <a:t>Te mit tudsz tenni azért, hogy meghalld Isten hangját?</a:t>
            </a:r>
            <a:br>
              <a:rPr lang="hu-HU" dirty="0"/>
            </a:br>
            <a:r>
              <a:rPr lang="hu-HU" dirty="0"/>
              <a:t/>
            </a:r>
            <a:br>
              <a:rPr lang="hu-HU" dirty="0"/>
            </a:br>
            <a:r>
              <a:rPr lang="hu-HU" b="1" i="1" dirty="0"/>
              <a:t>Készítette az RPI felkérésére: Kalandok és Álmok Szakmai Műhely</a:t>
            </a:r>
            <a:endParaRPr lang="hu-HU" dirty="0"/>
          </a:p>
        </p:txBody>
      </p:sp>
      <p:pic>
        <p:nvPicPr>
          <p:cNvPr id="5" name="Tartalom helye 4"/>
          <p:cNvPicPr>
            <a:picLocks noGrp="1" noChangeAspect="1"/>
          </p:cNvPicPr>
          <p:nvPr>
            <p:ph sz="half" idx="1"/>
          </p:nvPr>
        </p:nvPicPr>
        <p:blipFill>
          <a:blip r:embed="rId7"/>
          <a:stretch>
            <a:fillRect/>
          </a:stretch>
        </p:blipFill>
        <p:spPr>
          <a:xfrm>
            <a:off x="1138962" y="2039043"/>
            <a:ext cx="2705239" cy="3924502"/>
          </a:xfrm>
          <a:prstGeom prst="rect">
            <a:avLst/>
          </a:prstGeom>
        </p:spPr>
      </p:pic>
    </p:spTree>
    <p:extLst>
      <p:ext uri="{BB962C8B-B14F-4D97-AF65-F5344CB8AC3E}">
        <p14:creationId xmlns:p14="http://schemas.microsoft.com/office/powerpoint/2010/main" val="40274368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75785352"/>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3921760" y="1808480"/>
            <a:ext cx="7432040" cy="4490720"/>
          </a:xfrm>
        </p:spPr>
        <p:txBody>
          <a:bodyPr>
            <a:normAutofit fontScale="32500" lnSpcReduction="20000"/>
          </a:bodyPr>
          <a:lstStyle/>
          <a:p>
            <a:pPr marL="0" indent="0">
              <a:buNone/>
            </a:pPr>
            <a:r>
              <a:rPr lang="hu-HU" b="1" i="1" dirty="0"/>
              <a:t>Térigény:</a:t>
            </a:r>
            <a:r>
              <a:rPr lang="hu-HU" dirty="0"/>
              <a:t/>
            </a:r>
            <a:br>
              <a:rPr lang="hu-HU" dirty="0"/>
            </a:br>
            <a:r>
              <a:rPr lang="hu-HU" dirty="0"/>
              <a:t>osztályterem</a:t>
            </a:r>
            <a:br>
              <a:rPr lang="hu-HU" dirty="0"/>
            </a:br>
            <a:r>
              <a:rPr lang="hu-HU" dirty="0"/>
              <a:t/>
            </a:r>
            <a:br>
              <a:rPr lang="hu-HU" dirty="0"/>
            </a:br>
            <a:r>
              <a:rPr lang="hu-HU" b="1" i="1" dirty="0"/>
              <a:t>Eszköz:</a:t>
            </a:r>
            <a:r>
              <a:rPr lang="hu-HU" dirty="0"/>
              <a:t/>
            </a:r>
            <a:br>
              <a:rPr lang="hu-HU" dirty="0"/>
            </a:br>
            <a:r>
              <a:rPr lang="hu-HU" dirty="0"/>
              <a:t>Két ugyanolyan tartalmú zsák, tele mindenféle kacattal (irodaszer, </a:t>
            </a:r>
            <a:r>
              <a:rPr lang="hu-HU" dirty="0" err="1"/>
              <a:t>lego</a:t>
            </a:r>
            <a:r>
              <a:rPr lang="hu-HU" dirty="0"/>
              <a:t>, puzzle-darab kanál, csavar, fonal, </a:t>
            </a:r>
            <a:r>
              <a:rPr lang="hu-HU" dirty="0" err="1"/>
              <a:t>kinderfigura</a:t>
            </a:r>
            <a:r>
              <a:rPr lang="hu-HU" dirty="0"/>
              <a:t>, dobókocka, kártya, golyó, dobozka, játékdarab stb. - legalább 25-30 db tárgy).</a:t>
            </a:r>
            <a:br>
              <a:rPr lang="hu-HU" dirty="0"/>
            </a:br>
            <a:r>
              <a:rPr lang="hu-HU" dirty="0"/>
              <a:t>Fontos, hogy minden eszközből két-két darab legyen, hogy a két csapat egyforma eszközzel dolgozhasson.</a:t>
            </a:r>
            <a:br>
              <a:rPr lang="hu-HU" dirty="0"/>
            </a:br>
            <a:r>
              <a:rPr lang="hu-HU" dirty="0"/>
              <a:t/>
            </a:r>
            <a:br>
              <a:rPr lang="hu-HU" dirty="0"/>
            </a:br>
            <a:r>
              <a:rPr lang="hu-HU" b="1" i="1" dirty="0"/>
              <a:t>Előkészítés:</a:t>
            </a:r>
            <a:r>
              <a:rPr lang="hu-HU" dirty="0"/>
              <a:t/>
            </a:r>
            <a:br>
              <a:rPr lang="hu-HU" dirty="0"/>
            </a:br>
            <a:r>
              <a:rPr lang="hu-HU" dirty="0"/>
              <a:t>eszközök begyűjtése</a:t>
            </a:r>
            <a:br>
              <a:rPr lang="hu-HU" dirty="0"/>
            </a:br>
            <a:r>
              <a:rPr lang="hu-HU" dirty="0"/>
              <a:t/>
            </a:r>
            <a:br>
              <a:rPr lang="hu-HU" dirty="0"/>
            </a:br>
            <a:r>
              <a:rPr lang="hu-HU" b="1" i="1" dirty="0"/>
              <a:t>Játék menete:</a:t>
            </a:r>
            <a:r>
              <a:rPr lang="hu-HU" dirty="0"/>
              <a:t/>
            </a:r>
            <a:br>
              <a:rPr lang="hu-HU" dirty="0"/>
            </a:br>
            <a:r>
              <a:rPr lang="hu-HU" dirty="0"/>
              <a:t>A gyerekeket osszuk két csoportra, térben jól távolítsuk el őket egymástól, hogy ne lássák majd egymás építményeit. Olvassuk el a Királyok első könyvének 6. fejezetét felvezetésként.</a:t>
            </a:r>
            <a:br>
              <a:rPr lang="hu-HU" dirty="0"/>
            </a:br>
            <a:r>
              <a:rPr lang="hu-HU" dirty="0"/>
              <a:t>A két csoportnak az a feladata, hogy építsenek két egyforma templomot a zsákban lévő eszközökből úgy, hogy közben nem láthatják egymás építményeit.</a:t>
            </a:r>
            <a:br>
              <a:rPr lang="hu-HU" dirty="0"/>
            </a:br>
            <a:r>
              <a:rPr lang="hu-HU" dirty="0"/>
              <a:t/>
            </a:r>
            <a:br>
              <a:rPr lang="hu-HU" dirty="0"/>
            </a:br>
            <a:r>
              <a:rPr lang="hu-HU" i="1" dirty="0"/>
              <a:t>Szabályok:</a:t>
            </a:r>
            <a:r>
              <a:rPr lang="hu-HU" dirty="0"/>
              <a:t/>
            </a:r>
            <a:br>
              <a:rPr lang="hu-HU" dirty="0"/>
            </a:br>
            <a:r>
              <a:rPr lang="hu-HU" dirty="0"/>
              <a:t>- a templomoknak teljesen egyformának kell lenniük;</a:t>
            </a:r>
            <a:br>
              <a:rPr lang="hu-HU" dirty="0"/>
            </a:br>
            <a:r>
              <a:rPr lang="hu-HU" dirty="0"/>
              <a:t>- kell a templomban lennie egy szószéknek és egy Úr asztalának;</a:t>
            </a:r>
            <a:br>
              <a:rPr lang="hu-HU" dirty="0"/>
            </a:br>
            <a:r>
              <a:rPr lang="hu-HU" dirty="0"/>
              <a:t>- legalább 25 elemből kell állnia a templomnak;</a:t>
            </a:r>
            <a:br>
              <a:rPr lang="hu-HU" dirty="0"/>
            </a:br>
            <a:r>
              <a:rPr lang="hu-HU" dirty="0"/>
              <a:t>- egymás után kétszer nem lehet ugyanaz a közvetítő</a:t>
            </a:r>
            <a:br>
              <a:rPr lang="hu-HU" dirty="0"/>
            </a:br>
            <a:r>
              <a:rPr lang="hu-HU" dirty="0"/>
              <a:t/>
            </a:r>
            <a:br>
              <a:rPr lang="hu-HU" dirty="0"/>
            </a:br>
            <a:r>
              <a:rPr lang="hu-HU" dirty="0"/>
              <a:t>Minden 3. percben a csoportokból egy-egy közvetítő találkozhat egy semleges helyen, ahol nem látnak rá az épülő templomokra. Beszélhetnek egymással 1 percen keresztül, de papírt, eszközt, tollat, telefont nem vihetnek magukkal (az időt a játékvezető méri). A megbeszélések után a közvetítők visszamennek a csoportjukhoz a kapott információkkal, és onnantól mérjük az újabb 3 percet. Összesen 20 percük van az építkezésre. 20 perc után megnézzük, hogy mennyire sikerült felépíteniük a templomokat.</a:t>
            </a:r>
            <a:br>
              <a:rPr lang="hu-HU" dirty="0"/>
            </a:br>
            <a:r>
              <a:rPr lang="hu-HU" dirty="0"/>
              <a:t>(A céljainknak megfelelően dönthetünk úgy, hogy szólunk a közvetítőknek, hogy elérkezett a találkozási idejük, de dönthetünk úgy is, hogy nekik kell figyelniük az órát.)</a:t>
            </a:r>
            <a:br>
              <a:rPr lang="hu-HU" dirty="0"/>
            </a:br>
            <a:r>
              <a:rPr lang="hu-HU" dirty="0"/>
              <a:t/>
            </a:r>
            <a:br>
              <a:rPr lang="hu-HU" dirty="0"/>
            </a:br>
            <a:r>
              <a:rPr lang="hu-HU" b="1" i="1" dirty="0"/>
              <a:t>Feldolgozás kérdései:</a:t>
            </a:r>
            <a:r>
              <a:rPr lang="hu-HU" dirty="0"/>
              <a:t/>
            </a:r>
            <a:br>
              <a:rPr lang="hu-HU" dirty="0"/>
            </a:br>
            <a:r>
              <a:rPr lang="hu-HU" dirty="0"/>
              <a:t>Hogyan működött a csoport?</a:t>
            </a:r>
            <a:br>
              <a:rPr lang="hu-HU" dirty="0"/>
            </a:br>
            <a:r>
              <a:rPr lang="hu-HU" dirty="0"/>
              <a:t>Milyen volt a kommunikáció egymás között a tervezés során?</a:t>
            </a:r>
            <a:br>
              <a:rPr lang="hu-HU" dirty="0"/>
            </a:br>
            <a:r>
              <a:rPr lang="hu-HU" dirty="0"/>
              <a:t>Milyen érzés volt közvetítőnek lenni?</a:t>
            </a:r>
            <a:br>
              <a:rPr lang="hu-HU" dirty="0"/>
            </a:br>
            <a:r>
              <a:rPr lang="hu-HU" dirty="0"/>
              <a:t>Hogy ment az információk átadása a közvetítők között?</a:t>
            </a:r>
            <a:br>
              <a:rPr lang="hu-HU" dirty="0"/>
            </a:br>
            <a:r>
              <a:rPr lang="hu-HU" dirty="0"/>
              <a:t>Milyen érzés volt, amikor nem a saját </a:t>
            </a:r>
            <a:r>
              <a:rPr lang="hu-HU" dirty="0" err="1"/>
              <a:t>csapatod</a:t>
            </a:r>
            <a:r>
              <a:rPr lang="hu-HU" dirty="0"/>
              <a:t> ötletei érvényesültek? Milyen érzés volt, amikor az érvényesült, amit Ti találtatok ki?</a:t>
            </a:r>
            <a:br>
              <a:rPr lang="hu-HU" dirty="0"/>
            </a:br>
            <a:r>
              <a:rPr lang="hu-HU" dirty="0"/>
              <a:t>Mit gondoltok, ez a templom, amit éppen építettetek, lehet a nyugalom szigete?</a:t>
            </a:r>
            <a:br>
              <a:rPr lang="hu-HU" dirty="0"/>
            </a:br>
            <a:r>
              <a:rPr lang="hu-HU" dirty="0"/>
              <a:t>Te hol tudsz megpihenni?</a:t>
            </a:r>
            <a:br>
              <a:rPr lang="hu-HU" dirty="0"/>
            </a:br>
            <a:r>
              <a:rPr lang="hu-HU" dirty="0"/>
              <a:t>Hogyan szoktál pihenni? Mi számodra a feltöltődés terepe?</a:t>
            </a:r>
            <a:br>
              <a:rPr lang="hu-HU" dirty="0"/>
            </a:br>
            <a:r>
              <a:rPr lang="hu-HU" dirty="0"/>
              <a:t/>
            </a:r>
            <a:br>
              <a:rPr lang="hu-HU" dirty="0"/>
            </a:br>
            <a:r>
              <a:rPr lang="hu-HU" b="1" i="1" dirty="0"/>
              <a:t>Készítette az RPI felkérésére: Kalandok és Álmok Szakmai Műhely</a:t>
            </a:r>
            <a:endParaRPr lang="hu-HU" dirty="0"/>
          </a:p>
        </p:txBody>
      </p:sp>
      <p:pic>
        <p:nvPicPr>
          <p:cNvPr id="8" name="Tartalom helye 7"/>
          <p:cNvPicPr>
            <a:picLocks noGrp="1" noChangeAspect="1"/>
          </p:cNvPicPr>
          <p:nvPr>
            <p:ph sz="half" idx="1"/>
          </p:nvPr>
        </p:nvPicPr>
        <p:blipFill>
          <a:blip r:embed="rId7"/>
          <a:stretch>
            <a:fillRect/>
          </a:stretch>
        </p:blipFill>
        <p:spPr>
          <a:xfrm>
            <a:off x="677158" y="1940560"/>
            <a:ext cx="2705239" cy="3949903"/>
          </a:xfrm>
          <a:prstGeom prst="rect">
            <a:avLst/>
          </a:prstGeom>
        </p:spPr>
      </p:pic>
    </p:spTree>
    <p:extLst>
      <p:ext uri="{BB962C8B-B14F-4D97-AF65-F5344CB8AC3E}">
        <p14:creationId xmlns:p14="http://schemas.microsoft.com/office/powerpoint/2010/main" val="4995174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65007424"/>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3921760" y="1808480"/>
            <a:ext cx="7432040" cy="4490720"/>
          </a:xfrm>
        </p:spPr>
        <p:txBody>
          <a:bodyPr>
            <a:normAutofit fontScale="47500" lnSpcReduction="20000"/>
          </a:bodyPr>
          <a:lstStyle/>
          <a:p>
            <a:pPr marL="0" indent="0">
              <a:buNone/>
            </a:pPr>
            <a:r>
              <a:rPr lang="hu-HU" dirty="0"/>
              <a:t>Az ötlet a következő tankönyvhöz kapcsolódik: Isten vonzásában. Református hit- és erkölcstan tankönyv 7. osztályos tanulók számára. RPI. Budapest, 2017.</a:t>
            </a:r>
            <a:br>
              <a:rPr lang="hu-HU" dirty="0"/>
            </a:br>
            <a:r>
              <a:rPr lang="hu-HU" dirty="0"/>
              <a:t>A tankönyv online, lapozható változata megtalálható a következő linken: http://refpedi.hu/lapozo/7_HITTANKONYV_BELIV_2017_PRESS/</a:t>
            </a:r>
            <a:br>
              <a:rPr lang="hu-HU" dirty="0"/>
            </a:br>
            <a:r>
              <a:rPr lang="hu-HU" dirty="0"/>
              <a:t>Tanári segédlet: http://refpedi.hu/tan%C3%A1ri-seg%C3%A9dlet-7-%C3%A9vfolyam</a:t>
            </a:r>
            <a:br>
              <a:rPr lang="hu-HU" dirty="0"/>
            </a:br>
            <a:r>
              <a:rPr lang="hu-HU" dirty="0"/>
              <a:t/>
            </a:r>
            <a:br>
              <a:rPr lang="hu-HU" dirty="0"/>
            </a:br>
            <a:r>
              <a:rPr lang="hu-HU" dirty="0"/>
              <a:t>1. Imádság előkészítése</a:t>
            </a:r>
            <a:br>
              <a:rPr lang="hu-HU" dirty="0"/>
            </a:br>
            <a:r>
              <a:rPr lang="hu-HU" dirty="0"/>
              <a:t/>
            </a:r>
            <a:br>
              <a:rPr lang="hu-HU" dirty="0"/>
            </a:br>
            <a:r>
              <a:rPr lang="hu-HU" dirty="0"/>
              <a:t>Feladatutasítás (3 fős kiscsoportban): Mikor van szükséged arra, hogy Istenben bízz? Egy A/4-es lapra írjatok fel egy-két szóval ilyen élethelyzeteket! Pl. szomorúság.</a:t>
            </a:r>
            <a:br>
              <a:rPr lang="hu-HU" dirty="0"/>
            </a:br>
            <a:r>
              <a:rPr lang="hu-HU" dirty="0"/>
              <a:t/>
            </a:r>
            <a:br>
              <a:rPr lang="hu-HU" dirty="0"/>
            </a:br>
            <a:r>
              <a:rPr lang="hu-HU" dirty="0"/>
              <a:t>2. Bizalom útjának megépítése</a:t>
            </a:r>
            <a:br>
              <a:rPr lang="hu-HU" dirty="0"/>
            </a:br>
            <a:r>
              <a:rPr lang="hu-HU" dirty="0"/>
              <a:t/>
            </a:r>
            <a:br>
              <a:rPr lang="hu-HU" dirty="0"/>
            </a:br>
            <a:r>
              <a:rPr lang="hu-HU" dirty="0"/>
              <a:t>Feladatutasítás: Építsetek a lapokból egy utat!</a:t>
            </a:r>
            <a:br>
              <a:rPr lang="hu-HU" dirty="0"/>
            </a:br>
            <a:r>
              <a:rPr lang="hu-HU" dirty="0"/>
              <a:t/>
            </a:r>
            <a:br>
              <a:rPr lang="hu-HU" dirty="0"/>
            </a:br>
            <a:r>
              <a:rPr lang="hu-HU" dirty="0"/>
              <a:t>3. </a:t>
            </a:r>
            <a:r>
              <a:rPr lang="hu-HU" dirty="0" err="1"/>
              <a:t>Imaút</a:t>
            </a:r>
            <a:r>
              <a:rPr lang="hu-HU" dirty="0"/>
              <a:t/>
            </a:r>
            <a:br>
              <a:rPr lang="hu-HU" dirty="0"/>
            </a:br>
            <a:r>
              <a:rPr lang="hu-HU" dirty="0"/>
              <a:t/>
            </a:r>
            <a:br>
              <a:rPr lang="hu-HU" dirty="0"/>
            </a:br>
            <a:r>
              <a:rPr lang="hu-HU" dirty="0"/>
              <a:t>Feladatutasítás:</a:t>
            </a:r>
            <a:br>
              <a:rPr lang="hu-HU" dirty="0"/>
            </a:br>
            <a:r>
              <a:rPr lang="hu-HU" dirty="0"/>
              <a:t>• Vegyél a kezedbe néhány gombot/követ/babot/magot </a:t>
            </a:r>
            <a:r>
              <a:rPr lang="hu-HU" dirty="0" err="1"/>
              <a:t>stb</a:t>
            </a:r>
            <a:r>
              <a:rPr lang="hu-HU" dirty="0"/>
              <a:t>!</a:t>
            </a:r>
            <a:br>
              <a:rPr lang="hu-HU" dirty="0"/>
            </a:br>
            <a:r>
              <a:rPr lang="hu-HU" dirty="0"/>
              <a:t>• Amíg szól a zene, járd végig a bizalom útját, olvasd el a nehéz élethelyzeteket!</a:t>
            </a:r>
            <a:br>
              <a:rPr lang="hu-HU" dirty="0"/>
            </a:br>
            <a:r>
              <a:rPr lang="hu-HU" dirty="0"/>
              <a:t>• Tegyél le egy tárgyat oda, ami most neked fontosnak látszik!</a:t>
            </a:r>
            <a:br>
              <a:rPr lang="hu-HU" dirty="0"/>
            </a:br>
            <a:r>
              <a:rPr lang="hu-HU" dirty="0"/>
              <a:t>• Ha végig jártad az utat, keress egy nyugodt helyet és imádkozz magadban!</a:t>
            </a:r>
            <a:br>
              <a:rPr lang="hu-HU" dirty="0"/>
            </a:br>
            <a:r>
              <a:rPr lang="hu-HU" dirty="0"/>
              <a:t/>
            </a:r>
            <a:br>
              <a:rPr lang="hu-HU" dirty="0"/>
            </a:br>
            <a:r>
              <a:rPr lang="hu-HU" dirty="0"/>
              <a:t>4. Megbeszélés</a:t>
            </a:r>
            <a:br>
              <a:rPr lang="hu-HU" dirty="0"/>
            </a:br>
            <a:r>
              <a:rPr lang="hu-HU" dirty="0"/>
              <a:t/>
            </a:r>
            <a:br>
              <a:rPr lang="hu-HU" dirty="0"/>
            </a:br>
            <a:r>
              <a:rPr lang="hu-HU" dirty="0"/>
              <a:t>Nézzük meg, hogy melyek azok az élethelyzetek, amelyek a legtöbb tárgyat kapták! Mi lehet az oka ennek?</a:t>
            </a:r>
            <a:br>
              <a:rPr lang="hu-HU" dirty="0"/>
            </a:br>
            <a:r>
              <a:rPr lang="hu-HU" dirty="0"/>
              <a:t/>
            </a:r>
            <a:br>
              <a:rPr lang="hu-HU" dirty="0"/>
            </a:br>
            <a:r>
              <a:rPr lang="hu-HU" dirty="0"/>
              <a:t>Forrás: Tanári segédlet, 7. évfolyam. Református Pedagógiai Intézet. www.refpedi.hu</a:t>
            </a:r>
          </a:p>
        </p:txBody>
      </p:sp>
      <p:pic>
        <p:nvPicPr>
          <p:cNvPr id="3" name="Tartalom helye 2"/>
          <p:cNvPicPr>
            <a:picLocks noGrp="1" noChangeAspect="1"/>
          </p:cNvPicPr>
          <p:nvPr>
            <p:ph sz="half" idx="1"/>
          </p:nvPr>
        </p:nvPicPr>
        <p:blipFill>
          <a:blip r:embed="rId7"/>
          <a:stretch>
            <a:fillRect/>
          </a:stretch>
        </p:blipFill>
        <p:spPr>
          <a:xfrm>
            <a:off x="900039" y="2026342"/>
            <a:ext cx="2857647" cy="3949903"/>
          </a:xfrm>
          <a:prstGeom prst="rect">
            <a:avLst/>
          </a:prstGeom>
        </p:spPr>
      </p:pic>
    </p:spTree>
    <p:extLst>
      <p:ext uri="{BB962C8B-B14F-4D97-AF65-F5344CB8AC3E}">
        <p14:creationId xmlns:p14="http://schemas.microsoft.com/office/powerpoint/2010/main" val="23150352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56234155"/>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rtalom helye 4"/>
          <p:cNvGraphicFramePr>
            <a:graphicFrameLocks noGrp="1"/>
          </p:cNvGraphicFramePr>
          <p:nvPr>
            <p:ph idx="1"/>
            <p:extLst>
              <p:ext uri="{D42A27DB-BD31-4B8C-83A1-F6EECF244321}">
                <p14:modId xmlns:p14="http://schemas.microsoft.com/office/powerpoint/2010/main" val="15572953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8615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776926317"/>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3921760" y="1808480"/>
            <a:ext cx="7432040" cy="4490720"/>
          </a:xfrm>
        </p:spPr>
        <p:txBody>
          <a:bodyPr>
            <a:normAutofit fontScale="47500" lnSpcReduction="20000"/>
          </a:bodyPr>
          <a:lstStyle/>
          <a:p>
            <a:pPr marL="0" indent="0">
              <a:buNone/>
            </a:pPr>
            <a:r>
              <a:rPr lang="hu-HU" dirty="0"/>
              <a:t>Az ötlet a következő tankönyvhöz kapcsolódik: Istennel a döntéseinkben. Református hit- és erkölcstan tankönyv 5. osztályos tanulók számára. RPI. Budapest, 2017.</a:t>
            </a:r>
            <a:br>
              <a:rPr lang="hu-HU" dirty="0"/>
            </a:br>
            <a:r>
              <a:rPr lang="hu-HU" dirty="0"/>
              <a:t>A tankönyv online, lapozható változata megtalálható a következő linken: http://refpedi.hu/lapozo/Hittan-5-TK_2017_PRESS_96-/</a:t>
            </a:r>
            <a:br>
              <a:rPr lang="hu-HU" dirty="0"/>
            </a:br>
            <a:r>
              <a:rPr lang="hu-HU" dirty="0"/>
              <a:t>Tanári segédlet: http://rpi.reformatus.hu/5-%C3%A9vfolyam</a:t>
            </a:r>
            <a:br>
              <a:rPr lang="hu-HU" dirty="0"/>
            </a:br>
            <a:r>
              <a:rPr lang="hu-HU" dirty="0"/>
              <a:t/>
            </a:r>
            <a:br>
              <a:rPr lang="hu-HU" dirty="0"/>
            </a:br>
            <a:r>
              <a:rPr lang="hu-HU" dirty="0"/>
              <a:t>a) Előkészítés</a:t>
            </a:r>
            <a:br>
              <a:rPr lang="hu-HU" dirty="0"/>
            </a:br>
            <a:r>
              <a:rPr lang="hu-HU" dirty="0"/>
              <a:t/>
            </a:r>
            <a:br>
              <a:rPr lang="hu-HU" dirty="0"/>
            </a:br>
            <a:r>
              <a:rPr lang="hu-HU" dirty="0"/>
              <a:t>A hittanoktató apró kis tárgyakat csomagol be egyszerű papírba. Pl. gomb, radír, gémkapocs stb.</a:t>
            </a:r>
            <a:br>
              <a:rPr lang="hu-HU" dirty="0"/>
            </a:br>
            <a:r>
              <a:rPr lang="hu-HU" dirty="0"/>
              <a:t/>
            </a:r>
            <a:br>
              <a:rPr lang="hu-HU" dirty="0"/>
            </a:br>
            <a:r>
              <a:rPr lang="hu-HU" dirty="0"/>
              <a:t>b) Imádság tartalmának előkészítése</a:t>
            </a:r>
            <a:br>
              <a:rPr lang="hu-HU" dirty="0"/>
            </a:br>
            <a:r>
              <a:rPr lang="hu-HU" dirty="0"/>
              <a:t/>
            </a:r>
            <a:br>
              <a:rPr lang="hu-HU" dirty="0"/>
            </a:br>
            <a:r>
              <a:rPr lang="hu-HU" dirty="0"/>
              <a:t>Feladatutasítás: Becsomagoltam néhány tárgyat. Azt kérem, hogy vegyetek egyet, majd </a:t>
            </a:r>
            <a:r>
              <a:rPr lang="hu-HU" dirty="0" err="1"/>
              <a:t>bontsátok</a:t>
            </a:r>
            <a:r>
              <a:rPr lang="hu-HU" dirty="0"/>
              <a:t> ki. Gondolkozzatok el azon, hogy mit tudnátok Istennek megköszönni e tárgy kapcsán. Gondolhattok arra, hogy mire használható, miből készült, milyen a színe, vagy egyszerűen mi az, ami eszetekbe jut.</a:t>
            </a:r>
            <a:br>
              <a:rPr lang="hu-HU" dirty="0"/>
            </a:br>
            <a:r>
              <a:rPr lang="hu-HU" dirty="0"/>
              <a:t/>
            </a:r>
            <a:br>
              <a:rPr lang="hu-HU" dirty="0"/>
            </a:br>
            <a:r>
              <a:rPr lang="hu-HU" dirty="0"/>
              <a:t>c) Imádság szövegének előkészítése</a:t>
            </a:r>
            <a:br>
              <a:rPr lang="hu-HU" dirty="0"/>
            </a:br>
            <a:r>
              <a:rPr lang="hu-HU" dirty="0"/>
              <a:t/>
            </a:r>
            <a:br>
              <a:rPr lang="hu-HU" dirty="0"/>
            </a:br>
            <a:r>
              <a:rPr lang="hu-HU" dirty="0"/>
              <a:t>Feladatutasítás: Az előbb átgondoltátok, hogy mit köszönnétek meg. Most hangosan is mondjátok el sorban. Először mutasd meg, hogy milyen tárgy van nálad, majd mondd el, hogy mit köszönnél meg Istennek.</a:t>
            </a:r>
            <a:br>
              <a:rPr lang="hu-HU" dirty="0"/>
            </a:br>
            <a:r>
              <a:rPr lang="hu-HU" dirty="0"/>
              <a:t/>
            </a:r>
            <a:br>
              <a:rPr lang="hu-HU" dirty="0"/>
            </a:br>
            <a:r>
              <a:rPr lang="hu-HU" dirty="0"/>
              <a:t>d) Imádkozás</a:t>
            </a:r>
            <a:br>
              <a:rPr lang="hu-HU" dirty="0"/>
            </a:br>
            <a:r>
              <a:rPr lang="hu-HU" dirty="0"/>
              <a:t/>
            </a:r>
            <a:br>
              <a:rPr lang="hu-HU" dirty="0"/>
            </a:br>
            <a:r>
              <a:rPr lang="hu-HU" dirty="0"/>
              <a:t>Amit az előbb megfogalmaztál, azt ismételd el, és most imádságban köszönd meg ezt Istennek.</a:t>
            </a:r>
            <a:br>
              <a:rPr lang="hu-HU" dirty="0"/>
            </a:br>
            <a:r>
              <a:rPr lang="hu-HU" dirty="0"/>
              <a:t/>
            </a:r>
            <a:br>
              <a:rPr lang="hu-HU" dirty="0"/>
            </a:br>
            <a:r>
              <a:rPr lang="hu-HU" dirty="0"/>
              <a:t>Forrás: Tanári segédlet, 5. évfolyam. Református Pedagógiai Intézet. www.refpedi.hu</a:t>
            </a:r>
          </a:p>
        </p:txBody>
      </p:sp>
      <p:pic>
        <p:nvPicPr>
          <p:cNvPr id="5" name="Tartalom helye 4"/>
          <p:cNvPicPr>
            <a:picLocks noGrp="1" noChangeAspect="1"/>
          </p:cNvPicPr>
          <p:nvPr>
            <p:ph sz="half" idx="1"/>
          </p:nvPr>
        </p:nvPicPr>
        <p:blipFill>
          <a:blip r:embed="rId7"/>
          <a:stretch>
            <a:fillRect/>
          </a:stretch>
        </p:blipFill>
        <p:spPr>
          <a:xfrm>
            <a:off x="915919" y="2064444"/>
            <a:ext cx="2654436" cy="3873699"/>
          </a:xfrm>
          <a:prstGeom prst="rect">
            <a:avLst/>
          </a:prstGeom>
        </p:spPr>
      </p:pic>
    </p:spTree>
    <p:extLst>
      <p:ext uri="{BB962C8B-B14F-4D97-AF65-F5344CB8AC3E}">
        <p14:creationId xmlns:p14="http://schemas.microsoft.com/office/powerpoint/2010/main" val="3661183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58966834"/>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3921760" y="1808480"/>
            <a:ext cx="7432040" cy="4490720"/>
          </a:xfrm>
        </p:spPr>
        <p:txBody>
          <a:bodyPr>
            <a:normAutofit fontScale="55000" lnSpcReduction="20000"/>
          </a:bodyPr>
          <a:lstStyle/>
          <a:p>
            <a:pPr marL="0" indent="0">
              <a:buNone/>
            </a:pPr>
            <a:r>
              <a:rPr lang="hu-HU" dirty="0"/>
              <a:t>a) Előkészület</a:t>
            </a:r>
            <a:br>
              <a:rPr lang="hu-HU" dirty="0"/>
            </a:br>
            <a:r>
              <a:rPr lang="hu-HU" dirty="0"/>
              <a:t/>
            </a:r>
            <a:br>
              <a:rPr lang="hu-HU" dirty="0"/>
            </a:br>
            <a:r>
              <a:rPr lang="hu-HU" dirty="0"/>
              <a:t>A hittanoktató elkészít 5 különböző színű szemüveget papírból, amelyre hurkapálcát ragaszt. A szemüvegre ráírja egyenként az imatípusokat a hittanoktató. (1. dicsőítő 2. bűnbánó 3. hálaadó 4. közbenjáró 5. kérő)</a:t>
            </a:r>
            <a:br>
              <a:rPr lang="hu-HU" dirty="0"/>
            </a:br>
            <a:r>
              <a:rPr lang="hu-HU" dirty="0"/>
              <a:t/>
            </a:r>
            <a:br>
              <a:rPr lang="hu-HU" dirty="0"/>
            </a:br>
            <a:r>
              <a:rPr lang="hu-HU" dirty="0"/>
              <a:t>b) Imádkozás előkészítése</a:t>
            </a:r>
            <a:br>
              <a:rPr lang="hu-HU" dirty="0"/>
            </a:br>
            <a:r>
              <a:rPr lang="hu-HU" dirty="0"/>
              <a:t/>
            </a:r>
            <a:br>
              <a:rPr lang="hu-HU" dirty="0"/>
            </a:br>
            <a:r>
              <a:rPr lang="hu-HU" dirty="0"/>
              <a:t>Feladatutasítás: Kérek 5 önként jelentkezőt, aki segít megfogalmazni egy-egy imádságot. Mindenki önkéntes kap egy-egy szemüveget. Ezen a szemüvegen keresztül hallgasd meg a történetet. Miután meghallgattad, mondd el azt az imádságmondatot, amit kigondoltál magadban.</a:t>
            </a:r>
            <a:br>
              <a:rPr lang="hu-HU" dirty="0"/>
            </a:br>
            <a:r>
              <a:rPr lang="hu-HU" dirty="0"/>
              <a:t/>
            </a:r>
            <a:br>
              <a:rPr lang="hu-HU" dirty="0"/>
            </a:br>
            <a:r>
              <a:rPr lang="hu-HU" dirty="0"/>
              <a:t>c) Imádságok szavakba öntése</a:t>
            </a:r>
            <a:br>
              <a:rPr lang="hu-HU" dirty="0"/>
            </a:br>
            <a:r>
              <a:rPr lang="hu-HU" dirty="0"/>
              <a:t/>
            </a:r>
            <a:br>
              <a:rPr lang="hu-HU" dirty="0"/>
            </a:br>
            <a:r>
              <a:rPr lang="hu-HU" dirty="0"/>
              <a:t>Feladatutasítás: Mondjátok el, hogy a szemüvegeteken keresztül milyen imádságot mondanátok. (A hittanoktató itt korrigálhatja az imádságokat szükség esetén.)</a:t>
            </a:r>
            <a:br>
              <a:rPr lang="hu-HU" dirty="0"/>
            </a:br>
            <a:r>
              <a:rPr lang="hu-HU" dirty="0"/>
              <a:t/>
            </a:r>
            <a:br>
              <a:rPr lang="hu-HU" dirty="0"/>
            </a:br>
            <a:r>
              <a:rPr lang="hu-HU" dirty="0"/>
              <a:t>d) Imádkozás</a:t>
            </a:r>
            <a:br>
              <a:rPr lang="hu-HU" dirty="0"/>
            </a:br>
            <a:r>
              <a:rPr lang="hu-HU" dirty="0"/>
              <a:t/>
            </a:r>
            <a:br>
              <a:rPr lang="hu-HU" dirty="0"/>
            </a:br>
            <a:r>
              <a:rPr lang="hu-HU" dirty="0"/>
              <a:t>Álljunk körbe! Önkénteseink sorban mondják el az imádságaikat. A végén együtt feleljük rá, hogy: Ámen.</a:t>
            </a:r>
            <a:br>
              <a:rPr lang="hu-HU" dirty="0"/>
            </a:br>
            <a:r>
              <a:rPr lang="hu-HU" dirty="0"/>
              <a:t/>
            </a:r>
            <a:br>
              <a:rPr lang="hu-HU" dirty="0"/>
            </a:br>
            <a:r>
              <a:rPr lang="hu-HU" dirty="0"/>
              <a:t>Forrás: Tanári segédlet, 1. évfolyam. Református Pedagógiai Intézet. www.refpedi.hu</a:t>
            </a:r>
          </a:p>
        </p:txBody>
      </p:sp>
      <p:pic>
        <p:nvPicPr>
          <p:cNvPr id="3" name="Tartalom helye 2"/>
          <p:cNvPicPr>
            <a:picLocks noGrp="1" noChangeAspect="1"/>
          </p:cNvPicPr>
          <p:nvPr>
            <p:ph sz="half" idx="1"/>
          </p:nvPr>
        </p:nvPicPr>
        <p:blipFill>
          <a:blip r:embed="rId7"/>
          <a:stretch>
            <a:fillRect/>
          </a:stretch>
        </p:blipFill>
        <p:spPr>
          <a:xfrm>
            <a:off x="906388" y="2048568"/>
            <a:ext cx="2876698" cy="3905451"/>
          </a:xfrm>
          <a:prstGeom prst="rect">
            <a:avLst/>
          </a:prstGeom>
        </p:spPr>
      </p:pic>
    </p:spTree>
    <p:extLst>
      <p:ext uri="{BB962C8B-B14F-4D97-AF65-F5344CB8AC3E}">
        <p14:creationId xmlns:p14="http://schemas.microsoft.com/office/powerpoint/2010/main" val="24536614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04078073"/>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4226560" y="2032000"/>
            <a:ext cx="7127240" cy="3850641"/>
          </a:xfrm>
        </p:spPr>
        <p:txBody>
          <a:bodyPr>
            <a:normAutofit fontScale="47500" lnSpcReduction="20000"/>
          </a:bodyPr>
          <a:lstStyle/>
          <a:p>
            <a:pPr marL="0" indent="0">
              <a:buNone/>
            </a:pPr>
            <a:r>
              <a:rPr lang="hu-HU" dirty="0"/>
              <a:t>Megtaníthatjuk és gyakorolhatjuk ezt a liturgikus játékot az apostoli korról szóló fejezeteknél, de kiválóan alkalmas nagy </a:t>
            </a:r>
            <a:r>
              <a:rPr lang="hu-HU" dirty="0" err="1"/>
              <a:t>imádkozóink</a:t>
            </a:r>
            <a:r>
              <a:rPr lang="hu-HU" dirty="0"/>
              <a:t> és imádságoskönyv íróink életéhez kapcsolva (pl. Szikszai György). Tágabb értelemben az imádságnak át kell hatnia az egyház egész életét, ezért pl. használhatjuk Kálvin életénél (lásd kopott imaszőnyeg), illetve bármely más, hasonló fejezetnél. Lehet állandó eleme a hittanóráknak, például kezdő liturgia formájában, ahol így nem mindig a „Jó Atyánk, Istenünk…” kezdetű imádság hangzik el. Alkalmas arra is ez a játék, hogy megtanítsa a ránk </a:t>
            </a:r>
            <a:r>
              <a:rPr lang="hu-HU" dirty="0" err="1"/>
              <a:t>bízottakat</a:t>
            </a:r>
            <a:r>
              <a:rPr lang="hu-HU" dirty="0"/>
              <a:t> a saját szavakkal történő imádkozásra, illetve előkészítse azt. A csoport vezetőjének a lelkigondozáshoz betekintést ad a csoport tagjainak örömeibe és fájdalmaiba.</a:t>
            </a:r>
            <a:br>
              <a:rPr lang="hu-HU" dirty="0"/>
            </a:br>
            <a:r>
              <a:rPr lang="hu-HU" dirty="0"/>
              <a:t/>
            </a:r>
            <a:br>
              <a:rPr lang="hu-HU" dirty="0"/>
            </a:br>
            <a:r>
              <a:rPr lang="hu-HU" dirty="0"/>
              <a:t>A részt vevők lehetőleg körben üljenek. Középütt az asztalon egy teamécses ég. Mellette papírból kivágott virágszirmok (lehetnek egyszínűek, de több színűek is) és kövek vannak.</a:t>
            </a:r>
            <a:br>
              <a:rPr lang="hu-HU" dirty="0"/>
            </a:br>
            <a:r>
              <a:rPr lang="hu-HU" dirty="0"/>
              <a:t/>
            </a:r>
            <a:br>
              <a:rPr lang="hu-HU" dirty="0"/>
            </a:br>
            <a:r>
              <a:rPr lang="hu-HU" dirty="0"/>
              <a:t>Feldolgozási lehetőségek:</a:t>
            </a:r>
            <a:br>
              <a:rPr lang="hu-HU" dirty="0"/>
            </a:br>
            <a:r>
              <a:rPr lang="hu-HU" dirty="0"/>
              <a:t>A.) A gyerekek egyenként vesznek egy virágszirmot, és elhelyezik a gyertya köré, mintha a gyertya lenne a virág közepe. A szirmok letételekor elhangzik, hogy mit szeretnének a tanulók megköszönni Istennek. A csoport többi tagja együtt mondja ezután: „Atyánk köszönjük neked!”</a:t>
            </a:r>
            <a:br>
              <a:rPr lang="hu-HU" dirty="0"/>
            </a:br>
            <a:r>
              <a:rPr lang="hu-HU" dirty="0"/>
              <a:t/>
            </a:r>
            <a:br>
              <a:rPr lang="hu-HU" dirty="0"/>
            </a:br>
            <a:r>
              <a:rPr lang="hu-HU" dirty="0"/>
              <a:t>Fontos, hogy mindenkinek adjunk lehetőséget, hogy elmondhassa azt, hogy miért hálás. Ha lehetőség van rá, úgy alakítsuk ki a szirmokat, hogy minden gyermeknek jusson egy, és mindet a helyére téve alakuljon ki a virág. Ezután egyenként vesznek a gyerekek a kövekből, és elmondják, ami fájdalmas, és amiben az Úr segítségét szeretnék kérni. Ebben az esetben a kő annak a szimbóluma, ami a szívünket nyomja. A követ a virágsziromra helyezik. A csoport tagjai minden egyes kő elhelyezése után együtt mondják: „Atyánk, kérünk téged!”.</a:t>
            </a:r>
            <a:br>
              <a:rPr lang="hu-HU" dirty="0"/>
            </a:br>
            <a:r>
              <a:rPr lang="hu-HU" dirty="0"/>
              <a:t/>
            </a:r>
            <a:br>
              <a:rPr lang="hu-HU" dirty="0"/>
            </a:br>
            <a:r>
              <a:rPr lang="hu-HU" dirty="0"/>
              <a:t>Forrás: Keresztes Hajnalka, református lelkipásztor. Egyháztörténeti játékok. Református Pedagógiai Intézet, Budapest, 2010.</a:t>
            </a:r>
          </a:p>
        </p:txBody>
      </p:sp>
      <p:pic>
        <p:nvPicPr>
          <p:cNvPr id="5" name="Tartalom helye 4"/>
          <p:cNvPicPr>
            <a:picLocks noGrp="1" noChangeAspect="1"/>
          </p:cNvPicPr>
          <p:nvPr>
            <p:ph sz="half" idx="1"/>
          </p:nvPr>
        </p:nvPicPr>
        <p:blipFill>
          <a:blip r:embed="rId7"/>
          <a:stretch>
            <a:fillRect/>
          </a:stretch>
        </p:blipFill>
        <p:spPr>
          <a:xfrm>
            <a:off x="325626" y="2032000"/>
            <a:ext cx="3595499" cy="4267199"/>
          </a:xfrm>
          <a:prstGeom prst="rect">
            <a:avLst/>
          </a:prstGeom>
        </p:spPr>
      </p:pic>
    </p:spTree>
    <p:extLst>
      <p:ext uri="{BB962C8B-B14F-4D97-AF65-F5344CB8AC3E}">
        <p14:creationId xmlns:p14="http://schemas.microsoft.com/office/powerpoint/2010/main" val="23976880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891736769"/>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Tartalom helye 6"/>
          <p:cNvPicPr>
            <a:picLocks noGrp="1" noChangeAspect="1"/>
          </p:cNvPicPr>
          <p:nvPr>
            <p:ph idx="1"/>
          </p:nvPr>
        </p:nvPicPr>
        <p:blipFill>
          <a:blip r:embed="rId7"/>
          <a:stretch>
            <a:fillRect/>
          </a:stretch>
        </p:blipFill>
        <p:spPr>
          <a:xfrm>
            <a:off x="2037080" y="1868328"/>
            <a:ext cx="8117840" cy="4566285"/>
          </a:xfrm>
          <a:prstGeom prst="rect">
            <a:avLst/>
          </a:prstGeom>
        </p:spPr>
      </p:pic>
    </p:spTree>
    <p:extLst>
      <p:ext uri="{BB962C8B-B14F-4D97-AF65-F5344CB8AC3E}">
        <p14:creationId xmlns:p14="http://schemas.microsoft.com/office/powerpoint/2010/main" val="5984598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438842725"/>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Tartalom helye 4"/>
          <p:cNvPicPr>
            <a:picLocks noGrp="1" noChangeAspect="1"/>
          </p:cNvPicPr>
          <p:nvPr>
            <p:ph idx="1"/>
          </p:nvPr>
        </p:nvPicPr>
        <p:blipFill>
          <a:blip r:embed="rId7"/>
          <a:stretch>
            <a:fillRect/>
          </a:stretch>
        </p:blipFill>
        <p:spPr>
          <a:xfrm>
            <a:off x="2133600" y="1848643"/>
            <a:ext cx="8219440" cy="4623435"/>
          </a:xfrm>
          <a:prstGeom prst="rect">
            <a:avLst/>
          </a:prstGeom>
        </p:spPr>
      </p:pic>
    </p:spTree>
    <p:extLst>
      <p:ext uri="{BB962C8B-B14F-4D97-AF65-F5344CB8AC3E}">
        <p14:creationId xmlns:p14="http://schemas.microsoft.com/office/powerpoint/2010/main" val="17444265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2047213" y="1614665"/>
            <a:ext cx="4495800" cy="646331"/>
          </a:xfrm>
          <a:prstGeom prst="rect">
            <a:avLst/>
          </a:prstGeom>
          <a:noFill/>
        </p:spPr>
        <p:txBody>
          <a:bodyPr wrap="square" rtlCol="0">
            <a:spAutoFit/>
          </a:bodyPr>
          <a:lstStyle/>
          <a:p>
            <a:r>
              <a:rPr lang="hu-HU" sz="3600" dirty="0" smtClean="0">
                <a:solidFill>
                  <a:srgbClr val="742F3A"/>
                </a:solidFill>
                <a:latin typeface="Comic Sans MS" panose="030F0702030302020204" pitchFamily="66" charset="0"/>
              </a:rPr>
              <a:t>KIRÁLY LEHETSZ!</a:t>
            </a:r>
            <a:endParaRPr lang="hu-HU" sz="3600" dirty="0">
              <a:solidFill>
                <a:srgbClr val="742F3A"/>
              </a:solidFill>
              <a:latin typeface="Comic Sans MS" panose="030F0702030302020204" pitchFamily="66" charset="0"/>
            </a:endParaRPr>
          </a:p>
        </p:txBody>
      </p:sp>
      <p:pic>
        <p:nvPicPr>
          <p:cNvPr id="7" name="Kép 6"/>
          <p:cNvPicPr>
            <a:picLocks noChangeAspect="1"/>
          </p:cNvPicPr>
          <p:nvPr/>
        </p:nvPicPr>
        <p:blipFill>
          <a:blip r:embed="rId2"/>
          <a:stretch>
            <a:fillRect/>
          </a:stretch>
        </p:blipFill>
        <p:spPr>
          <a:xfrm>
            <a:off x="0" y="19921"/>
            <a:ext cx="2047213" cy="2008904"/>
          </a:xfrm>
          <a:prstGeom prst="rect">
            <a:avLst/>
          </a:prstGeom>
        </p:spPr>
      </p:pic>
      <p:pic>
        <p:nvPicPr>
          <p:cNvPr id="9" name="Kép 8"/>
          <p:cNvPicPr>
            <a:picLocks noChangeAspect="1"/>
          </p:cNvPicPr>
          <p:nvPr/>
        </p:nvPicPr>
        <p:blipFill rotWithShape="1">
          <a:blip r:embed="rId3">
            <a:extLst>
              <a:ext uri="{BEBA8EAE-BF5A-486C-A8C5-ECC9F3942E4B}">
                <a14:imgProps xmlns:a14="http://schemas.microsoft.com/office/drawing/2010/main">
                  <a14:imgLayer r:embed="rId4">
                    <a14:imgEffect>
                      <a14:backgroundRemoval t="9976" b="89862" l="9904" r="94728">
                        <a14:foregroundMark x1="46006" y1="39254" x2="46006" y2="39254"/>
                        <a14:foregroundMark x1="62939" y1="45255" x2="62939" y2="45255"/>
                        <a14:foregroundMark x1="72284" y1="29440" x2="72284" y2="29440"/>
                        <a14:foregroundMark x1="68450" y1="29440" x2="68450" y2="29440"/>
                        <a14:foregroundMark x1="69329" y1="25061" x2="69329" y2="25061"/>
                        <a14:foregroundMark x1="86981" y1="30170" x2="86981" y2="30170"/>
                        <a14:foregroundMark x1="88978" y1="26683" x2="88978" y2="26683"/>
                        <a14:foregroundMark x1="89936" y1="29440" x2="89936" y2="29440"/>
                        <a14:foregroundMark x1="84185" y1="29197" x2="84185" y2="29197"/>
                        <a14:foregroundMark x1="70288" y1="30170" x2="70288" y2="30170"/>
                        <a14:foregroundMark x1="68850" y1="27170" x2="68850" y2="27170"/>
                        <a14:foregroundMark x1="69808" y1="22466" x2="69808" y2="22466"/>
                        <a14:foregroundMark x1="68850" y1="20438" x2="68850" y2="20438"/>
                        <a14:foregroundMark x1="77796" y1="29035" x2="77796" y2="29035"/>
                        <a14:foregroundMark x1="82188" y1="26683" x2="82188" y2="26683"/>
                        <a14:foregroundMark x1="79633" y1="26683" x2="79633" y2="26683"/>
                        <a14:foregroundMark x1="75958" y1="26683" x2="75958" y2="26683"/>
                        <a14:foregroundMark x1="76677" y1="21330" x2="76677" y2="21330"/>
                        <a14:foregroundMark x1="72284" y1="16951" x2="72284" y2="16951"/>
                        <a14:foregroundMark x1="76438" y1="15085" x2="76438" y2="15085"/>
                      </a14:backgroundRemoval>
                    </a14:imgEffect>
                  </a14:imgLayer>
                </a14:imgProps>
              </a:ext>
            </a:extLst>
          </a:blip>
          <a:srcRect l="15561" t="9248" r="2747" b="16397"/>
          <a:stretch/>
        </p:blipFill>
        <p:spPr>
          <a:xfrm>
            <a:off x="547789" y="3177703"/>
            <a:ext cx="4105830" cy="3680297"/>
          </a:xfrm>
          <a:prstGeom prst="rect">
            <a:avLst/>
          </a:prstGeom>
          <a:effectLst>
            <a:outerShdw blurRad="63500" sx="102000" sy="102000" algn="ctr" rotWithShape="0">
              <a:prstClr val="black">
                <a:alpha val="40000"/>
              </a:prstClr>
            </a:outerShdw>
          </a:effectLst>
        </p:spPr>
      </p:pic>
      <p:sp>
        <p:nvSpPr>
          <p:cNvPr id="10" name="Téglalap 9"/>
          <p:cNvSpPr/>
          <p:nvPr/>
        </p:nvSpPr>
        <p:spPr>
          <a:xfrm>
            <a:off x="5143500" y="2571750"/>
            <a:ext cx="6619875" cy="3867150"/>
          </a:xfrm>
          <a:prstGeom prst="rect">
            <a:avLst/>
          </a:prstGeom>
          <a:solidFill>
            <a:srgbClr val="FEFCF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400" dirty="0" smtClean="0">
              <a:solidFill>
                <a:schemeClr val="bg2">
                  <a:lumMod val="25000"/>
                </a:schemeClr>
              </a:solidFill>
            </a:endParaRPr>
          </a:p>
          <a:p>
            <a:pPr algn="ctr"/>
            <a:r>
              <a:rPr lang="hu-HU" sz="2400" b="1" dirty="0" smtClean="0">
                <a:solidFill>
                  <a:schemeClr val="bg2">
                    <a:lumMod val="25000"/>
                  </a:schemeClr>
                </a:solidFill>
              </a:rPr>
              <a:t>A játék menete:</a:t>
            </a:r>
          </a:p>
          <a:p>
            <a:pPr algn="ctr"/>
            <a:endParaRPr lang="hu-HU" sz="2400" dirty="0">
              <a:solidFill>
                <a:schemeClr val="bg2">
                  <a:lumMod val="25000"/>
                </a:schemeClr>
              </a:solidFill>
            </a:endParaRPr>
          </a:p>
          <a:p>
            <a:pPr marL="342900" indent="-342900">
              <a:buFontTx/>
              <a:buChar char="-"/>
            </a:pPr>
            <a:r>
              <a:rPr lang="hu-HU" sz="2400" dirty="0" smtClean="0">
                <a:solidFill>
                  <a:schemeClr val="bg2">
                    <a:lumMod val="25000"/>
                  </a:schemeClr>
                </a:solidFill>
              </a:rPr>
              <a:t>Álljunk körbe!</a:t>
            </a:r>
          </a:p>
          <a:p>
            <a:pPr marL="342900" indent="-342900">
              <a:buFontTx/>
              <a:buChar char="-"/>
            </a:pPr>
            <a:r>
              <a:rPr lang="hu-HU" sz="2400" dirty="0" smtClean="0">
                <a:solidFill>
                  <a:schemeClr val="bg2">
                    <a:lumMod val="25000"/>
                  </a:schemeClr>
                </a:solidFill>
              </a:rPr>
              <a:t>Tegyünk egy koronát az első megszólaló fejére, aki a következő mondatot fejezze be: </a:t>
            </a:r>
            <a:r>
              <a:rPr lang="hu-HU" sz="2400" b="1" i="1" dirty="0" smtClean="0">
                <a:solidFill>
                  <a:schemeClr val="bg2">
                    <a:lumMod val="25000"/>
                  </a:schemeClr>
                </a:solidFill>
              </a:rPr>
              <a:t>„Ha király lennék, a következő szabályt hoznám…”</a:t>
            </a:r>
          </a:p>
          <a:p>
            <a:pPr marL="342900" indent="-342900">
              <a:buFontTx/>
              <a:buChar char="-"/>
            </a:pPr>
            <a:r>
              <a:rPr lang="hu-HU" sz="2400" dirty="0" smtClean="0">
                <a:solidFill>
                  <a:schemeClr val="bg2">
                    <a:lumMod val="25000"/>
                  </a:schemeClr>
                </a:solidFill>
              </a:rPr>
              <a:t>A korona „menjen körbe” és mondja el mindenki hangosan a gondolatát!</a:t>
            </a:r>
          </a:p>
          <a:p>
            <a:pPr marL="342900" indent="-342900" algn="ctr">
              <a:buFontTx/>
              <a:buChar char="-"/>
            </a:pPr>
            <a:endParaRPr lang="hu-HU" sz="2400" dirty="0">
              <a:solidFill>
                <a:schemeClr val="bg2">
                  <a:lumMod val="25000"/>
                </a:schemeClr>
              </a:solidFill>
            </a:endParaRPr>
          </a:p>
        </p:txBody>
      </p:sp>
      <p:pic>
        <p:nvPicPr>
          <p:cNvPr id="6" name="Kép 5"/>
          <p:cNvPicPr>
            <a:picLocks noChangeAspect="1"/>
          </p:cNvPicPr>
          <p:nvPr/>
        </p:nvPicPr>
        <p:blipFill rotWithShape="1">
          <a:blip r:embed="rId5" cstate="print">
            <a:extLst>
              <a:ext uri="{28A0092B-C50C-407E-A947-70E740481C1C}">
                <a14:useLocalDpi xmlns:a14="http://schemas.microsoft.com/office/drawing/2010/main" val="0"/>
              </a:ext>
            </a:extLst>
          </a:blip>
          <a:srcRect r="55072" b="58241"/>
          <a:stretch/>
        </p:blipFill>
        <p:spPr>
          <a:xfrm>
            <a:off x="10398106" y="2713677"/>
            <a:ext cx="1169347" cy="696273"/>
          </a:xfrm>
          <a:prstGeom prst="rect">
            <a:avLst/>
          </a:prstGeom>
          <a:effectLst>
            <a:outerShdw blurRad="63500" sx="102000" sy="102000" algn="ctr" rotWithShape="0">
              <a:prstClr val="black">
                <a:alpha val="40000"/>
              </a:prstClr>
            </a:outerShdw>
          </a:effectLst>
        </p:spPr>
      </p:pic>
      <p:pic>
        <p:nvPicPr>
          <p:cNvPr id="11" name="Kép 10"/>
          <p:cNvPicPr>
            <a:picLocks noChangeAspect="1"/>
          </p:cNvPicPr>
          <p:nvPr/>
        </p:nvPicPr>
        <p:blipFill rotWithShape="1">
          <a:blip r:embed="rId6" cstate="print">
            <a:extLst>
              <a:ext uri="{28A0092B-C50C-407E-A947-70E740481C1C}">
                <a14:useLocalDpi xmlns:a14="http://schemas.microsoft.com/office/drawing/2010/main" val="0"/>
              </a:ext>
            </a:extLst>
          </a:blip>
          <a:srcRect r="55072" b="58241"/>
          <a:stretch/>
        </p:blipFill>
        <p:spPr>
          <a:xfrm>
            <a:off x="1428750" y="2571750"/>
            <a:ext cx="1929469" cy="1148878"/>
          </a:xfrm>
          <a:prstGeom prst="rect">
            <a:avLst/>
          </a:prstGeom>
          <a:effectLst>
            <a:outerShdw blurRad="63500" sx="102000" sy="102000" algn="ctr" rotWithShape="0">
              <a:prstClr val="black">
                <a:alpha val="40000"/>
              </a:prstClr>
            </a:outerShdw>
          </a:effectLst>
        </p:spPr>
      </p:pic>
      <p:sp>
        <p:nvSpPr>
          <p:cNvPr id="8" name="Téglalap 7"/>
          <p:cNvSpPr/>
          <p:nvPr/>
        </p:nvSpPr>
        <p:spPr>
          <a:xfrm>
            <a:off x="6524930" y="534471"/>
            <a:ext cx="3873176" cy="769441"/>
          </a:xfrm>
          <a:prstGeom prst="rect">
            <a:avLst/>
          </a:prstGeom>
        </p:spPr>
        <p:txBody>
          <a:bodyPr wrap="none">
            <a:spAutoFit/>
          </a:bodyPr>
          <a:lstStyle/>
          <a:p>
            <a:r>
              <a:rPr lang="hu-HU" sz="4400" dirty="0" smtClean="0">
                <a:solidFill>
                  <a:schemeClr val="bg2">
                    <a:lumMod val="25000"/>
                  </a:schemeClr>
                </a:solidFill>
                <a:latin typeface="Comic Sans MS" panose="030F0702030302020204" pitchFamily="66" charset="0"/>
              </a:rPr>
              <a:t>JÁTSSZUNK!</a:t>
            </a:r>
            <a:endParaRPr lang="hu-HU" sz="4400" dirty="0">
              <a:solidFill>
                <a:schemeClr val="bg2">
                  <a:lumMod val="25000"/>
                </a:schemeClr>
              </a:solidFill>
              <a:latin typeface="Comic Sans MS" panose="030F0702030302020204" pitchFamily="66" charset="0"/>
            </a:endParaRPr>
          </a:p>
        </p:txBody>
      </p:sp>
    </p:spTree>
    <p:extLst>
      <p:ext uri="{BB962C8B-B14F-4D97-AF65-F5344CB8AC3E}">
        <p14:creationId xmlns:p14="http://schemas.microsoft.com/office/powerpoint/2010/main" val="13154619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4168883"/>
              </p:ext>
            </p:extLst>
          </p:nvPr>
        </p:nvGraphicFramePr>
        <p:xfrm>
          <a:off x="1251678" y="382385"/>
          <a:ext cx="10178322" cy="954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Tartalom helye 3"/>
          <p:cNvPicPr>
            <a:picLocks noGrp="1" noChangeAspect="1"/>
          </p:cNvPicPr>
          <p:nvPr>
            <p:ph idx="1"/>
          </p:nvPr>
        </p:nvPicPr>
        <p:blipFill>
          <a:blip r:embed="rId7"/>
          <a:stretch>
            <a:fillRect/>
          </a:stretch>
        </p:blipFill>
        <p:spPr>
          <a:xfrm>
            <a:off x="2909940" y="1493838"/>
            <a:ext cx="6861070" cy="4759325"/>
          </a:xfrm>
          <a:prstGeom prst="rect">
            <a:avLst/>
          </a:prstGeom>
        </p:spPr>
      </p:pic>
    </p:spTree>
    <p:extLst>
      <p:ext uri="{BB962C8B-B14F-4D97-AF65-F5344CB8AC3E}">
        <p14:creationId xmlns:p14="http://schemas.microsoft.com/office/powerpoint/2010/main" val="720644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88678137"/>
              </p:ext>
            </p:extLst>
          </p:nvPr>
        </p:nvGraphicFramePr>
        <p:xfrm>
          <a:off x="833120" y="213360"/>
          <a:ext cx="10292080" cy="2073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Tartalom helye 3"/>
          <p:cNvPicPr>
            <a:picLocks noGrp="1" noChangeAspect="1"/>
          </p:cNvPicPr>
          <p:nvPr>
            <p:ph idx="1"/>
          </p:nvPr>
        </p:nvPicPr>
        <p:blipFill>
          <a:blip r:embed="rId7"/>
          <a:stretch>
            <a:fillRect/>
          </a:stretch>
        </p:blipFill>
        <p:spPr>
          <a:xfrm>
            <a:off x="3385485" y="2622219"/>
            <a:ext cx="5158420" cy="4406862"/>
          </a:xfrm>
          <a:prstGeom prst="rect">
            <a:avLst/>
          </a:prstGeom>
        </p:spPr>
      </p:pic>
    </p:spTree>
    <p:extLst>
      <p:ext uri="{BB962C8B-B14F-4D97-AF65-F5344CB8AC3E}">
        <p14:creationId xmlns:p14="http://schemas.microsoft.com/office/powerpoint/2010/main" val="644111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rtalom helye 6"/>
          <p:cNvPicPr>
            <a:picLocks noGrp="1" noChangeAspect="1"/>
          </p:cNvPicPr>
          <p:nvPr>
            <p:ph sz="half" idx="1"/>
          </p:nvPr>
        </p:nvPicPr>
        <p:blipFill>
          <a:blip r:embed="rId2"/>
          <a:stretch>
            <a:fillRect/>
          </a:stretch>
        </p:blipFill>
        <p:spPr>
          <a:xfrm>
            <a:off x="1194138" y="122902"/>
            <a:ext cx="2757735" cy="4075471"/>
          </a:xfrm>
          <a:prstGeom prst="rect">
            <a:avLst/>
          </a:prstGeom>
        </p:spPr>
      </p:pic>
      <p:pic>
        <p:nvPicPr>
          <p:cNvPr id="8" name="Tartalom helye 7"/>
          <p:cNvPicPr>
            <a:picLocks noGrp="1" noChangeAspect="1"/>
          </p:cNvPicPr>
          <p:nvPr>
            <p:ph sz="half" idx="2"/>
          </p:nvPr>
        </p:nvPicPr>
        <p:blipFill>
          <a:blip r:embed="rId3"/>
          <a:stretch>
            <a:fillRect/>
          </a:stretch>
        </p:blipFill>
        <p:spPr>
          <a:xfrm>
            <a:off x="3898555" y="2148844"/>
            <a:ext cx="4065575" cy="4050518"/>
          </a:xfrm>
          <a:prstGeom prst="rect">
            <a:avLst/>
          </a:prstGeom>
        </p:spPr>
      </p:pic>
      <p:sp>
        <p:nvSpPr>
          <p:cNvPr id="9" name="Szövegdoboz 8"/>
          <p:cNvSpPr txBox="1"/>
          <p:nvPr/>
        </p:nvSpPr>
        <p:spPr>
          <a:xfrm>
            <a:off x="8465574" y="290052"/>
            <a:ext cx="2703871" cy="6093976"/>
          </a:xfrm>
          <a:prstGeom prst="rect">
            <a:avLst/>
          </a:prstGeom>
          <a:solidFill>
            <a:schemeClr val="accent1">
              <a:lumMod val="60000"/>
              <a:lumOff val="40000"/>
            </a:schemeClr>
          </a:solidFill>
        </p:spPr>
        <p:txBody>
          <a:bodyPr wrap="square" rtlCol="0">
            <a:spAutoFit/>
          </a:bodyPr>
          <a:lstStyle/>
          <a:p>
            <a:r>
              <a:rPr lang="hu-HU" sz="2400" dirty="0"/>
              <a:t>Bibliai képolvasó társasjáték</a:t>
            </a:r>
          </a:p>
          <a:p>
            <a:endParaRPr lang="hu-HU" dirty="0"/>
          </a:p>
          <a:p>
            <a:r>
              <a:rPr lang="hu-HU" dirty="0"/>
              <a:t>A játék 57 kör alakú kártyalapot tartalmaz, rajtuk a bibliai történetekből ismert tárgyak, állatok, növények kis képeivel. </a:t>
            </a:r>
            <a:endParaRPr lang="hu-HU" dirty="0" smtClean="0"/>
          </a:p>
          <a:p>
            <a:pPr fontAlgn="base"/>
            <a:r>
              <a:rPr lang="hu-HU" b="1" dirty="0"/>
              <a:t>Jellemzők</a:t>
            </a:r>
          </a:p>
          <a:p>
            <a:pPr fontAlgn="base"/>
            <a:r>
              <a:rPr lang="hu-HU" dirty="0"/>
              <a:t>5-99 éves korig</a:t>
            </a:r>
          </a:p>
          <a:p>
            <a:pPr fontAlgn="base"/>
            <a:r>
              <a:rPr lang="hu-HU" dirty="0"/>
              <a:t>2-8 játékos</a:t>
            </a:r>
          </a:p>
          <a:p>
            <a:pPr fontAlgn="base"/>
            <a:r>
              <a:rPr lang="hu-HU" dirty="0"/>
              <a:t>14 féle játékszabály</a:t>
            </a:r>
          </a:p>
          <a:p>
            <a:pPr fontAlgn="base"/>
            <a:r>
              <a:rPr lang="hu-HU" dirty="0"/>
              <a:t>színes, motiváló képek</a:t>
            </a:r>
          </a:p>
          <a:p>
            <a:pPr fontAlgn="base"/>
            <a:r>
              <a:rPr lang="hu-HU" dirty="0"/>
              <a:t>kör alakú kártyák</a:t>
            </a:r>
          </a:p>
          <a:p>
            <a:pPr fontAlgn="base"/>
            <a:r>
              <a:rPr lang="hu-HU" dirty="0"/>
              <a:t>kártyánként 8 </a:t>
            </a:r>
            <a:r>
              <a:rPr lang="hu-HU" dirty="0" smtClean="0"/>
              <a:t>kép</a:t>
            </a:r>
          </a:p>
          <a:p>
            <a:pPr fontAlgn="base"/>
            <a:endParaRPr lang="hu-HU" dirty="0"/>
          </a:p>
          <a:p>
            <a:pPr fontAlgn="base"/>
            <a:endParaRPr lang="hu-HU" dirty="0"/>
          </a:p>
          <a:p>
            <a:r>
              <a:rPr lang="hu-HU" dirty="0"/>
              <a:t>https://www.parakletos.hu/category/tarsasjatekok/</a:t>
            </a:r>
            <a:endParaRPr lang="hu-HU" dirty="0" smtClean="0"/>
          </a:p>
          <a:p>
            <a:endParaRPr lang="hu-HU" dirty="0"/>
          </a:p>
        </p:txBody>
      </p:sp>
    </p:spTree>
    <p:extLst>
      <p:ext uri="{BB962C8B-B14F-4D97-AF65-F5344CB8AC3E}">
        <p14:creationId xmlns:p14="http://schemas.microsoft.com/office/powerpoint/2010/main" val="2596054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07328154"/>
              </p:ext>
            </p:extLst>
          </p:nvPr>
        </p:nvGraphicFramePr>
        <p:xfrm>
          <a:off x="838200" y="365125"/>
          <a:ext cx="1081532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Tartalom helye 4"/>
          <p:cNvPicPr>
            <a:picLocks noGrp="1" noChangeAspect="1"/>
          </p:cNvPicPr>
          <p:nvPr>
            <p:ph sz="half" idx="1"/>
          </p:nvPr>
        </p:nvPicPr>
        <p:blipFill>
          <a:blip r:embed="rId7"/>
          <a:stretch>
            <a:fillRect/>
          </a:stretch>
        </p:blipFill>
        <p:spPr>
          <a:xfrm>
            <a:off x="1595120" y="1874994"/>
            <a:ext cx="3342640" cy="4710791"/>
          </a:xfrm>
          <a:prstGeom prst="rect">
            <a:avLst/>
          </a:prstGeom>
        </p:spPr>
      </p:pic>
      <p:pic>
        <p:nvPicPr>
          <p:cNvPr id="7" name="Tartalom helye 6"/>
          <p:cNvPicPr>
            <a:picLocks noGrp="1" noChangeAspect="1"/>
          </p:cNvPicPr>
          <p:nvPr>
            <p:ph sz="half" idx="2"/>
          </p:nvPr>
        </p:nvPicPr>
        <p:blipFill>
          <a:blip r:embed="rId8"/>
          <a:stretch>
            <a:fillRect/>
          </a:stretch>
        </p:blipFill>
        <p:spPr>
          <a:xfrm>
            <a:off x="6957612" y="1825625"/>
            <a:ext cx="3325195" cy="4760160"/>
          </a:xfrm>
          <a:prstGeom prst="rect">
            <a:avLst/>
          </a:prstGeom>
        </p:spPr>
      </p:pic>
    </p:spTree>
    <p:extLst>
      <p:ext uri="{BB962C8B-B14F-4D97-AF65-F5344CB8AC3E}">
        <p14:creationId xmlns:p14="http://schemas.microsoft.com/office/powerpoint/2010/main" val="250225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36199502"/>
              </p:ext>
            </p:extLst>
          </p:nvPr>
        </p:nvGraphicFramePr>
        <p:xfrm>
          <a:off x="1239550" y="570069"/>
          <a:ext cx="9850666" cy="79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zövegdoboz 6"/>
          <p:cNvSpPr txBox="1"/>
          <p:nvPr/>
        </p:nvSpPr>
        <p:spPr>
          <a:xfrm>
            <a:off x="1141306" y="377468"/>
            <a:ext cx="5841813" cy="953729"/>
          </a:xfrm>
          <a:prstGeom prst="rect">
            <a:avLst/>
          </a:prstGeom>
          <a:noFill/>
        </p:spPr>
        <p:txBody>
          <a:bodyPr wrap="square" rtlCol="0">
            <a:spAutoFit/>
          </a:bodyPr>
          <a:lstStyle/>
          <a:p>
            <a:endParaRPr lang="hu-HU" dirty="0"/>
          </a:p>
        </p:txBody>
      </p:sp>
      <p:pic>
        <p:nvPicPr>
          <p:cNvPr id="9" name="Kép 8"/>
          <p:cNvPicPr>
            <a:picLocks noChangeAspect="1"/>
          </p:cNvPicPr>
          <p:nvPr/>
        </p:nvPicPr>
        <p:blipFill>
          <a:blip r:embed="rId7"/>
          <a:stretch>
            <a:fillRect/>
          </a:stretch>
        </p:blipFill>
        <p:spPr>
          <a:xfrm>
            <a:off x="352646" y="2179925"/>
            <a:ext cx="11475946" cy="4039706"/>
          </a:xfrm>
          <a:prstGeom prst="rect">
            <a:avLst/>
          </a:prstGeom>
        </p:spPr>
      </p:pic>
    </p:spTree>
    <p:extLst>
      <p:ext uri="{BB962C8B-B14F-4D97-AF65-F5344CB8AC3E}">
        <p14:creationId xmlns:p14="http://schemas.microsoft.com/office/powerpoint/2010/main" val="3770537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stretch>
            <a:fillRect/>
          </a:stretch>
        </p:blipFill>
        <p:spPr>
          <a:xfrm>
            <a:off x="396929" y="716437"/>
            <a:ext cx="11428002" cy="5410986"/>
          </a:xfrm>
          <a:prstGeom prst="rect">
            <a:avLst/>
          </a:prstGeom>
        </p:spPr>
      </p:pic>
    </p:spTree>
    <p:extLst>
      <p:ext uri="{BB962C8B-B14F-4D97-AF65-F5344CB8AC3E}">
        <p14:creationId xmlns:p14="http://schemas.microsoft.com/office/powerpoint/2010/main" val="594226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1375616" y="5886411"/>
            <a:ext cx="9709027" cy="769294"/>
          </a:xfrm>
          <a:prstGeom prst="rect">
            <a:avLst/>
          </a:prstGeom>
        </p:spPr>
      </p:pic>
      <p:pic>
        <p:nvPicPr>
          <p:cNvPr id="5" name="Tartalom helye 4"/>
          <p:cNvPicPr>
            <a:picLocks noGrp="1" noChangeAspect="1"/>
          </p:cNvPicPr>
          <p:nvPr>
            <p:ph sz="half" idx="1"/>
          </p:nvPr>
        </p:nvPicPr>
        <p:blipFill>
          <a:blip r:embed="rId3"/>
          <a:stretch>
            <a:fillRect/>
          </a:stretch>
        </p:blipFill>
        <p:spPr>
          <a:xfrm>
            <a:off x="567110" y="1267244"/>
            <a:ext cx="5250139" cy="4351338"/>
          </a:xfrm>
          <a:prstGeom prst="rect">
            <a:avLst/>
          </a:prstGeom>
        </p:spPr>
      </p:pic>
      <p:sp>
        <p:nvSpPr>
          <p:cNvPr id="4" name="Tartalom helye 3"/>
          <p:cNvSpPr>
            <a:spLocks noGrp="1"/>
          </p:cNvSpPr>
          <p:nvPr>
            <p:ph sz="half" idx="2"/>
          </p:nvPr>
        </p:nvSpPr>
        <p:spPr>
          <a:xfrm>
            <a:off x="6230129" y="1267244"/>
            <a:ext cx="5181600" cy="4351338"/>
          </a:xfrm>
        </p:spPr>
        <p:txBody>
          <a:bodyPr>
            <a:normAutofit fontScale="55000" lnSpcReduction="20000"/>
          </a:bodyPr>
          <a:lstStyle/>
          <a:p>
            <a:pPr marL="0" indent="0">
              <a:buNone/>
            </a:pPr>
            <a:r>
              <a:rPr lang="hu-HU" dirty="0"/>
              <a:t>A kéz, a tenyér az egyik legfontosabb érzékszervünk, amivel megismerjük a világot. Felismeritek-e egymást a tenyérre/kézfejre írt nevek, rajzolt jelek alapján? (Ha a tenyér túl érzékenynek, csiklandósnak bizonyul, akkor érdemes a kézfejen próbálkozni.)</a:t>
            </a:r>
            <a:br>
              <a:rPr lang="hu-HU" dirty="0"/>
            </a:br>
            <a:r>
              <a:rPr lang="hu-HU" dirty="0"/>
              <a:t>Valaki bekötött szemmel ül középen, és </a:t>
            </a:r>
            <a:r>
              <a:rPr lang="hu-HU" dirty="0" err="1"/>
              <a:t>előrenyújtja</a:t>
            </a:r>
            <a:r>
              <a:rPr lang="hu-HU" dirty="0"/>
              <a:t> a kezét. Valaki odalép hozzá a játékosok közül, és a tenyerére/kézfejére írja az ujjával (nagybetűkkel) a keresztnevét, vagy rárajzolja az ovis jelét.</a:t>
            </a:r>
            <a:br>
              <a:rPr lang="hu-HU" dirty="0"/>
            </a:br>
            <a:r>
              <a:rPr lang="hu-HU" dirty="0"/>
              <a:t>Kitalálja-e a bekötött szemű, hogy ki tette ezt?</a:t>
            </a:r>
            <a:br>
              <a:rPr lang="hu-HU" dirty="0"/>
            </a:br>
            <a:r>
              <a:rPr lang="hu-HU" dirty="0"/>
              <a:t>És ha nem a nevét vagy ovis jelét írja/rajzolja oda, hanem csak beleír, belerajzol valamit? Így ki lehet találni, hogy ki az író/rajzoló?</a:t>
            </a:r>
            <a:br>
              <a:rPr lang="hu-HU" dirty="0"/>
            </a:br>
            <a:r>
              <a:rPr lang="hu-HU" dirty="0"/>
              <a:t/>
            </a:r>
            <a:br>
              <a:rPr lang="hu-HU" dirty="0"/>
            </a:br>
            <a:r>
              <a:rPr lang="hu-HU" dirty="0"/>
              <a:t>Páros játékot is játszhattok úgy, hogy egymás tenyerébe/kézfejére írnak/rajzolnak a párok tagjai. Aki nem ír/rajzol, az behunyja a szemét, és figyel. Most az a dolga, hogy érzés alapján „olvassa el” az írást vagy „lássa” a képet. A végén el kell mondania, mit írtak/rajzoltak a kezére. Utána páron belüli cserével folytatódik hasonlóképpen a játék. A gyerekek így konkrét tapasztalatot szereznek arról, hogy nemcsak a szemünkkel érzékelhetünk egy írást vagy képet. A vakok írása is tapintással érzékelhető.</a:t>
            </a:r>
            <a:br>
              <a:rPr lang="hu-HU" dirty="0"/>
            </a:br>
            <a:r>
              <a:rPr lang="hu-HU" dirty="0"/>
              <a:t/>
            </a:r>
            <a:br>
              <a:rPr lang="hu-HU" dirty="0"/>
            </a:br>
            <a:r>
              <a:rPr lang="hu-HU" dirty="0"/>
              <a:t>Forrás: </a:t>
            </a:r>
            <a:r>
              <a:rPr lang="hu-HU" dirty="0" err="1"/>
              <a:t>Miklya</a:t>
            </a:r>
            <a:r>
              <a:rPr lang="hu-HU" dirty="0"/>
              <a:t> Zsolt. Örömhírstaféta. Nagyhéttől pünkösdig. </a:t>
            </a:r>
            <a:r>
              <a:rPr lang="hu-HU" dirty="0" err="1"/>
              <a:t>Parakletos</a:t>
            </a:r>
            <a:r>
              <a:rPr lang="hu-HU" dirty="0"/>
              <a:t> Könyvesház. Kiskunfélegyháza, 2017</a:t>
            </a:r>
          </a:p>
        </p:txBody>
      </p:sp>
      <p:graphicFrame>
        <p:nvGraphicFramePr>
          <p:cNvPr id="3" name="Diagram 2"/>
          <p:cNvGraphicFramePr/>
          <p:nvPr>
            <p:extLst>
              <p:ext uri="{D42A27DB-BD31-4B8C-83A1-F6EECF244321}">
                <p14:modId xmlns:p14="http://schemas.microsoft.com/office/powerpoint/2010/main" val="1109124737"/>
              </p:ext>
            </p:extLst>
          </p:nvPr>
        </p:nvGraphicFramePr>
        <p:xfrm>
          <a:off x="1605280" y="294640"/>
          <a:ext cx="8666480" cy="873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3272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284885837"/>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Tartalom helye 4"/>
          <p:cNvPicPr>
            <a:picLocks noGrp="1" noChangeAspect="1"/>
          </p:cNvPicPr>
          <p:nvPr>
            <p:ph sz="half" idx="1"/>
          </p:nvPr>
        </p:nvPicPr>
        <p:blipFill>
          <a:blip r:embed="rId7"/>
          <a:stretch>
            <a:fillRect/>
          </a:stretch>
        </p:blipFill>
        <p:spPr>
          <a:xfrm>
            <a:off x="838200" y="2038116"/>
            <a:ext cx="5181600" cy="3926355"/>
          </a:xfrm>
          <a:prstGeom prst="rect">
            <a:avLst/>
          </a:prstGeom>
        </p:spPr>
      </p:pic>
      <p:sp>
        <p:nvSpPr>
          <p:cNvPr id="4" name="Tartalom helye 3"/>
          <p:cNvSpPr>
            <a:spLocks noGrp="1"/>
          </p:cNvSpPr>
          <p:nvPr>
            <p:ph sz="half" idx="2"/>
          </p:nvPr>
        </p:nvSpPr>
        <p:spPr/>
        <p:txBody>
          <a:bodyPr>
            <a:normAutofit fontScale="55000" lnSpcReduction="20000"/>
          </a:bodyPr>
          <a:lstStyle/>
          <a:p>
            <a:pPr marL="0" indent="0">
              <a:buNone/>
            </a:pPr>
            <a:r>
              <a:rPr lang="hu-HU" dirty="0"/>
              <a:t>Ez a játék a megérkező, élénkítő, egymásra figyelő játékok csoportjába tartozik. Olvassuk el az instrukciót, ami alább látható! A lényeg, hogy a tapsot minél gyorsabban, ügyesebben kell továbbadni. Ha valaki elrontja (tehát hamarabb tapsol, vagy nem tapsol, mikor hozzá ért a kör), akkor kiesik. Nem muszáj kiesősre tervezni, mert akkor versenyhelyzet alakulhat ki, ez nem feltétlenül célja ennek a játéknak. A játék sok nevetéssel is járhat és segít egymásra figyelni, kreatívan hatással lenni a csoport működésére.</a:t>
            </a:r>
            <a:br>
              <a:rPr lang="hu-HU" dirty="0"/>
            </a:br>
            <a:r>
              <a:rPr lang="hu-HU" dirty="0"/>
              <a:t/>
            </a:r>
            <a:br>
              <a:rPr lang="hu-HU" dirty="0"/>
            </a:br>
            <a:r>
              <a:rPr lang="hu-HU" dirty="0"/>
              <a:t>INSTRUKCIÓ:</a:t>
            </a:r>
            <a:br>
              <a:rPr lang="hu-HU" dirty="0"/>
            </a:br>
            <a:r>
              <a:rPr lang="hu-HU" dirty="0"/>
              <a:t>Álljunk körbe! Elindítom egy irányba a tapsot. Amerre indítom, abba az irányba kell továbbadni. Mindenki egyet tapsol a mellette álló felé, ezzel adja tovább a tapsot. (Ha egyszer körbement). Most lehetőség lesz két dologra. Egyrészt megfordíthatjátok a taps irányát úgy, hogy mikor hozzátok ér, az érkezési irányba tapsolsz kétszer. Akkor megfordul a taps iránya. A másik, hogy ha hozzád ér a taps és te leguggolsz, akkor a melletted állóhoz ér a taps, fölötted átrepül, neki kell reagálni rá.</a:t>
            </a:r>
            <a:br>
              <a:rPr lang="hu-HU" dirty="0"/>
            </a:br>
            <a:r>
              <a:rPr lang="hu-HU" dirty="0"/>
              <a:t/>
            </a:r>
            <a:br>
              <a:rPr lang="hu-HU" dirty="0"/>
            </a:br>
            <a:r>
              <a:rPr lang="hu-HU" dirty="0"/>
              <a:t>(Forrás: </a:t>
            </a:r>
            <a:r>
              <a:rPr lang="hu-HU" dirty="0" err="1"/>
              <a:t>Thoma</a:t>
            </a:r>
            <a:r>
              <a:rPr lang="hu-HU" dirty="0"/>
              <a:t> László református lelkipásztor)</a:t>
            </a:r>
          </a:p>
        </p:txBody>
      </p:sp>
    </p:spTree>
    <p:extLst>
      <p:ext uri="{BB962C8B-B14F-4D97-AF65-F5344CB8AC3E}">
        <p14:creationId xmlns:p14="http://schemas.microsoft.com/office/powerpoint/2010/main" val="10485884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76517652"/>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p:txBody>
          <a:bodyPr>
            <a:normAutofit fontScale="77500" lnSpcReduction="20000"/>
          </a:bodyPr>
          <a:lstStyle/>
          <a:p>
            <a:pPr marL="0" indent="0">
              <a:buNone/>
            </a:pPr>
            <a:r>
              <a:rPr lang="hu-HU" dirty="0"/>
              <a:t>Körben állunk, a vezető középen, kezében labda. „Mondd meg a nevedet”, - </a:t>
            </a:r>
            <a:r>
              <a:rPr lang="hu-HU" dirty="0" err="1"/>
              <a:t>énekli</a:t>
            </a:r>
            <a:r>
              <a:rPr lang="hu-HU" dirty="0"/>
              <a:t> a vezető, s a labdát a körben álló gyermekek egyikének a kezébe dobja. Aki kapja, bemutatkozik, és a nevéhez dallamot komponál: „Nagy Zsuzsika vagyok”, „Az én nevem Kovács Péter”, „Kiss Sándornak hívnak”. Ki hogy akarja. A bemutatkozás dallamát az egész csoport </a:t>
            </a:r>
            <a:r>
              <a:rPr lang="hu-HU" dirty="0" err="1"/>
              <a:t>utánaénekli</a:t>
            </a:r>
            <a:r>
              <a:rPr lang="hu-HU" dirty="0"/>
              <a:t>, s továbbmegy a labda. Aki kapja, ugyancsak dallammal mondja a nevét. Így folytatódik a játék, míg csak meg nem ismertük egymást.</a:t>
            </a:r>
            <a:br>
              <a:rPr lang="hu-HU" dirty="0"/>
            </a:br>
            <a:r>
              <a:rPr lang="hu-HU" dirty="0"/>
              <a:t/>
            </a:r>
            <a:br>
              <a:rPr lang="hu-HU" dirty="0"/>
            </a:br>
            <a:r>
              <a:rPr lang="hu-HU" dirty="0"/>
              <a:t>Forrás: Debreczeni Tibor: Kreatív játékok pedagógusoknak és gyerekeknek (Nevelési segédkönyv. Eredeti kiadás: 1983.)</a:t>
            </a:r>
          </a:p>
        </p:txBody>
      </p:sp>
      <p:pic>
        <p:nvPicPr>
          <p:cNvPr id="3" name="Tartalom helye 2"/>
          <p:cNvPicPr>
            <a:picLocks noGrp="1" noChangeAspect="1"/>
          </p:cNvPicPr>
          <p:nvPr>
            <p:ph sz="half" idx="1"/>
          </p:nvPr>
        </p:nvPicPr>
        <p:blipFill>
          <a:blip r:embed="rId7"/>
          <a:stretch>
            <a:fillRect/>
          </a:stretch>
        </p:blipFill>
        <p:spPr>
          <a:xfrm>
            <a:off x="1596931" y="2010466"/>
            <a:ext cx="3664138" cy="3981655"/>
          </a:xfrm>
          <a:prstGeom prst="rect">
            <a:avLst/>
          </a:prstGeom>
        </p:spPr>
      </p:pic>
    </p:spTree>
    <p:extLst>
      <p:ext uri="{BB962C8B-B14F-4D97-AF65-F5344CB8AC3E}">
        <p14:creationId xmlns:p14="http://schemas.microsoft.com/office/powerpoint/2010/main" val="3872857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006941189"/>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6172200" y="2125301"/>
            <a:ext cx="5181600" cy="3751985"/>
          </a:xfrm>
        </p:spPr>
        <p:txBody>
          <a:bodyPr>
            <a:normAutofit fontScale="47500" lnSpcReduction="20000"/>
          </a:bodyPr>
          <a:lstStyle/>
          <a:p>
            <a:pPr marL="0" indent="0">
              <a:buNone/>
            </a:pPr>
            <a:r>
              <a:rPr lang="hu-HU" dirty="0"/>
              <a:t>Az ingerszegénység a világ befogadásában korlátoz. Ennek csökkentése fontos pedagógiai feladat, mert az érzékelés tudatosításával, finomításával az élettel kerülnek intenzívebb kapcsolatba. A befogadás képességét fejlesztve, az élet alakítására is fogékonyabbá tesszük a gyermekeket. S még egy szempont: a karakter és jellemábrázoló színjátszó tevékenységet segíti elő az érzékelő gyakorlatokkal „etűdölő” szakköri foglalkozás.</a:t>
            </a:r>
            <a:br>
              <a:rPr lang="hu-HU" dirty="0"/>
            </a:br>
            <a:r>
              <a:rPr lang="hu-HU" dirty="0"/>
              <a:t/>
            </a:r>
            <a:br>
              <a:rPr lang="hu-HU" dirty="0"/>
            </a:br>
            <a:r>
              <a:rPr lang="hu-HU" dirty="0"/>
              <a:t>• A játékosok bekötik szemüket, majd a kezükbe adunk egy tárgyat. Azonnal el kell mondaniuk a tárgyról mindent, amit tapintás alapján érzékelve gondolnak a tárgyról.</a:t>
            </a:r>
            <a:br>
              <a:rPr lang="hu-HU" dirty="0"/>
            </a:br>
            <a:r>
              <a:rPr lang="hu-HU" dirty="0"/>
              <a:t>• Érdekes változata lehet a játéknak, ha mindenki hoz magával otthonról egy személyes, érdekes tárgyat, és ezekkel dolgozunk. Ne mutassuk meg ezeket senkinek, tegyük őket egy kendővel letakart kosárba és mindenki sorban húzzon egyet (tegyük mindezt körben ülve, egyszerre egy játékos húz és beszél, majd ha ő végzett, jöhet a következő). Beszéljünk a kezünkben tartott tárgyról becsukott, majd nyitott szemmel! Mondjuk el, szerintünk mit jelenthet a gazdájának, hogyan került hozzá, miért lehet fontos neki!</a:t>
            </a:r>
            <a:br>
              <a:rPr lang="hu-HU" dirty="0"/>
            </a:br>
            <a:r>
              <a:rPr lang="hu-HU" dirty="0"/>
              <a:t>• Ha már mindenki húzott és beszélt, jelentkezzen a tárgy eredeti tulajdonosa és ő mondjon el mindent a tárgyról!</a:t>
            </a:r>
            <a:br>
              <a:rPr lang="hu-HU" dirty="0"/>
            </a:br>
            <a:r>
              <a:rPr lang="hu-HU" dirty="0"/>
              <a:t/>
            </a:r>
            <a:br>
              <a:rPr lang="hu-HU" dirty="0"/>
            </a:br>
            <a:r>
              <a:rPr lang="hu-HU" dirty="0"/>
              <a:t>Forrás: Debreczeni Tibor: Kreatív játékok pedagógusoknak és gyerekeknek (Nevelési segédkönyv. Eredeti kiadás: 1983.) A játék kiegészítése Csüllög Ferenc drámapedagógus közlése.</a:t>
            </a:r>
          </a:p>
        </p:txBody>
      </p:sp>
      <p:pic>
        <p:nvPicPr>
          <p:cNvPr id="5" name="Tartalom helye 4"/>
          <p:cNvPicPr>
            <a:picLocks noGrp="1" noChangeAspect="1"/>
          </p:cNvPicPr>
          <p:nvPr>
            <p:ph sz="half" idx="1"/>
          </p:nvPr>
        </p:nvPicPr>
        <p:blipFill>
          <a:blip r:embed="rId7"/>
          <a:stretch>
            <a:fillRect/>
          </a:stretch>
        </p:blipFill>
        <p:spPr>
          <a:xfrm>
            <a:off x="838200" y="2125301"/>
            <a:ext cx="5181600" cy="3751985"/>
          </a:xfrm>
          <a:prstGeom prst="rect">
            <a:avLst/>
          </a:prstGeom>
        </p:spPr>
      </p:pic>
    </p:spTree>
    <p:extLst>
      <p:ext uri="{BB962C8B-B14F-4D97-AF65-F5344CB8AC3E}">
        <p14:creationId xmlns:p14="http://schemas.microsoft.com/office/powerpoint/2010/main" val="5913948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5832681"/>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artalom helye 3"/>
          <p:cNvSpPr>
            <a:spLocks noGrp="1"/>
          </p:cNvSpPr>
          <p:nvPr>
            <p:ph sz="half" idx="2"/>
          </p:nvPr>
        </p:nvSpPr>
        <p:spPr>
          <a:xfrm>
            <a:off x="6172200" y="2125301"/>
            <a:ext cx="5181600" cy="3751985"/>
          </a:xfrm>
        </p:spPr>
        <p:txBody>
          <a:bodyPr>
            <a:normAutofit fontScale="77500" lnSpcReduction="20000"/>
          </a:bodyPr>
          <a:lstStyle/>
          <a:p>
            <a:pPr marL="0" indent="0">
              <a:buNone/>
            </a:pPr>
            <a:r>
              <a:rPr lang="hu-HU" dirty="0"/>
              <a:t>Körben ülünk a földön. A szemek keresik egymást. Beszéd nincs. Akik szemmel egymásra lelnek, azok egymás mögé ülnek. A játékot addig folytatjuk, amíg mindenki meg nem találja a maga párját. Majd a már egymással rokonszenvező és egymás mögött ülő párok keresik egy másik párral a kapcsolatot, mégpedig az előbbi módon. A játék addig zajlik, míg csak ki nem alakulnak a négyes csoportok.</a:t>
            </a:r>
            <a:br>
              <a:rPr lang="hu-HU" dirty="0"/>
            </a:br>
            <a:r>
              <a:rPr lang="hu-HU" dirty="0"/>
              <a:t/>
            </a:r>
            <a:br>
              <a:rPr lang="hu-HU" dirty="0"/>
            </a:br>
            <a:r>
              <a:rPr lang="hu-HU" dirty="0"/>
              <a:t>Forrás: Debreczeni Tibor: Kreatív játékok pedagógusoknak és gyerekeknek (Nevelési segédkönyv. Eredeti kiadás: 1983.)</a:t>
            </a:r>
          </a:p>
        </p:txBody>
      </p:sp>
      <p:pic>
        <p:nvPicPr>
          <p:cNvPr id="3" name="Tartalom helye 2"/>
          <p:cNvPicPr>
            <a:picLocks noGrp="1" noChangeAspect="1"/>
          </p:cNvPicPr>
          <p:nvPr>
            <p:ph sz="half" idx="1"/>
          </p:nvPr>
        </p:nvPicPr>
        <p:blipFill>
          <a:blip r:embed="rId7"/>
          <a:stretch>
            <a:fillRect/>
          </a:stretch>
        </p:blipFill>
        <p:spPr>
          <a:xfrm>
            <a:off x="838200" y="2075907"/>
            <a:ext cx="5181600" cy="3850773"/>
          </a:xfrm>
          <a:prstGeom prst="rect">
            <a:avLst/>
          </a:prstGeom>
        </p:spPr>
      </p:pic>
    </p:spTree>
    <p:extLst>
      <p:ext uri="{BB962C8B-B14F-4D97-AF65-F5344CB8AC3E}">
        <p14:creationId xmlns:p14="http://schemas.microsoft.com/office/powerpoint/2010/main" val="26634590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1058</Words>
  <Application>Microsoft Office PowerPoint</Application>
  <PresentationFormat>Szélesvásznú</PresentationFormat>
  <Paragraphs>74</Paragraphs>
  <Slides>29</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29</vt:i4>
      </vt:variant>
    </vt:vector>
  </HeadingPairs>
  <TitlesOfParts>
    <vt:vector size="34" baseType="lpstr">
      <vt:lpstr>Arial</vt:lpstr>
      <vt:lpstr>Calibri</vt:lpstr>
      <vt:lpstr>Calibri Light</vt:lpstr>
      <vt:lpstr>Comic Sans MS</vt:lpstr>
      <vt:lpstr>Office-téma</vt:lpstr>
      <vt:lpstr>Nyári hittanos gyermekhét –  Isten házában  Játékok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RPI</dc:creator>
  <cp:lastModifiedBy>RPI</cp:lastModifiedBy>
  <cp:revision>23</cp:revision>
  <dcterms:created xsi:type="dcterms:W3CDTF">2025-04-02T11:02:58Z</dcterms:created>
  <dcterms:modified xsi:type="dcterms:W3CDTF">2025-05-15T08:42:36Z</dcterms:modified>
</cp:coreProperties>
</file>