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284" r:id="rId3"/>
    <p:sldId id="325" r:id="rId4"/>
    <p:sldId id="326" r:id="rId5"/>
    <p:sldId id="327" r:id="rId6"/>
    <p:sldId id="328" r:id="rId7"/>
    <p:sldId id="332" r:id="rId8"/>
    <p:sldId id="329" r:id="rId9"/>
    <p:sldId id="331" r:id="rId10"/>
    <p:sldId id="330" r:id="rId11"/>
    <p:sldId id="333" r:id="rId12"/>
    <p:sldId id="334" r:id="rId13"/>
    <p:sldId id="336" r:id="rId14"/>
    <p:sldId id="337" r:id="rId15"/>
    <p:sldId id="322" r:id="rId16"/>
    <p:sldId id="262" r:id="rId17"/>
    <p:sldId id="291" r:id="rId18"/>
    <p:sldId id="350" r:id="rId19"/>
    <p:sldId id="270" r:id="rId20"/>
    <p:sldId id="340" r:id="rId21"/>
    <p:sldId id="294" r:id="rId22"/>
    <p:sldId id="292" r:id="rId23"/>
    <p:sldId id="293" r:id="rId24"/>
    <p:sldId id="344" r:id="rId25"/>
    <p:sldId id="303" r:id="rId26"/>
    <p:sldId id="304" r:id="rId27"/>
    <p:sldId id="305" r:id="rId28"/>
    <p:sldId id="356" r:id="rId29"/>
    <p:sldId id="295" r:id="rId30"/>
    <p:sldId id="296" r:id="rId31"/>
    <p:sldId id="297" r:id="rId32"/>
    <p:sldId id="298" r:id="rId33"/>
    <p:sldId id="308" r:id="rId34"/>
    <p:sldId id="345" r:id="rId35"/>
    <p:sldId id="342" r:id="rId36"/>
    <p:sldId id="306" r:id="rId37"/>
    <p:sldId id="307" r:id="rId38"/>
    <p:sldId id="309" r:id="rId39"/>
    <p:sldId id="346" r:id="rId40"/>
    <p:sldId id="290" r:id="rId41"/>
    <p:sldId id="289" r:id="rId42"/>
    <p:sldId id="347" r:id="rId43"/>
    <p:sldId id="343" r:id="rId44"/>
    <p:sldId id="299" r:id="rId45"/>
    <p:sldId id="300" r:id="rId46"/>
    <p:sldId id="301" r:id="rId47"/>
    <p:sldId id="310" r:id="rId48"/>
    <p:sldId id="357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7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38DD98-AC2A-426A-8163-032B2582086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C6CC18-297C-4A20-851D-8E5DFFC179BE}">
      <dgm:prSet/>
      <dgm:spPr/>
      <dgm:t>
        <a:bodyPr/>
        <a:lstStyle/>
        <a:p>
          <a:r>
            <a:rPr lang="hu-HU" b="1"/>
            <a:t>JERUZSÁLEM VÁROSA</a:t>
          </a:r>
          <a:endParaRPr lang="en-US"/>
        </a:p>
      </dgm:t>
    </dgm:pt>
    <dgm:pt modelId="{B0C003BA-EBD5-48C2-9291-7CE2CE3BA885}" type="parTrans" cxnId="{48213A21-A0F8-4515-B929-D1196837693C}">
      <dgm:prSet/>
      <dgm:spPr/>
      <dgm:t>
        <a:bodyPr/>
        <a:lstStyle/>
        <a:p>
          <a:endParaRPr lang="en-US"/>
        </a:p>
      </dgm:t>
    </dgm:pt>
    <dgm:pt modelId="{88E5CCA9-FA30-4C52-A433-D2AF0C01F3CC}" type="sibTrans" cxnId="{48213A21-A0F8-4515-B929-D1196837693C}">
      <dgm:prSet/>
      <dgm:spPr/>
      <dgm:t>
        <a:bodyPr/>
        <a:lstStyle/>
        <a:p>
          <a:endParaRPr lang="en-US"/>
        </a:p>
      </dgm:t>
    </dgm:pt>
    <dgm:pt modelId="{5B86A02C-1E4D-4026-835A-8A9D7DE69890}">
      <dgm:prSet/>
      <dgm:spPr/>
      <dgm:t>
        <a:bodyPr/>
        <a:lstStyle/>
        <a:p>
          <a:r>
            <a:rPr lang="hu-HU"/>
            <a:t>Dávid király tette Izráel fővárosává</a:t>
          </a:r>
          <a:endParaRPr lang="en-US"/>
        </a:p>
      </dgm:t>
    </dgm:pt>
    <dgm:pt modelId="{66289650-70BF-43E5-8FA1-F83440BD6BED}" type="parTrans" cxnId="{D7AA14DB-605C-4FC0-A88D-65BA62769FA9}">
      <dgm:prSet/>
      <dgm:spPr/>
      <dgm:t>
        <a:bodyPr/>
        <a:lstStyle/>
        <a:p>
          <a:endParaRPr lang="en-US"/>
        </a:p>
      </dgm:t>
    </dgm:pt>
    <dgm:pt modelId="{1342836B-F47A-4D9A-9E2E-DF13119ABA62}" type="sibTrans" cxnId="{D7AA14DB-605C-4FC0-A88D-65BA62769FA9}">
      <dgm:prSet/>
      <dgm:spPr/>
      <dgm:t>
        <a:bodyPr/>
        <a:lstStyle/>
        <a:p>
          <a:endParaRPr lang="en-US"/>
        </a:p>
      </dgm:t>
    </dgm:pt>
    <dgm:pt modelId="{5DEB337A-F2A0-4047-A84A-02BCBD80DA40}">
      <dgm:prSet/>
      <dgm:spPr/>
      <dgm:t>
        <a:bodyPr/>
        <a:lstStyle/>
        <a:p>
          <a:r>
            <a:rPr lang="hu-HU"/>
            <a:t>Salamon temploma</a:t>
          </a:r>
          <a:endParaRPr lang="en-US"/>
        </a:p>
      </dgm:t>
    </dgm:pt>
    <dgm:pt modelId="{8B2B7236-686C-4085-AB73-5BB15C55D3C1}" type="parTrans" cxnId="{85FB6C0B-351D-41BB-AC9E-71BE4EACABFB}">
      <dgm:prSet/>
      <dgm:spPr/>
      <dgm:t>
        <a:bodyPr/>
        <a:lstStyle/>
        <a:p>
          <a:endParaRPr lang="en-US"/>
        </a:p>
      </dgm:t>
    </dgm:pt>
    <dgm:pt modelId="{BE57790E-5486-494E-9520-3627B40611F5}" type="sibTrans" cxnId="{85FB6C0B-351D-41BB-AC9E-71BE4EACABFB}">
      <dgm:prSet/>
      <dgm:spPr/>
      <dgm:t>
        <a:bodyPr/>
        <a:lstStyle/>
        <a:p>
          <a:endParaRPr lang="en-US"/>
        </a:p>
      </dgm:t>
    </dgm:pt>
    <dgm:pt modelId="{21F68065-72B0-4DB5-92AC-12506E4F9A67}">
      <dgm:prSet/>
      <dgm:spPr/>
      <dgm:t>
        <a:bodyPr/>
        <a:lstStyle/>
        <a:p>
          <a:r>
            <a:rPr lang="hu-HU"/>
            <a:t>Támadások és lerombolás</a:t>
          </a:r>
          <a:endParaRPr lang="en-US"/>
        </a:p>
      </dgm:t>
    </dgm:pt>
    <dgm:pt modelId="{225CC8B6-FEFF-4A82-AF42-04FAA550855F}" type="parTrans" cxnId="{AA786F75-2696-42C3-84B8-F094A82135B7}">
      <dgm:prSet/>
      <dgm:spPr/>
      <dgm:t>
        <a:bodyPr/>
        <a:lstStyle/>
        <a:p>
          <a:endParaRPr lang="en-US"/>
        </a:p>
      </dgm:t>
    </dgm:pt>
    <dgm:pt modelId="{A00B90A3-19E5-4E11-8294-CC424E86174E}" type="sibTrans" cxnId="{AA786F75-2696-42C3-84B8-F094A82135B7}">
      <dgm:prSet/>
      <dgm:spPr/>
      <dgm:t>
        <a:bodyPr/>
        <a:lstStyle/>
        <a:p>
          <a:endParaRPr lang="en-US"/>
        </a:p>
      </dgm:t>
    </dgm:pt>
    <dgm:pt modelId="{6392A8F5-D0AF-4915-BBF6-FF2F3A3E345F}">
      <dgm:prSet/>
      <dgm:spPr/>
      <dgm:t>
        <a:bodyPr/>
        <a:lstStyle/>
        <a:p>
          <a:r>
            <a:rPr lang="hu-HU"/>
            <a:t>Újjáépítés – Heródes – Jézus korában</a:t>
          </a:r>
          <a:endParaRPr lang="en-US"/>
        </a:p>
      </dgm:t>
    </dgm:pt>
    <dgm:pt modelId="{036F20B7-D628-4682-B6AD-376E8FBEA3BA}" type="parTrans" cxnId="{1FFAE882-C56E-4588-B1DF-2BBE73D02DBB}">
      <dgm:prSet/>
      <dgm:spPr/>
      <dgm:t>
        <a:bodyPr/>
        <a:lstStyle/>
        <a:p>
          <a:endParaRPr lang="en-US"/>
        </a:p>
      </dgm:t>
    </dgm:pt>
    <dgm:pt modelId="{7E640B53-CEAF-47D1-9CC6-5BF1264F641F}" type="sibTrans" cxnId="{1FFAE882-C56E-4588-B1DF-2BBE73D02DBB}">
      <dgm:prSet/>
      <dgm:spPr/>
      <dgm:t>
        <a:bodyPr/>
        <a:lstStyle/>
        <a:p>
          <a:endParaRPr lang="en-US"/>
        </a:p>
      </dgm:t>
    </dgm:pt>
    <dgm:pt modelId="{D07B2D52-0BA7-40A5-B028-1136383BA817}">
      <dgm:prSet/>
      <dgm:spPr/>
      <dgm:t>
        <a:bodyPr/>
        <a:lstStyle/>
        <a:p>
          <a:r>
            <a:rPr lang="hu-HU"/>
            <a:t>Elnevezései: Dávid városa, Isten városa, a Seregek Urának városa, a nagy király városa, Izráel Szentjének Sionja</a:t>
          </a:r>
          <a:endParaRPr lang="en-US"/>
        </a:p>
      </dgm:t>
    </dgm:pt>
    <dgm:pt modelId="{C42901A3-B80A-4BAC-899C-08B413F874C4}" type="parTrans" cxnId="{8DCAA517-BD0C-4AC7-8F8F-E07BF85B333B}">
      <dgm:prSet/>
      <dgm:spPr/>
      <dgm:t>
        <a:bodyPr/>
        <a:lstStyle/>
        <a:p>
          <a:endParaRPr lang="en-US"/>
        </a:p>
      </dgm:t>
    </dgm:pt>
    <dgm:pt modelId="{35417845-79D0-4E45-AA6C-53D2B70E811C}" type="sibTrans" cxnId="{8DCAA517-BD0C-4AC7-8F8F-E07BF85B333B}">
      <dgm:prSet/>
      <dgm:spPr/>
      <dgm:t>
        <a:bodyPr/>
        <a:lstStyle/>
        <a:p>
          <a:endParaRPr lang="en-US"/>
        </a:p>
      </dgm:t>
    </dgm:pt>
    <dgm:pt modelId="{E21F4061-49BA-41A5-AD3F-F7635F5CA602}">
      <dgm:prSet/>
      <dgm:spPr/>
      <dgm:t>
        <a:bodyPr/>
        <a:lstStyle/>
        <a:p>
          <a:r>
            <a:rPr lang="hu-HU"/>
            <a:t>Kiemelkedő szerepe Izráel népe számára: Itt lakik Isten</a:t>
          </a:r>
          <a:endParaRPr lang="en-US"/>
        </a:p>
      </dgm:t>
    </dgm:pt>
    <dgm:pt modelId="{BDC04CCA-C85B-4A01-88A3-3CE708398D3F}" type="parTrans" cxnId="{9DD4A81C-5CF0-45AD-9FE0-96F6B5FCE040}">
      <dgm:prSet/>
      <dgm:spPr/>
      <dgm:t>
        <a:bodyPr/>
        <a:lstStyle/>
        <a:p>
          <a:endParaRPr lang="en-US"/>
        </a:p>
      </dgm:t>
    </dgm:pt>
    <dgm:pt modelId="{07A7AC90-A253-4EA1-A2ED-D530541D9C8D}" type="sibTrans" cxnId="{9DD4A81C-5CF0-45AD-9FE0-96F6B5FCE040}">
      <dgm:prSet/>
      <dgm:spPr/>
      <dgm:t>
        <a:bodyPr/>
        <a:lstStyle/>
        <a:p>
          <a:endParaRPr lang="en-US"/>
        </a:p>
      </dgm:t>
    </dgm:pt>
    <dgm:pt modelId="{1F7082EB-626A-4E1A-8289-0DEF5D4A54CA}">
      <dgm:prSet/>
      <dgm:spPr/>
      <dgm:t>
        <a:bodyPr/>
        <a:lstStyle/>
        <a:p>
          <a:r>
            <a:rPr lang="hu-HU"/>
            <a:t>Újszövetségben: Jézus messiási munkájának helyszíne</a:t>
          </a:r>
          <a:endParaRPr lang="en-US"/>
        </a:p>
      </dgm:t>
    </dgm:pt>
    <dgm:pt modelId="{955AF162-BD7A-4038-BC14-3A3B9919E127}" type="parTrans" cxnId="{4ACB81D6-25CB-49BD-90A3-D16436217743}">
      <dgm:prSet/>
      <dgm:spPr/>
      <dgm:t>
        <a:bodyPr/>
        <a:lstStyle/>
        <a:p>
          <a:endParaRPr lang="en-US"/>
        </a:p>
      </dgm:t>
    </dgm:pt>
    <dgm:pt modelId="{6F34B7EF-7E1B-4BEC-BDFB-CFCCBE251452}" type="sibTrans" cxnId="{4ACB81D6-25CB-49BD-90A3-D16436217743}">
      <dgm:prSet/>
      <dgm:spPr/>
      <dgm:t>
        <a:bodyPr/>
        <a:lstStyle/>
        <a:p>
          <a:endParaRPr lang="en-US"/>
        </a:p>
      </dgm:t>
    </dgm:pt>
    <dgm:pt modelId="{C6ED0BAC-375F-4DEE-8AC2-E1D236E0E742}" type="pres">
      <dgm:prSet presAssocID="{8C38DD98-AC2A-426A-8163-032B2582086D}" presName="vert0" presStyleCnt="0">
        <dgm:presLayoutVars>
          <dgm:dir/>
          <dgm:animOne val="branch"/>
          <dgm:animLvl val="lvl"/>
        </dgm:presLayoutVars>
      </dgm:prSet>
      <dgm:spPr/>
    </dgm:pt>
    <dgm:pt modelId="{1B33F697-56DC-4982-A5E8-48499251E5FB}" type="pres">
      <dgm:prSet presAssocID="{DEC6CC18-297C-4A20-851D-8E5DFFC179BE}" presName="thickLine" presStyleLbl="alignNode1" presStyleIdx="0" presStyleCnt="8"/>
      <dgm:spPr/>
    </dgm:pt>
    <dgm:pt modelId="{1EF338DA-0930-4B07-B1B1-CDDCE9479C8B}" type="pres">
      <dgm:prSet presAssocID="{DEC6CC18-297C-4A20-851D-8E5DFFC179BE}" presName="horz1" presStyleCnt="0"/>
      <dgm:spPr/>
    </dgm:pt>
    <dgm:pt modelId="{B9219022-775C-430C-8420-1D78378A7459}" type="pres">
      <dgm:prSet presAssocID="{DEC6CC18-297C-4A20-851D-8E5DFFC179BE}" presName="tx1" presStyleLbl="revTx" presStyleIdx="0" presStyleCnt="8"/>
      <dgm:spPr/>
    </dgm:pt>
    <dgm:pt modelId="{A1C19EC1-DD13-45C2-B21C-131A2D70952B}" type="pres">
      <dgm:prSet presAssocID="{DEC6CC18-297C-4A20-851D-8E5DFFC179BE}" presName="vert1" presStyleCnt="0"/>
      <dgm:spPr/>
    </dgm:pt>
    <dgm:pt modelId="{23D275D4-F8F4-4730-AE28-3AA1024DBC05}" type="pres">
      <dgm:prSet presAssocID="{5B86A02C-1E4D-4026-835A-8A9D7DE69890}" presName="thickLine" presStyleLbl="alignNode1" presStyleIdx="1" presStyleCnt="8"/>
      <dgm:spPr/>
    </dgm:pt>
    <dgm:pt modelId="{A13443AF-780D-4CFF-AA96-68F1A25D3580}" type="pres">
      <dgm:prSet presAssocID="{5B86A02C-1E4D-4026-835A-8A9D7DE69890}" presName="horz1" presStyleCnt="0"/>
      <dgm:spPr/>
    </dgm:pt>
    <dgm:pt modelId="{D5F16046-542C-47CC-846D-45BAD3112260}" type="pres">
      <dgm:prSet presAssocID="{5B86A02C-1E4D-4026-835A-8A9D7DE69890}" presName="tx1" presStyleLbl="revTx" presStyleIdx="1" presStyleCnt="8"/>
      <dgm:spPr/>
    </dgm:pt>
    <dgm:pt modelId="{93599F8F-F526-463D-A36D-0633E82C57D2}" type="pres">
      <dgm:prSet presAssocID="{5B86A02C-1E4D-4026-835A-8A9D7DE69890}" presName="vert1" presStyleCnt="0"/>
      <dgm:spPr/>
    </dgm:pt>
    <dgm:pt modelId="{00927392-B4FE-49EE-BEAC-50490FAA006C}" type="pres">
      <dgm:prSet presAssocID="{5DEB337A-F2A0-4047-A84A-02BCBD80DA40}" presName="thickLine" presStyleLbl="alignNode1" presStyleIdx="2" presStyleCnt="8"/>
      <dgm:spPr/>
    </dgm:pt>
    <dgm:pt modelId="{70B12F0F-A02E-4375-97E4-8FC321FFA59D}" type="pres">
      <dgm:prSet presAssocID="{5DEB337A-F2A0-4047-A84A-02BCBD80DA40}" presName="horz1" presStyleCnt="0"/>
      <dgm:spPr/>
    </dgm:pt>
    <dgm:pt modelId="{EEB67D4B-FB4F-4E1A-8FF3-50343E315A1D}" type="pres">
      <dgm:prSet presAssocID="{5DEB337A-F2A0-4047-A84A-02BCBD80DA40}" presName="tx1" presStyleLbl="revTx" presStyleIdx="2" presStyleCnt="8"/>
      <dgm:spPr/>
    </dgm:pt>
    <dgm:pt modelId="{468AE290-BAB8-496A-A5DE-DEDDB013EF4A}" type="pres">
      <dgm:prSet presAssocID="{5DEB337A-F2A0-4047-A84A-02BCBD80DA40}" presName="vert1" presStyleCnt="0"/>
      <dgm:spPr/>
    </dgm:pt>
    <dgm:pt modelId="{3AAC4FEA-9A4B-4CB1-84FB-F65AAF6C0165}" type="pres">
      <dgm:prSet presAssocID="{21F68065-72B0-4DB5-92AC-12506E4F9A67}" presName="thickLine" presStyleLbl="alignNode1" presStyleIdx="3" presStyleCnt="8"/>
      <dgm:spPr/>
    </dgm:pt>
    <dgm:pt modelId="{3593EB11-303D-44BB-8E61-E2BD8F59759D}" type="pres">
      <dgm:prSet presAssocID="{21F68065-72B0-4DB5-92AC-12506E4F9A67}" presName="horz1" presStyleCnt="0"/>
      <dgm:spPr/>
    </dgm:pt>
    <dgm:pt modelId="{85A88647-AE7C-4C40-89CF-F109BD2F388F}" type="pres">
      <dgm:prSet presAssocID="{21F68065-72B0-4DB5-92AC-12506E4F9A67}" presName="tx1" presStyleLbl="revTx" presStyleIdx="3" presStyleCnt="8"/>
      <dgm:spPr/>
    </dgm:pt>
    <dgm:pt modelId="{35642F53-0158-4C79-9A33-C1036FB6487E}" type="pres">
      <dgm:prSet presAssocID="{21F68065-72B0-4DB5-92AC-12506E4F9A67}" presName="vert1" presStyleCnt="0"/>
      <dgm:spPr/>
    </dgm:pt>
    <dgm:pt modelId="{D3E64840-70DB-4B90-8896-8D0489133690}" type="pres">
      <dgm:prSet presAssocID="{6392A8F5-D0AF-4915-BBF6-FF2F3A3E345F}" presName="thickLine" presStyleLbl="alignNode1" presStyleIdx="4" presStyleCnt="8"/>
      <dgm:spPr/>
    </dgm:pt>
    <dgm:pt modelId="{B3AD41BE-456A-412A-81F1-1F04A269C7E8}" type="pres">
      <dgm:prSet presAssocID="{6392A8F5-D0AF-4915-BBF6-FF2F3A3E345F}" presName="horz1" presStyleCnt="0"/>
      <dgm:spPr/>
    </dgm:pt>
    <dgm:pt modelId="{A4BE28FB-5381-4F1B-BDCE-909F0FB56795}" type="pres">
      <dgm:prSet presAssocID="{6392A8F5-D0AF-4915-BBF6-FF2F3A3E345F}" presName="tx1" presStyleLbl="revTx" presStyleIdx="4" presStyleCnt="8"/>
      <dgm:spPr/>
    </dgm:pt>
    <dgm:pt modelId="{2F96DE4C-00C4-4578-9ADE-09F019E42E19}" type="pres">
      <dgm:prSet presAssocID="{6392A8F5-D0AF-4915-BBF6-FF2F3A3E345F}" presName="vert1" presStyleCnt="0"/>
      <dgm:spPr/>
    </dgm:pt>
    <dgm:pt modelId="{2D578D0D-2357-4E9B-9413-81B158C1C77D}" type="pres">
      <dgm:prSet presAssocID="{D07B2D52-0BA7-40A5-B028-1136383BA817}" presName="thickLine" presStyleLbl="alignNode1" presStyleIdx="5" presStyleCnt="8"/>
      <dgm:spPr/>
    </dgm:pt>
    <dgm:pt modelId="{20C61BC0-7B51-4B34-B43F-BEC1737E6B93}" type="pres">
      <dgm:prSet presAssocID="{D07B2D52-0BA7-40A5-B028-1136383BA817}" presName="horz1" presStyleCnt="0"/>
      <dgm:spPr/>
    </dgm:pt>
    <dgm:pt modelId="{233DB0A6-6A2E-4A40-BCFE-0E2BEEF0E183}" type="pres">
      <dgm:prSet presAssocID="{D07B2D52-0BA7-40A5-B028-1136383BA817}" presName="tx1" presStyleLbl="revTx" presStyleIdx="5" presStyleCnt="8"/>
      <dgm:spPr/>
    </dgm:pt>
    <dgm:pt modelId="{2DF2B1E6-B32D-4123-AB94-C165915674EC}" type="pres">
      <dgm:prSet presAssocID="{D07B2D52-0BA7-40A5-B028-1136383BA817}" presName="vert1" presStyleCnt="0"/>
      <dgm:spPr/>
    </dgm:pt>
    <dgm:pt modelId="{CD714A8D-8468-4A11-9D44-B4C808398209}" type="pres">
      <dgm:prSet presAssocID="{E21F4061-49BA-41A5-AD3F-F7635F5CA602}" presName="thickLine" presStyleLbl="alignNode1" presStyleIdx="6" presStyleCnt="8"/>
      <dgm:spPr/>
    </dgm:pt>
    <dgm:pt modelId="{31F870DC-2958-4429-9BB3-82E9DC708D13}" type="pres">
      <dgm:prSet presAssocID="{E21F4061-49BA-41A5-AD3F-F7635F5CA602}" presName="horz1" presStyleCnt="0"/>
      <dgm:spPr/>
    </dgm:pt>
    <dgm:pt modelId="{E994375F-DC0C-4A0D-821A-7A8A0FA9516C}" type="pres">
      <dgm:prSet presAssocID="{E21F4061-49BA-41A5-AD3F-F7635F5CA602}" presName="tx1" presStyleLbl="revTx" presStyleIdx="6" presStyleCnt="8"/>
      <dgm:spPr/>
    </dgm:pt>
    <dgm:pt modelId="{968BC504-B16D-42B9-BCAE-DC88D65C58EB}" type="pres">
      <dgm:prSet presAssocID="{E21F4061-49BA-41A5-AD3F-F7635F5CA602}" presName="vert1" presStyleCnt="0"/>
      <dgm:spPr/>
    </dgm:pt>
    <dgm:pt modelId="{234694A0-0629-47C9-B53D-F780A3583F61}" type="pres">
      <dgm:prSet presAssocID="{1F7082EB-626A-4E1A-8289-0DEF5D4A54CA}" presName="thickLine" presStyleLbl="alignNode1" presStyleIdx="7" presStyleCnt="8"/>
      <dgm:spPr/>
    </dgm:pt>
    <dgm:pt modelId="{4FADAFD4-DD9B-4A6A-9549-A3CCF164FBA1}" type="pres">
      <dgm:prSet presAssocID="{1F7082EB-626A-4E1A-8289-0DEF5D4A54CA}" presName="horz1" presStyleCnt="0"/>
      <dgm:spPr/>
    </dgm:pt>
    <dgm:pt modelId="{1E787368-9466-4FC1-8CDC-A118F779B3A6}" type="pres">
      <dgm:prSet presAssocID="{1F7082EB-626A-4E1A-8289-0DEF5D4A54CA}" presName="tx1" presStyleLbl="revTx" presStyleIdx="7" presStyleCnt="8"/>
      <dgm:spPr/>
    </dgm:pt>
    <dgm:pt modelId="{655CA1E6-6342-45E1-8342-3F7021558F29}" type="pres">
      <dgm:prSet presAssocID="{1F7082EB-626A-4E1A-8289-0DEF5D4A54CA}" presName="vert1" presStyleCnt="0"/>
      <dgm:spPr/>
    </dgm:pt>
  </dgm:ptLst>
  <dgm:cxnLst>
    <dgm:cxn modelId="{C9BAD102-8EE0-47C3-9A36-BC2451DBADEE}" type="presOf" srcId="{1F7082EB-626A-4E1A-8289-0DEF5D4A54CA}" destId="{1E787368-9466-4FC1-8CDC-A118F779B3A6}" srcOrd="0" destOrd="0" presId="urn:microsoft.com/office/officeart/2008/layout/LinedList"/>
    <dgm:cxn modelId="{85FB6C0B-351D-41BB-AC9E-71BE4EACABFB}" srcId="{8C38DD98-AC2A-426A-8163-032B2582086D}" destId="{5DEB337A-F2A0-4047-A84A-02BCBD80DA40}" srcOrd="2" destOrd="0" parTransId="{8B2B7236-686C-4085-AB73-5BB15C55D3C1}" sibTransId="{BE57790E-5486-494E-9520-3627B40611F5}"/>
    <dgm:cxn modelId="{F5CC960D-0D71-461E-927A-674B0F4EA27B}" type="presOf" srcId="{6392A8F5-D0AF-4915-BBF6-FF2F3A3E345F}" destId="{A4BE28FB-5381-4F1B-BDCE-909F0FB56795}" srcOrd="0" destOrd="0" presId="urn:microsoft.com/office/officeart/2008/layout/LinedList"/>
    <dgm:cxn modelId="{8DCAA517-BD0C-4AC7-8F8F-E07BF85B333B}" srcId="{8C38DD98-AC2A-426A-8163-032B2582086D}" destId="{D07B2D52-0BA7-40A5-B028-1136383BA817}" srcOrd="5" destOrd="0" parTransId="{C42901A3-B80A-4BAC-899C-08B413F874C4}" sibTransId="{35417845-79D0-4E45-AA6C-53D2B70E811C}"/>
    <dgm:cxn modelId="{9DD4A81C-5CF0-45AD-9FE0-96F6B5FCE040}" srcId="{8C38DD98-AC2A-426A-8163-032B2582086D}" destId="{E21F4061-49BA-41A5-AD3F-F7635F5CA602}" srcOrd="6" destOrd="0" parTransId="{BDC04CCA-C85B-4A01-88A3-3CE708398D3F}" sibTransId="{07A7AC90-A253-4EA1-A2ED-D530541D9C8D}"/>
    <dgm:cxn modelId="{48213A21-A0F8-4515-B929-D1196837693C}" srcId="{8C38DD98-AC2A-426A-8163-032B2582086D}" destId="{DEC6CC18-297C-4A20-851D-8E5DFFC179BE}" srcOrd="0" destOrd="0" parTransId="{B0C003BA-EBD5-48C2-9291-7CE2CE3BA885}" sibTransId="{88E5CCA9-FA30-4C52-A433-D2AF0C01F3CC}"/>
    <dgm:cxn modelId="{855B453E-016C-4EAC-A17B-406FBF387F62}" type="presOf" srcId="{21F68065-72B0-4DB5-92AC-12506E4F9A67}" destId="{85A88647-AE7C-4C40-89CF-F109BD2F388F}" srcOrd="0" destOrd="0" presId="urn:microsoft.com/office/officeart/2008/layout/LinedList"/>
    <dgm:cxn modelId="{AA786F75-2696-42C3-84B8-F094A82135B7}" srcId="{8C38DD98-AC2A-426A-8163-032B2582086D}" destId="{21F68065-72B0-4DB5-92AC-12506E4F9A67}" srcOrd="3" destOrd="0" parTransId="{225CC8B6-FEFF-4A82-AF42-04FAA550855F}" sibTransId="{A00B90A3-19E5-4E11-8294-CC424E86174E}"/>
    <dgm:cxn modelId="{F48D4881-EA6F-4EEB-9C45-28604C1807E6}" type="presOf" srcId="{8C38DD98-AC2A-426A-8163-032B2582086D}" destId="{C6ED0BAC-375F-4DEE-8AC2-E1D236E0E742}" srcOrd="0" destOrd="0" presId="urn:microsoft.com/office/officeart/2008/layout/LinedList"/>
    <dgm:cxn modelId="{1FFAE882-C56E-4588-B1DF-2BBE73D02DBB}" srcId="{8C38DD98-AC2A-426A-8163-032B2582086D}" destId="{6392A8F5-D0AF-4915-BBF6-FF2F3A3E345F}" srcOrd="4" destOrd="0" parTransId="{036F20B7-D628-4682-B6AD-376E8FBEA3BA}" sibTransId="{7E640B53-CEAF-47D1-9CC6-5BF1264F641F}"/>
    <dgm:cxn modelId="{7EB99887-06A7-445D-BA90-5CFC2615FAA4}" type="presOf" srcId="{D07B2D52-0BA7-40A5-B028-1136383BA817}" destId="{233DB0A6-6A2E-4A40-BCFE-0E2BEEF0E183}" srcOrd="0" destOrd="0" presId="urn:microsoft.com/office/officeart/2008/layout/LinedList"/>
    <dgm:cxn modelId="{4ACB81D6-25CB-49BD-90A3-D16436217743}" srcId="{8C38DD98-AC2A-426A-8163-032B2582086D}" destId="{1F7082EB-626A-4E1A-8289-0DEF5D4A54CA}" srcOrd="7" destOrd="0" parTransId="{955AF162-BD7A-4038-BC14-3A3B9919E127}" sibTransId="{6F34B7EF-7E1B-4BEC-BDFB-CFCCBE251452}"/>
    <dgm:cxn modelId="{D7AA14DB-605C-4FC0-A88D-65BA62769FA9}" srcId="{8C38DD98-AC2A-426A-8163-032B2582086D}" destId="{5B86A02C-1E4D-4026-835A-8A9D7DE69890}" srcOrd="1" destOrd="0" parTransId="{66289650-70BF-43E5-8FA1-F83440BD6BED}" sibTransId="{1342836B-F47A-4D9A-9E2E-DF13119ABA62}"/>
    <dgm:cxn modelId="{1A25DDEB-F02D-498A-B8A9-1138A7712354}" type="presOf" srcId="{5B86A02C-1E4D-4026-835A-8A9D7DE69890}" destId="{D5F16046-542C-47CC-846D-45BAD3112260}" srcOrd="0" destOrd="0" presId="urn:microsoft.com/office/officeart/2008/layout/LinedList"/>
    <dgm:cxn modelId="{0E373FEC-C0DF-4156-B5EF-5F441AE81ABC}" type="presOf" srcId="{DEC6CC18-297C-4A20-851D-8E5DFFC179BE}" destId="{B9219022-775C-430C-8420-1D78378A7459}" srcOrd="0" destOrd="0" presId="urn:microsoft.com/office/officeart/2008/layout/LinedList"/>
    <dgm:cxn modelId="{6A1F23F2-5FFD-4A73-A733-3F6F8740E034}" type="presOf" srcId="{E21F4061-49BA-41A5-AD3F-F7635F5CA602}" destId="{E994375F-DC0C-4A0D-821A-7A8A0FA9516C}" srcOrd="0" destOrd="0" presId="urn:microsoft.com/office/officeart/2008/layout/LinedList"/>
    <dgm:cxn modelId="{78C9DEF6-6FDC-469B-A38F-7AA6F273270C}" type="presOf" srcId="{5DEB337A-F2A0-4047-A84A-02BCBD80DA40}" destId="{EEB67D4B-FB4F-4E1A-8FF3-50343E315A1D}" srcOrd="0" destOrd="0" presId="urn:microsoft.com/office/officeart/2008/layout/LinedList"/>
    <dgm:cxn modelId="{4877C8B0-19D7-4692-B2A2-68B76F7C4250}" type="presParOf" srcId="{C6ED0BAC-375F-4DEE-8AC2-E1D236E0E742}" destId="{1B33F697-56DC-4982-A5E8-48499251E5FB}" srcOrd="0" destOrd="0" presId="urn:microsoft.com/office/officeart/2008/layout/LinedList"/>
    <dgm:cxn modelId="{817BCB7D-FA57-477E-B205-8210195BE5C2}" type="presParOf" srcId="{C6ED0BAC-375F-4DEE-8AC2-E1D236E0E742}" destId="{1EF338DA-0930-4B07-B1B1-CDDCE9479C8B}" srcOrd="1" destOrd="0" presId="urn:microsoft.com/office/officeart/2008/layout/LinedList"/>
    <dgm:cxn modelId="{E6FA87F0-C45E-4F27-A859-92363D5DBE9D}" type="presParOf" srcId="{1EF338DA-0930-4B07-B1B1-CDDCE9479C8B}" destId="{B9219022-775C-430C-8420-1D78378A7459}" srcOrd="0" destOrd="0" presId="urn:microsoft.com/office/officeart/2008/layout/LinedList"/>
    <dgm:cxn modelId="{DBF8B287-AFBC-45CC-884D-EEC481648271}" type="presParOf" srcId="{1EF338DA-0930-4B07-B1B1-CDDCE9479C8B}" destId="{A1C19EC1-DD13-45C2-B21C-131A2D70952B}" srcOrd="1" destOrd="0" presId="urn:microsoft.com/office/officeart/2008/layout/LinedList"/>
    <dgm:cxn modelId="{70AA7E9A-21CA-4768-B659-CBDB4DE2C358}" type="presParOf" srcId="{C6ED0BAC-375F-4DEE-8AC2-E1D236E0E742}" destId="{23D275D4-F8F4-4730-AE28-3AA1024DBC05}" srcOrd="2" destOrd="0" presId="urn:microsoft.com/office/officeart/2008/layout/LinedList"/>
    <dgm:cxn modelId="{B09DF353-5897-4262-908B-2BE95499D9DF}" type="presParOf" srcId="{C6ED0BAC-375F-4DEE-8AC2-E1D236E0E742}" destId="{A13443AF-780D-4CFF-AA96-68F1A25D3580}" srcOrd="3" destOrd="0" presId="urn:microsoft.com/office/officeart/2008/layout/LinedList"/>
    <dgm:cxn modelId="{2624DBED-3EC0-4B76-88A6-A3DE942A62CC}" type="presParOf" srcId="{A13443AF-780D-4CFF-AA96-68F1A25D3580}" destId="{D5F16046-542C-47CC-846D-45BAD3112260}" srcOrd="0" destOrd="0" presId="urn:microsoft.com/office/officeart/2008/layout/LinedList"/>
    <dgm:cxn modelId="{59E84CC5-EED8-4E23-812B-396FD9CE5F22}" type="presParOf" srcId="{A13443AF-780D-4CFF-AA96-68F1A25D3580}" destId="{93599F8F-F526-463D-A36D-0633E82C57D2}" srcOrd="1" destOrd="0" presId="urn:microsoft.com/office/officeart/2008/layout/LinedList"/>
    <dgm:cxn modelId="{26056C78-9B86-49DD-9D27-0E84C00141C5}" type="presParOf" srcId="{C6ED0BAC-375F-4DEE-8AC2-E1D236E0E742}" destId="{00927392-B4FE-49EE-BEAC-50490FAA006C}" srcOrd="4" destOrd="0" presId="urn:microsoft.com/office/officeart/2008/layout/LinedList"/>
    <dgm:cxn modelId="{690DED42-2752-484C-8CB7-10D0EEDBE760}" type="presParOf" srcId="{C6ED0BAC-375F-4DEE-8AC2-E1D236E0E742}" destId="{70B12F0F-A02E-4375-97E4-8FC321FFA59D}" srcOrd="5" destOrd="0" presId="urn:microsoft.com/office/officeart/2008/layout/LinedList"/>
    <dgm:cxn modelId="{6573C08D-E9CB-4F26-9F75-2758941EC41A}" type="presParOf" srcId="{70B12F0F-A02E-4375-97E4-8FC321FFA59D}" destId="{EEB67D4B-FB4F-4E1A-8FF3-50343E315A1D}" srcOrd="0" destOrd="0" presId="urn:microsoft.com/office/officeart/2008/layout/LinedList"/>
    <dgm:cxn modelId="{36E44C6E-A9E0-4DCB-B3AE-6E645B1D6792}" type="presParOf" srcId="{70B12F0F-A02E-4375-97E4-8FC321FFA59D}" destId="{468AE290-BAB8-496A-A5DE-DEDDB013EF4A}" srcOrd="1" destOrd="0" presId="urn:microsoft.com/office/officeart/2008/layout/LinedList"/>
    <dgm:cxn modelId="{EBB7B247-3F5C-4D4B-A987-2A1FAF30DC16}" type="presParOf" srcId="{C6ED0BAC-375F-4DEE-8AC2-E1D236E0E742}" destId="{3AAC4FEA-9A4B-4CB1-84FB-F65AAF6C0165}" srcOrd="6" destOrd="0" presId="urn:microsoft.com/office/officeart/2008/layout/LinedList"/>
    <dgm:cxn modelId="{C5721616-3512-48E4-8F6F-CA7D5F5BA45F}" type="presParOf" srcId="{C6ED0BAC-375F-4DEE-8AC2-E1D236E0E742}" destId="{3593EB11-303D-44BB-8E61-E2BD8F59759D}" srcOrd="7" destOrd="0" presId="urn:microsoft.com/office/officeart/2008/layout/LinedList"/>
    <dgm:cxn modelId="{34DF3FFD-7C1B-45A1-9EB0-50CA1E51179D}" type="presParOf" srcId="{3593EB11-303D-44BB-8E61-E2BD8F59759D}" destId="{85A88647-AE7C-4C40-89CF-F109BD2F388F}" srcOrd="0" destOrd="0" presId="urn:microsoft.com/office/officeart/2008/layout/LinedList"/>
    <dgm:cxn modelId="{3C8A9D91-A1AB-467F-BCD5-CFE35B7685A0}" type="presParOf" srcId="{3593EB11-303D-44BB-8E61-E2BD8F59759D}" destId="{35642F53-0158-4C79-9A33-C1036FB6487E}" srcOrd="1" destOrd="0" presId="urn:microsoft.com/office/officeart/2008/layout/LinedList"/>
    <dgm:cxn modelId="{8A644E37-5759-448E-B766-A2C4BA71535B}" type="presParOf" srcId="{C6ED0BAC-375F-4DEE-8AC2-E1D236E0E742}" destId="{D3E64840-70DB-4B90-8896-8D0489133690}" srcOrd="8" destOrd="0" presId="urn:microsoft.com/office/officeart/2008/layout/LinedList"/>
    <dgm:cxn modelId="{ABE4B576-1C63-4264-B211-C36E168BA6FF}" type="presParOf" srcId="{C6ED0BAC-375F-4DEE-8AC2-E1D236E0E742}" destId="{B3AD41BE-456A-412A-81F1-1F04A269C7E8}" srcOrd="9" destOrd="0" presId="urn:microsoft.com/office/officeart/2008/layout/LinedList"/>
    <dgm:cxn modelId="{6F217EC6-A8C9-4027-AFFC-F114473CEC89}" type="presParOf" srcId="{B3AD41BE-456A-412A-81F1-1F04A269C7E8}" destId="{A4BE28FB-5381-4F1B-BDCE-909F0FB56795}" srcOrd="0" destOrd="0" presId="urn:microsoft.com/office/officeart/2008/layout/LinedList"/>
    <dgm:cxn modelId="{2E2FA587-C572-4FE7-B663-60097C816FF4}" type="presParOf" srcId="{B3AD41BE-456A-412A-81F1-1F04A269C7E8}" destId="{2F96DE4C-00C4-4578-9ADE-09F019E42E19}" srcOrd="1" destOrd="0" presId="urn:microsoft.com/office/officeart/2008/layout/LinedList"/>
    <dgm:cxn modelId="{6467B19D-629C-45CC-806E-8500864E1B01}" type="presParOf" srcId="{C6ED0BAC-375F-4DEE-8AC2-E1D236E0E742}" destId="{2D578D0D-2357-4E9B-9413-81B158C1C77D}" srcOrd="10" destOrd="0" presId="urn:microsoft.com/office/officeart/2008/layout/LinedList"/>
    <dgm:cxn modelId="{1BE86D47-2985-4AD7-82FD-47989F8B865B}" type="presParOf" srcId="{C6ED0BAC-375F-4DEE-8AC2-E1D236E0E742}" destId="{20C61BC0-7B51-4B34-B43F-BEC1737E6B93}" srcOrd="11" destOrd="0" presId="urn:microsoft.com/office/officeart/2008/layout/LinedList"/>
    <dgm:cxn modelId="{9D4DD0E3-2CA0-451A-B66E-C9C4FE1B0BC9}" type="presParOf" srcId="{20C61BC0-7B51-4B34-B43F-BEC1737E6B93}" destId="{233DB0A6-6A2E-4A40-BCFE-0E2BEEF0E183}" srcOrd="0" destOrd="0" presId="urn:microsoft.com/office/officeart/2008/layout/LinedList"/>
    <dgm:cxn modelId="{C66BFAD9-DBBB-44B0-B45B-5804BEAAA484}" type="presParOf" srcId="{20C61BC0-7B51-4B34-B43F-BEC1737E6B93}" destId="{2DF2B1E6-B32D-4123-AB94-C165915674EC}" srcOrd="1" destOrd="0" presId="urn:microsoft.com/office/officeart/2008/layout/LinedList"/>
    <dgm:cxn modelId="{E14CFD5D-BE09-481C-888A-61BA87EB8CF9}" type="presParOf" srcId="{C6ED0BAC-375F-4DEE-8AC2-E1D236E0E742}" destId="{CD714A8D-8468-4A11-9D44-B4C808398209}" srcOrd="12" destOrd="0" presId="urn:microsoft.com/office/officeart/2008/layout/LinedList"/>
    <dgm:cxn modelId="{47CB131B-1E90-41E3-B377-0D78AAC95ECD}" type="presParOf" srcId="{C6ED0BAC-375F-4DEE-8AC2-E1D236E0E742}" destId="{31F870DC-2958-4429-9BB3-82E9DC708D13}" srcOrd="13" destOrd="0" presId="urn:microsoft.com/office/officeart/2008/layout/LinedList"/>
    <dgm:cxn modelId="{FA8178EB-F844-48F2-8E04-8A53CA948677}" type="presParOf" srcId="{31F870DC-2958-4429-9BB3-82E9DC708D13}" destId="{E994375F-DC0C-4A0D-821A-7A8A0FA9516C}" srcOrd="0" destOrd="0" presId="urn:microsoft.com/office/officeart/2008/layout/LinedList"/>
    <dgm:cxn modelId="{EC91CDD2-44B2-4936-9CF5-F7C90A7D933B}" type="presParOf" srcId="{31F870DC-2958-4429-9BB3-82E9DC708D13}" destId="{968BC504-B16D-42B9-BCAE-DC88D65C58EB}" srcOrd="1" destOrd="0" presId="urn:microsoft.com/office/officeart/2008/layout/LinedList"/>
    <dgm:cxn modelId="{40C806B0-2CDA-411B-9768-FBE7855B23E3}" type="presParOf" srcId="{C6ED0BAC-375F-4DEE-8AC2-E1D236E0E742}" destId="{234694A0-0629-47C9-B53D-F780A3583F61}" srcOrd="14" destOrd="0" presId="urn:microsoft.com/office/officeart/2008/layout/LinedList"/>
    <dgm:cxn modelId="{16C00357-5459-43D0-9D2D-8ADCBDCF3926}" type="presParOf" srcId="{C6ED0BAC-375F-4DEE-8AC2-E1D236E0E742}" destId="{4FADAFD4-DD9B-4A6A-9549-A3CCF164FBA1}" srcOrd="15" destOrd="0" presId="urn:microsoft.com/office/officeart/2008/layout/LinedList"/>
    <dgm:cxn modelId="{FEA79665-7A94-481F-9D06-00CF6530969E}" type="presParOf" srcId="{4FADAFD4-DD9B-4A6A-9549-A3CCF164FBA1}" destId="{1E787368-9466-4FC1-8CDC-A118F779B3A6}" srcOrd="0" destOrd="0" presId="urn:microsoft.com/office/officeart/2008/layout/LinedList"/>
    <dgm:cxn modelId="{126BBCE3-E272-4A40-8895-499C3D319C1A}" type="presParOf" srcId="{4FADAFD4-DD9B-4A6A-9549-A3CCF164FBA1}" destId="{655CA1E6-6342-45E1-8342-3F7021558F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20FED-C331-4C70-9975-DA550C67ED5A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hu-HU"/>
        </a:p>
      </dgm:t>
    </dgm:pt>
    <dgm:pt modelId="{A7AA409B-084C-4200-B803-3583EAD79DCC}">
      <dgm:prSet/>
      <dgm:spPr/>
      <dgm:t>
        <a:bodyPr/>
        <a:lstStyle/>
        <a:p>
          <a:pPr algn="ctr" rtl="0"/>
          <a:r>
            <a:rPr lang="hu-HU"/>
            <a:t>Valláspedagógiai kapcsolódások</a:t>
          </a:r>
        </a:p>
      </dgm:t>
    </dgm:pt>
    <dgm:pt modelId="{185F54A7-197E-402E-812C-D617ACE0CF62}" type="parTrans" cxnId="{DD1C24AC-09BF-4F12-92CD-3FD755DC17C5}">
      <dgm:prSet/>
      <dgm:spPr/>
      <dgm:t>
        <a:bodyPr/>
        <a:lstStyle/>
        <a:p>
          <a:endParaRPr lang="hu-HU"/>
        </a:p>
      </dgm:t>
    </dgm:pt>
    <dgm:pt modelId="{009B98CC-F1EC-4948-87EF-E4697EF55F92}" type="sibTrans" cxnId="{DD1C24AC-09BF-4F12-92CD-3FD755DC17C5}">
      <dgm:prSet/>
      <dgm:spPr/>
      <dgm:t>
        <a:bodyPr/>
        <a:lstStyle/>
        <a:p>
          <a:endParaRPr lang="hu-HU"/>
        </a:p>
      </dgm:t>
    </dgm:pt>
    <dgm:pt modelId="{346D3923-AE84-44F3-864C-F1DAB6EE43E0}" type="pres">
      <dgm:prSet presAssocID="{6D720FED-C331-4C70-9975-DA550C67ED5A}" presName="linear" presStyleCnt="0">
        <dgm:presLayoutVars>
          <dgm:animLvl val="lvl"/>
          <dgm:resizeHandles val="exact"/>
        </dgm:presLayoutVars>
      </dgm:prSet>
      <dgm:spPr/>
    </dgm:pt>
    <dgm:pt modelId="{BAE6084E-31E0-4201-BDAF-4DBC91A28432}" type="pres">
      <dgm:prSet presAssocID="{A7AA409B-084C-4200-B803-3583EAD79DC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D1C24AC-09BF-4F12-92CD-3FD755DC17C5}" srcId="{6D720FED-C331-4C70-9975-DA550C67ED5A}" destId="{A7AA409B-084C-4200-B803-3583EAD79DCC}" srcOrd="0" destOrd="0" parTransId="{185F54A7-197E-402E-812C-D617ACE0CF62}" sibTransId="{009B98CC-F1EC-4948-87EF-E4697EF55F92}"/>
    <dgm:cxn modelId="{A38BD6E1-4753-4A84-9DDC-34E993A50DAC}" type="presOf" srcId="{A7AA409B-084C-4200-B803-3583EAD79DCC}" destId="{BAE6084E-31E0-4201-BDAF-4DBC91A28432}" srcOrd="0" destOrd="0" presId="urn:microsoft.com/office/officeart/2005/8/layout/vList2"/>
    <dgm:cxn modelId="{1A17D4F6-3D5E-40DA-BD9C-5A0E77DC6975}" type="presOf" srcId="{6D720FED-C331-4C70-9975-DA550C67ED5A}" destId="{346D3923-AE84-44F3-864C-F1DAB6EE43E0}" srcOrd="0" destOrd="0" presId="urn:microsoft.com/office/officeart/2005/8/layout/vList2"/>
    <dgm:cxn modelId="{251B1275-FAEC-4A99-95EE-F7EFA5353D31}" type="presParOf" srcId="{346D3923-AE84-44F3-864C-F1DAB6EE43E0}" destId="{BAE6084E-31E0-4201-BDAF-4DBC91A284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AA389-2166-4A0F-A288-F8FB889C066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E6AF62B8-A783-48FE-BD5B-8DDC1272B8AD}">
      <dgm:prSet/>
      <dgm:spPr/>
      <dgm:t>
        <a:bodyPr/>
        <a:lstStyle/>
        <a:p>
          <a:pPr rtl="0"/>
          <a:r>
            <a:rPr lang="hu-HU" dirty="0"/>
            <a:t>A gyermek a templomban – ne legyen idegen hely számára az Isten háza</a:t>
          </a:r>
        </a:p>
      </dgm:t>
    </dgm:pt>
    <dgm:pt modelId="{3B023090-0FA4-4473-9F51-5B9169F945B6}" type="parTrans" cxnId="{EC1951E1-F2AF-4A8A-9E20-4184FFDDB765}">
      <dgm:prSet/>
      <dgm:spPr/>
      <dgm:t>
        <a:bodyPr/>
        <a:lstStyle/>
        <a:p>
          <a:endParaRPr lang="hu-HU"/>
        </a:p>
      </dgm:t>
    </dgm:pt>
    <dgm:pt modelId="{36CE5A29-7B00-4702-8FFC-CB13EE92B7E8}" type="sibTrans" cxnId="{EC1951E1-F2AF-4A8A-9E20-4184FFDDB765}">
      <dgm:prSet/>
      <dgm:spPr/>
      <dgm:t>
        <a:bodyPr/>
        <a:lstStyle/>
        <a:p>
          <a:endParaRPr lang="hu-HU"/>
        </a:p>
      </dgm:t>
    </dgm:pt>
    <dgm:pt modelId="{080D40BF-53D1-4CA3-9104-DAAD805098C6}">
      <dgm:prSet/>
      <dgm:spPr/>
      <dgm:t>
        <a:bodyPr/>
        <a:lstStyle/>
        <a:p>
          <a:pPr rtl="0"/>
          <a:r>
            <a:rPr lang="hu-HU"/>
            <a:t>A kisgyermek kíváncsisága, nyitottsága, rácsodálkozás, felfedezés öröme</a:t>
          </a:r>
        </a:p>
      </dgm:t>
    </dgm:pt>
    <dgm:pt modelId="{B34A4AC8-7474-44BA-BD3A-A9130924735E}" type="parTrans" cxnId="{94865E6B-2505-422C-B64A-F3204C28260B}">
      <dgm:prSet/>
      <dgm:spPr/>
      <dgm:t>
        <a:bodyPr/>
        <a:lstStyle/>
        <a:p>
          <a:endParaRPr lang="hu-HU"/>
        </a:p>
      </dgm:t>
    </dgm:pt>
    <dgm:pt modelId="{DFD41CDE-769C-47B2-8EC1-C84BD1943C51}" type="sibTrans" cxnId="{94865E6B-2505-422C-B64A-F3204C28260B}">
      <dgm:prSet/>
      <dgm:spPr/>
      <dgm:t>
        <a:bodyPr/>
        <a:lstStyle/>
        <a:p>
          <a:endParaRPr lang="hu-HU"/>
        </a:p>
      </dgm:t>
    </dgm:pt>
    <dgm:pt modelId="{260266F0-492B-4A6C-8A0A-52DEE58736AD}">
      <dgm:prSet/>
      <dgm:spPr/>
      <dgm:t>
        <a:bodyPr/>
        <a:lstStyle/>
        <a:p>
          <a:pPr rtl="0"/>
          <a:r>
            <a:rPr lang="hu-HU"/>
            <a:t>A rítusok szerepe – imádságok, énekek, rend, sorrend - természetes és az élet része az Istenre figyelés egy jó rendben</a:t>
          </a:r>
        </a:p>
      </dgm:t>
    </dgm:pt>
    <dgm:pt modelId="{8D547839-EAF9-475D-A0C0-FD460DA1D302}" type="parTrans" cxnId="{3BE02191-C3BD-4146-999C-071F2595C2CA}">
      <dgm:prSet/>
      <dgm:spPr/>
      <dgm:t>
        <a:bodyPr/>
        <a:lstStyle/>
        <a:p>
          <a:endParaRPr lang="hu-HU"/>
        </a:p>
      </dgm:t>
    </dgm:pt>
    <dgm:pt modelId="{FC5C4E56-7331-424E-BD2A-FC15854C5792}" type="sibTrans" cxnId="{3BE02191-C3BD-4146-999C-071F2595C2CA}">
      <dgm:prSet/>
      <dgm:spPr/>
      <dgm:t>
        <a:bodyPr/>
        <a:lstStyle/>
        <a:p>
          <a:endParaRPr lang="hu-HU"/>
        </a:p>
      </dgm:t>
    </dgm:pt>
    <dgm:pt modelId="{1F0BB713-BD71-4109-AFB7-68419E2E8279}">
      <dgm:prSet/>
      <dgm:spPr/>
      <dgm:t>
        <a:bodyPr/>
        <a:lstStyle/>
        <a:p>
          <a:pPr rtl="0"/>
          <a:r>
            <a:rPr lang="hu-HU"/>
            <a:t>Az ének és a zene érzelmi szinten is bekapcsol</a:t>
          </a:r>
        </a:p>
      </dgm:t>
    </dgm:pt>
    <dgm:pt modelId="{912C2994-562D-43FB-BC9C-CE2F341B818C}" type="parTrans" cxnId="{930E59F3-B6FB-481C-B156-F5BBC0CA41D4}">
      <dgm:prSet/>
      <dgm:spPr/>
      <dgm:t>
        <a:bodyPr/>
        <a:lstStyle/>
        <a:p>
          <a:endParaRPr lang="hu-HU"/>
        </a:p>
      </dgm:t>
    </dgm:pt>
    <dgm:pt modelId="{764E0D2A-CD2E-4D52-85AA-1345378ACE09}" type="sibTrans" cxnId="{930E59F3-B6FB-481C-B156-F5BBC0CA41D4}">
      <dgm:prSet/>
      <dgm:spPr/>
      <dgm:t>
        <a:bodyPr/>
        <a:lstStyle/>
        <a:p>
          <a:endParaRPr lang="hu-HU"/>
        </a:p>
      </dgm:t>
    </dgm:pt>
    <dgm:pt modelId="{22DF101E-488B-42A3-B9E4-BD4540481180}">
      <dgm:prSet/>
      <dgm:spPr/>
      <dgm:t>
        <a:bodyPr/>
        <a:lstStyle/>
        <a:p>
          <a:pPr rtl="0"/>
          <a:r>
            <a:rPr lang="hu-HU"/>
            <a:t>Sok inger, online jelenlét, fáradtság – személyesség, elsősorban offline kommunikáció - a részvétel, a jelenlét ereje – a mély átélés lehetősége</a:t>
          </a:r>
        </a:p>
      </dgm:t>
    </dgm:pt>
    <dgm:pt modelId="{111ABCB0-D6C1-4F0E-A456-71DC6078990C}" type="parTrans" cxnId="{24782EAF-E102-4C9D-85A3-C29936B52E43}">
      <dgm:prSet/>
      <dgm:spPr/>
      <dgm:t>
        <a:bodyPr/>
        <a:lstStyle/>
        <a:p>
          <a:endParaRPr lang="hu-HU"/>
        </a:p>
      </dgm:t>
    </dgm:pt>
    <dgm:pt modelId="{CA17DC81-F1A4-4D2E-98E0-F5F369B2818D}" type="sibTrans" cxnId="{24782EAF-E102-4C9D-85A3-C29936B52E43}">
      <dgm:prSet/>
      <dgm:spPr/>
      <dgm:t>
        <a:bodyPr/>
        <a:lstStyle/>
        <a:p>
          <a:endParaRPr lang="hu-HU"/>
        </a:p>
      </dgm:t>
    </dgm:pt>
    <dgm:pt modelId="{E17E0A1D-4287-4BD1-AB00-CA82A10505AF}">
      <dgm:prSet/>
      <dgm:spPr/>
      <dgm:t>
        <a:bodyPr/>
        <a:lstStyle/>
        <a:p>
          <a:pPr rtl="0"/>
          <a:r>
            <a:rPr lang="hu-HU"/>
            <a:t>A megszólítás mint bátorítás, erősítés – fontos vagy Istennek, Ő megszólít téged, van ideje rád</a:t>
          </a:r>
        </a:p>
      </dgm:t>
    </dgm:pt>
    <dgm:pt modelId="{2650F684-7EDB-4EA3-B701-C75816EC9580}" type="parTrans" cxnId="{03EB6E08-8218-46BF-8191-E6224C0E9F9C}">
      <dgm:prSet/>
      <dgm:spPr/>
      <dgm:t>
        <a:bodyPr/>
        <a:lstStyle/>
        <a:p>
          <a:endParaRPr lang="hu-HU"/>
        </a:p>
      </dgm:t>
    </dgm:pt>
    <dgm:pt modelId="{C0FBE953-E9F6-4F49-A2BD-54313FDD344A}" type="sibTrans" cxnId="{03EB6E08-8218-46BF-8191-E6224C0E9F9C}">
      <dgm:prSet/>
      <dgm:spPr/>
      <dgm:t>
        <a:bodyPr/>
        <a:lstStyle/>
        <a:p>
          <a:endParaRPr lang="hu-HU"/>
        </a:p>
      </dgm:t>
    </dgm:pt>
    <dgm:pt modelId="{A06C75C4-D846-42B3-9E96-7D3979071708}">
      <dgm:prSet/>
      <dgm:spPr/>
      <dgm:t>
        <a:bodyPr/>
        <a:lstStyle/>
        <a:p>
          <a:pPr rtl="0"/>
          <a:r>
            <a:rPr lang="hu-HU"/>
            <a:t>Teljesítmény – teljesítménykényszer – kétségek az önértékelésben – befogadottság átélése a közösségben – személyes odafigyelés – lelkigondozói attitűd</a:t>
          </a:r>
        </a:p>
      </dgm:t>
    </dgm:pt>
    <dgm:pt modelId="{62A7EEC6-1266-4636-A9EB-62C76F075731}" type="parTrans" cxnId="{00A72923-4EC1-49AA-8EE6-624E05F0BE9D}">
      <dgm:prSet/>
      <dgm:spPr/>
      <dgm:t>
        <a:bodyPr/>
        <a:lstStyle/>
        <a:p>
          <a:endParaRPr lang="hu-HU"/>
        </a:p>
      </dgm:t>
    </dgm:pt>
    <dgm:pt modelId="{0C473C1F-83DC-4BF4-84D0-B5005B7C5DEE}" type="sibTrans" cxnId="{00A72923-4EC1-49AA-8EE6-624E05F0BE9D}">
      <dgm:prSet/>
      <dgm:spPr/>
      <dgm:t>
        <a:bodyPr/>
        <a:lstStyle/>
        <a:p>
          <a:endParaRPr lang="hu-HU"/>
        </a:p>
      </dgm:t>
    </dgm:pt>
    <dgm:pt modelId="{BF09925D-DC1D-4869-BA05-F0C7936D320A}">
      <dgm:prSet/>
      <dgm:spPr/>
      <dgm:t>
        <a:bodyPr/>
        <a:lstStyle/>
        <a:p>
          <a:pPr rtl="0"/>
          <a:r>
            <a:rPr lang="hu-HU"/>
            <a:t>Alkotásban – tevékeny részvételben – lehetőség az érzések kifejezésére, az üzenetek elmélyítésére, befogadására</a:t>
          </a:r>
        </a:p>
      </dgm:t>
    </dgm:pt>
    <dgm:pt modelId="{4ACAF2AC-2900-4E1E-BF39-AFD930FFB17F}" type="parTrans" cxnId="{61B940D5-ED32-4449-98A6-B39B66B72E52}">
      <dgm:prSet/>
      <dgm:spPr/>
      <dgm:t>
        <a:bodyPr/>
        <a:lstStyle/>
        <a:p>
          <a:endParaRPr lang="hu-HU"/>
        </a:p>
      </dgm:t>
    </dgm:pt>
    <dgm:pt modelId="{0B824FD4-869E-4C63-BB85-2869DF760002}" type="sibTrans" cxnId="{61B940D5-ED32-4449-98A6-B39B66B72E52}">
      <dgm:prSet/>
      <dgm:spPr/>
      <dgm:t>
        <a:bodyPr/>
        <a:lstStyle/>
        <a:p>
          <a:endParaRPr lang="hu-HU"/>
        </a:p>
      </dgm:t>
    </dgm:pt>
    <dgm:pt modelId="{6EB5E954-DA6C-4E7C-B48D-7F65F5425220}">
      <dgm:prSet/>
      <dgm:spPr/>
      <dgm:t>
        <a:bodyPr/>
        <a:lstStyle/>
        <a:p>
          <a:pPr rtl="0"/>
          <a:r>
            <a:rPr lang="hu-HU"/>
            <a:t>Keretjáték – a gyermek számára biztonságot ad – érdekes és nagy kaland – szimbólumok, jutalmak gyűjtése – érzi, látja, hogy a nagy téma, mint egy nagy játék fog át mindent</a:t>
          </a:r>
        </a:p>
      </dgm:t>
    </dgm:pt>
    <dgm:pt modelId="{5C05A99F-812A-4363-BB90-1521ECF926E2}" type="parTrans" cxnId="{2EA73EE1-76B1-430D-B14B-0E53C46F7360}">
      <dgm:prSet/>
      <dgm:spPr/>
      <dgm:t>
        <a:bodyPr/>
        <a:lstStyle/>
        <a:p>
          <a:endParaRPr lang="hu-HU"/>
        </a:p>
      </dgm:t>
    </dgm:pt>
    <dgm:pt modelId="{368BDDF7-E0D7-4C8E-B713-584EEEAB392F}" type="sibTrans" cxnId="{2EA73EE1-76B1-430D-B14B-0E53C46F7360}">
      <dgm:prSet/>
      <dgm:spPr/>
      <dgm:t>
        <a:bodyPr/>
        <a:lstStyle/>
        <a:p>
          <a:endParaRPr lang="hu-HU"/>
        </a:p>
      </dgm:t>
    </dgm:pt>
    <dgm:pt modelId="{004BBBDB-5826-4E78-80C5-C4618700C528}" type="pres">
      <dgm:prSet presAssocID="{F8FAA389-2166-4A0F-A288-F8FB889C0668}" presName="diagram" presStyleCnt="0">
        <dgm:presLayoutVars>
          <dgm:dir/>
          <dgm:resizeHandles val="exact"/>
        </dgm:presLayoutVars>
      </dgm:prSet>
      <dgm:spPr/>
    </dgm:pt>
    <dgm:pt modelId="{4518C09B-DD41-4206-9BD6-F17BDD5A820B}" type="pres">
      <dgm:prSet presAssocID="{E6AF62B8-A783-48FE-BD5B-8DDC1272B8AD}" presName="node" presStyleLbl="node1" presStyleIdx="0" presStyleCnt="9">
        <dgm:presLayoutVars>
          <dgm:bulletEnabled val="1"/>
        </dgm:presLayoutVars>
      </dgm:prSet>
      <dgm:spPr/>
    </dgm:pt>
    <dgm:pt modelId="{6816A971-37C6-4220-9421-8F7BEF455498}" type="pres">
      <dgm:prSet presAssocID="{36CE5A29-7B00-4702-8FFC-CB13EE92B7E8}" presName="sibTrans" presStyleCnt="0"/>
      <dgm:spPr/>
    </dgm:pt>
    <dgm:pt modelId="{22C57B35-479E-4D5D-A5D9-C645FB017DF0}" type="pres">
      <dgm:prSet presAssocID="{080D40BF-53D1-4CA3-9104-DAAD805098C6}" presName="node" presStyleLbl="node1" presStyleIdx="1" presStyleCnt="9">
        <dgm:presLayoutVars>
          <dgm:bulletEnabled val="1"/>
        </dgm:presLayoutVars>
      </dgm:prSet>
      <dgm:spPr/>
    </dgm:pt>
    <dgm:pt modelId="{7C258336-A324-413B-B635-6208E2BC1584}" type="pres">
      <dgm:prSet presAssocID="{DFD41CDE-769C-47B2-8EC1-C84BD1943C51}" presName="sibTrans" presStyleCnt="0"/>
      <dgm:spPr/>
    </dgm:pt>
    <dgm:pt modelId="{41CE5983-7D87-4A17-99FE-D5BAC856815F}" type="pres">
      <dgm:prSet presAssocID="{260266F0-492B-4A6C-8A0A-52DEE58736AD}" presName="node" presStyleLbl="node1" presStyleIdx="2" presStyleCnt="9">
        <dgm:presLayoutVars>
          <dgm:bulletEnabled val="1"/>
        </dgm:presLayoutVars>
      </dgm:prSet>
      <dgm:spPr/>
    </dgm:pt>
    <dgm:pt modelId="{8BD1CCF6-2BCC-4DD9-A2B0-21E6524CD106}" type="pres">
      <dgm:prSet presAssocID="{FC5C4E56-7331-424E-BD2A-FC15854C5792}" presName="sibTrans" presStyleCnt="0"/>
      <dgm:spPr/>
    </dgm:pt>
    <dgm:pt modelId="{2FB02B55-50E2-499E-9580-24AA3F3B092E}" type="pres">
      <dgm:prSet presAssocID="{1F0BB713-BD71-4109-AFB7-68419E2E8279}" presName="node" presStyleLbl="node1" presStyleIdx="3" presStyleCnt="9">
        <dgm:presLayoutVars>
          <dgm:bulletEnabled val="1"/>
        </dgm:presLayoutVars>
      </dgm:prSet>
      <dgm:spPr/>
    </dgm:pt>
    <dgm:pt modelId="{7592CB58-074A-4636-8B35-53EB07F93826}" type="pres">
      <dgm:prSet presAssocID="{764E0D2A-CD2E-4D52-85AA-1345378ACE09}" presName="sibTrans" presStyleCnt="0"/>
      <dgm:spPr/>
    </dgm:pt>
    <dgm:pt modelId="{ACEB41E0-E03C-4D0C-B0E6-357F3862F1D9}" type="pres">
      <dgm:prSet presAssocID="{22DF101E-488B-42A3-B9E4-BD4540481180}" presName="node" presStyleLbl="node1" presStyleIdx="4" presStyleCnt="9">
        <dgm:presLayoutVars>
          <dgm:bulletEnabled val="1"/>
        </dgm:presLayoutVars>
      </dgm:prSet>
      <dgm:spPr/>
    </dgm:pt>
    <dgm:pt modelId="{93B8AD41-F99F-4659-8B84-882E31EDD9FB}" type="pres">
      <dgm:prSet presAssocID="{CA17DC81-F1A4-4D2E-98E0-F5F369B2818D}" presName="sibTrans" presStyleCnt="0"/>
      <dgm:spPr/>
    </dgm:pt>
    <dgm:pt modelId="{EA8FB221-4667-4531-86EB-D8CDB8AFB66A}" type="pres">
      <dgm:prSet presAssocID="{E17E0A1D-4287-4BD1-AB00-CA82A10505AF}" presName="node" presStyleLbl="node1" presStyleIdx="5" presStyleCnt="9">
        <dgm:presLayoutVars>
          <dgm:bulletEnabled val="1"/>
        </dgm:presLayoutVars>
      </dgm:prSet>
      <dgm:spPr/>
    </dgm:pt>
    <dgm:pt modelId="{86CB08CF-847D-4CF3-89EC-F7B3E0FEAE1E}" type="pres">
      <dgm:prSet presAssocID="{C0FBE953-E9F6-4F49-A2BD-54313FDD344A}" presName="sibTrans" presStyleCnt="0"/>
      <dgm:spPr/>
    </dgm:pt>
    <dgm:pt modelId="{AB863D4F-4E3E-4861-9306-275B51264D82}" type="pres">
      <dgm:prSet presAssocID="{A06C75C4-D846-42B3-9E96-7D3979071708}" presName="node" presStyleLbl="node1" presStyleIdx="6" presStyleCnt="9">
        <dgm:presLayoutVars>
          <dgm:bulletEnabled val="1"/>
        </dgm:presLayoutVars>
      </dgm:prSet>
      <dgm:spPr/>
    </dgm:pt>
    <dgm:pt modelId="{9EFDAD29-AD59-4719-9735-F810E8B20F16}" type="pres">
      <dgm:prSet presAssocID="{0C473C1F-83DC-4BF4-84D0-B5005B7C5DEE}" presName="sibTrans" presStyleCnt="0"/>
      <dgm:spPr/>
    </dgm:pt>
    <dgm:pt modelId="{2AB870EC-E04D-467F-B1D9-B5F54381F3F8}" type="pres">
      <dgm:prSet presAssocID="{BF09925D-DC1D-4869-BA05-F0C7936D320A}" presName="node" presStyleLbl="node1" presStyleIdx="7" presStyleCnt="9">
        <dgm:presLayoutVars>
          <dgm:bulletEnabled val="1"/>
        </dgm:presLayoutVars>
      </dgm:prSet>
      <dgm:spPr/>
    </dgm:pt>
    <dgm:pt modelId="{3FE0265A-6ACD-4C69-B699-0613CFE4E078}" type="pres">
      <dgm:prSet presAssocID="{0B824FD4-869E-4C63-BB85-2869DF760002}" presName="sibTrans" presStyleCnt="0"/>
      <dgm:spPr/>
    </dgm:pt>
    <dgm:pt modelId="{7739133D-B435-4E05-922C-5D52A22ABE26}" type="pres">
      <dgm:prSet presAssocID="{6EB5E954-DA6C-4E7C-B48D-7F65F5425220}" presName="node" presStyleLbl="node1" presStyleIdx="8" presStyleCnt="9">
        <dgm:presLayoutVars>
          <dgm:bulletEnabled val="1"/>
        </dgm:presLayoutVars>
      </dgm:prSet>
      <dgm:spPr/>
    </dgm:pt>
  </dgm:ptLst>
  <dgm:cxnLst>
    <dgm:cxn modelId="{03EB6E08-8218-46BF-8191-E6224C0E9F9C}" srcId="{F8FAA389-2166-4A0F-A288-F8FB889C0668}" destId="{E17E0A1D-4287-4BD1-AB00-CA82A10505AF}" srcOrd="5" destOrd="0" parTransId="{2650F684-7EDB-4EA3-B701-C75816EC9580}" sibTransId="{C0FBE953-E9F6-4F49-A2BD-54313FDD344A}"/>
    <dgm:cxn modelId="{7BD7F115-6815-477E-B9B1-A5ABDD22C469}" type="presOf" srcId="{6EB5E954-DA6C-4E7C-B48D-7F65F5425220}" destId="{7739133D-B435-4E05-922C-5D52A22ABE26}" srcOrd="0" destOrd="0" presId="urn:microsoft.com/office/officeart/2005/8/layout/default"/>
    <dgm:cxn modelId="{62F2F41D-FD73-4E92-8B0F-A80D039ED246}" type="presOf" srcId="{A06C75C4-D846-42B3-9E96-7D3979071708}" destId="{AB863D4F-4E3E-4861-9306-275B51264D82}" srcOrd="0" destOrd="0" presId="urn:microsoft.com/office/officeart/2005/8/layout/default"/>
    <dgm:cxn modelId="{2687F21E-DDD8-4AE1-B435-B75E5FBFF277}" type="presOf" srcId="{E17E0A1D-4287-4BD1-AB00-CA82A10505AF}" destId="{EA8FB221-4667-4531-86EB-D8CDB8AFB66A}" srcOrd="0" destOrd="0" presId="urn:microsoft.com/office/officeart/2005/8/layout/default"/>
    <dgm:cxn modelId="{00A72923-4EC1-49AA-8EE6-624E05F0BE9D}" srcId="{F8FAA389-2166-4A0F-A288-F8FB889C0668}" destId="{A06C75C4-D846-42B3-9E96-7D3979071708}" srcOrd="6" destOrd="0" parTransId="{62A7EEC6-1266-4636-A9EB-62C76F075731}" sibTransId="{0C473C1F-83DC-4BF4-84D0-B5005B7C5DEE}"/>
    <dgm:cxn modelId="{5359A93C-A0F7-49C0-A4C5-0EBD57797330}" type="presOf" srcId="{080D40BF-53D1-4CA3-9104-DAAD805098C6}" destId="{22C57B35-479E-4D5D-A5D9-C645FB017DF0}" srcOrd="0" destOrd="0" presId="urn:microsoft.com/office/officeart/2005/8/layout/default"/>
    <dgm:cxn modelId="{94865E6B-2505-422C-B64A-F3204C28260B}" srcId="{F8FAA389-2166-4A0F-A288-F8FB889C0668}" destId="{080D40BF-53D1-4CA3-9104-DAAD805098C6}" srcOrd="1" destOrd="0" parTransId="{B34A4AC8-7474-44BA-BD3A-A9130924735E}" sibTransId="{DFD41CDE-769C-47B2-8EC1-C84BD1943C51}"/>
    <dgm:cxn modelId="{EDCD8486-82F4-4EDA-89E7-4CC13743B7EE}" type="presOf" srcId="{22DF101E-488B-42A3-B9E4-BD4540481180}" destId="{ACEB41E0-E03C-4D0C-B0E6-357F3862F1D9}" srcOrd="0" destOrd="0" presId="urn:microsoft.com/office/officeart/2005/8/layout/default"/>
    <dgm:cxn modelId="{FCBAD989-CD62-4121-AF3E-CD13DE2D38C0}" type="presOf" srcId="{F8FAA389-2166-4A0F-A288-F8FB889C0668}" destId="{004BBBDB-5826-4E78-80C5-C4618700C528}" srcOrd="0" destOrd="0" presId="urn:microsoft.com/office/officeart/2005/8/layout/default"/>
    <dgm:cxn modelId="{0B61488D-1515-4029-A053-CC949BE7353E}" type="presOf" srcId="{1F0BB713-BD71-4109-AFB7-68419E2E8279}" destId="{2FB02B55-50E2-499E-9580-24AA3F3B092E}" srcOrd="0" destOrd="0" presId="urn:microsoft.com/office/officeart/2005/8/layout/default"/>
    <dgm:cxn modelId="{3BE02191-C3BD-4146-999C-071F2595C2CA}" srcId="{F8FAA389-2166-4A0F-A288-F8FB889C0668}" destId="{260266F0-492B-4A6C-8A0A-52DEE58736AD}" srcOrd="2" destOrd="0" parTransId="{8D547839-EAF9-475D-A0C0-FD460DA1D302}" sibTransId="{FC5C4E56-7331-424E-BD2A-FC15854C5792}"/>
    <dgm:cxn modelId="{96811FA9-8409-447E-B397-84F89A9425F6}" type="presOf" srcId="{E6AF62B8-A783-48FE-BD5B-8DDC1272B8AD}" destId="{4518C09B-DD41-4206-9BD6-F17BDD5A820B}" srcOrd="0" destOrd="0" presId="urn:microsoft.com/office/officeart/2005/8/layout/default"/>
    <dgm:cxn modelId="{24782EAF-E102-4C9D-85A3-C29936B52E43}" srcId="{F8FAA389-2166-4A0F-A288-F8FB889C0668}" destId="{22DF101E-488B-42A3-B9E4-BD4540481180}" srcOrd="4" destOrd="0" parTransId="{111ABCB0-D6C1-4F0E-A456-71DC6078990C}" sibTransId="{CA17DC81-F1A4-4D2E-98E0-F5F369B2818D}"/>
    <dgm:cxn modelId="{61B940D5-ED32-4449-98A6-B39B66B72E52}" srcId="{F8FAA389-2166-4A0F-A288-F8FB889C0668}" destId="{BF09925D-DC1D-4869-BA05-F0C7936D320A}" srcOrd="7" destOrd="0" parTransId="{4ACAF2AC-2900-4E1E-BF39-AFD930FFB17F}" sibTransId="{0B824FD4-869E-4C63-BB85-2869DF760002}"/>
    <dgm:cxn modelId="{0906C6DE-B1CF-4E25-97F6-9433A5298FAD}" type="presOf" srcId="{BF09925D-DC1D-4869-BA05-F0C7936D320A}" destId="{2AB870EC-E04D-467F-B1D9-B5F54381F3F8}" srcOrd="0" destOrd="0" presId="urn:microsoft.com/office/officeart/2005/8/layout/default"/>
    <dgm:cxn modelId="{2EA73EE1-76B1-430D-B14B-0E53C46F7360}" srcId="{F8FAA389-2166-4A0F-A288-F8FB889C0668}" destId="{6EB5E954-DA6C-4E7C-B48D-7F65F5425220}" srcOrd="8" destOrd="0" parTransId="{5C05A99F-812A-4363-BB90-1521ECF926E2}" sibTransId="{368BDDF7-E0D7-4C8E-B713-584EEEAB392F}"/>
    <dgm:cxn modelId="{EC1951E1-F2AF-4A8A-9E20-4184FFDDB765}" srcId="{F8FAA389-2166-4A0F-A288-F8FB889C0668}" destId="{E6AF62B8-A783-48FE-BD5B-8DDC1272B8AD}" srcOrd="0" destOrd="0" parTransId="{3B023090-0FA4-4473-9F51-5B9169F945B6}" sibTransId="{36CE5A29-7B00-4702-8FFC-CB13EE92B7E8}"/>
    <dgm:cxn modelId="{0F46ADEE-3E83-471F-AF36-675613F8F240}" type="presOf" srcId="{260266F0-492B-4A6C-8A0A-52DEE58736AD}" destId="{41CE5983-7D87-4A17-99FE-D5BAC856815F}" srcOrd="0" destOrd="0" presId="urn:microsoft.com/office/officeart/2005/8/layout/default"/>
    <dgm:cxn modelId="{930E59F3-B6FB-481C-B156-F5BBC0CA41D4}" srcId="{F8FAA389-2166-4A0F-A288-F8FB889C0668}" destId="{1F0BB713-BD71-4109-AFB7-68419E2E8279}" srcOrd="3" destOrd="0" parTransId="{912C2994-562D-43FB-BC9C-CE2F341B818C}" sibTransId="{764E0D2A-CD2E-4D52-85AA-1345378ACE09}"/>
    <dgm:cxn modelId="{6D78BD76-794E-4AE4-BA4C-979D050B7A9F}" type="presParOf" srcId="{004BBBDB-5826-4E78-80C5-C4618700C528}" destId="{4518C09B-DD41-4206-9BD6-F17BDD5A820B}" srcOrd="0" destOrd="0" presId="urn:microsoft.com/office/officeart/2005/8/layout/default"/>
    <dgm:cxn modelId="{15409D96-6ACE-4500-AEF1-28A96038A092}" type="presParOf" srcId="{004BBBDB-5826-4E78-80C5-C4618700C528}" destId="{6816A971-37C6-4220-9421-8F7BEF455498}" srcOrd="1" destOrd="0" presId="urn:microsoft.com/office/officeart/2005/8/layout/default"/>
    <dgm:cxn modelId="{8320C0EE-D866-4881-B00D-391CDDE9BEBF}" type="presParOf" srcId="{004BBBDB-5826-4E78-80C5-C4618700C528}" destId="{22C57B35-479E-4D5D-A5D9-C645FB017DF0}" srcOrd="2" destOrd="0" presId="urn:microsoft.com/office/officeart/2005/8/layout/default"/>
    <dgm:cxn modelId="{D57738FF-63ED-4F30-B95E-9F6B49CEC68B}" type="presParOf" srcId="{004BBBDB-5826-4E78-80C5-C4618700C528}" destId="{7C258336-A324-413B-B635-6208E2BC1584}" srcOrd="3" destOrd="0" presId="urn:microsoft.com/office/officeart/2005/8/layout/default"/>
    <dgm:cxn modelId="{F1366B0F-C693-4E2D-8AD3-4383512E7AB7}" type="presParOf" srcId="{004BBBDB-5826-4E78-80C5-C4618700C528}" destId="{41CE5983-7D87-4A17-99FE-D5BAC856815F}" srcOrd="4" destOrd="0" presId="urn:microsoft.com/office/officeart/2005/8/layout/default"/>
    <dgm:cxn modelId="{2410CFEB-F0D8-48AB-A78B-9217B408EA80}" type="presParOf" srcId="{004BBBDB-5826-4E78-80C5-C4618700C528}" destId="{8BD1CCF6-2BCC-4DD9-A2B0-21E6524CD106}" srcOrd="5" destOrd="0" presId="urn:microsoft.com/office/officeart/2005/8/layout/default"/>
    <dgm:cxn modelId="{25250EEF-7F67-4DDB-A613-A80AD3793175}" type="presParOf" srcId="{004BBBDB-5826-4E78-80C5-C4618700C528}" destId="{2FB02B55-50E2-499E-9580-24AA3F3B092E}" srcOrd="6" destOrd="0" presId="urn:microsoft.com/office/officeart/2005/8/layout/default"/>
    <dgm:cxn modelId="{24B9B8DE-A402-46F5-9916-5BDCED76E378}" type="presParOf" srcId="{004BBBDB-5826-4E78-80C5-C4618700C528}" destId="{7592CB58-074A-4636-8B35-53EB07F93826}" srcOrd="7" destOrd="0" presId="urn:microsoft.com/office/officeart/2005/8/layout/default"/>
    <dgm:cxn modelId="{F486FE61-3E8B-4753-B69D-18FCA4722EF5}" type="presParOf" srcId="{004BBBDB-5826-4E78-80C5-C4618700C528}" destId="{ACEB41E0-E03C-4D0C-B0E6-357F3862F1D9}" srcOrd="8" destOrd="0" presId="urn:microsoft.com/office/officeart/2005/8/layout/default"/>
    <dgm:cxn modelId="{5D106564-E213-41FE-AC27-F96837AABD45}" type="presParOf" srcId="{004BBBDB-5826-4E78-80C5-C4618700C528}" destId="{93B8AD41-F99F-4659-8B84-882E31EDD9FB}" srcOrd="9" destOrd="0" presId="urn:microsoft.com/office/officeart/2005/8/layout/default"/>
    <dgm:cxn modelId="{180CD74E-DE17-41B2-AC6B-1C0AD4457A2D}" type="presParOf" srcId="{004BBBDB-5826-4E78-80C5-C4618700C528}" destId="{EA8FB221-4667-4531-86EB-D8CDB8AFB66A}" srcOrd="10" destOrd="0" presId="urn:microsoft.com/office/officeart/2005/8/layout/default"/>
    <dgm:cxn modelId="{4E0FF57C-62CA-4D38-ADEA-B6A01EA7656F}" type="presParOf" srcId="{004BBBDB-5826-4E78-80C5-C4618700C528}" destId="{86CB08CF-847D-4CF3-89EC-F7B3E0FEAE1E}" srcOrd="11" destOrd="0" presId="urn:microsoft.com/office/officeart/2005/8/layout/default"/>
    <dgm:cxn modelId="{50359A0A-5127-4B7F-A44B-8949F3E61D0C}" type="presParOf" srcId="{004BBBDB-5826-4E78-80C5-C4618700C528}" destId="{AB863D4F-4E3E-4861-9306-275B51264D82}" srcOrd="12" destOrd="0" presId="urn:microsoft.com/office/officeart/2005/8/layout/default"/>
    <dgm:cxn modelId="{D6651575-3801-478E-BD8D-211FFBA84FA0}" type="presParOf" srcId="{004BBBDB-5826-4E78-80C5-C4618700C528}" destId="{9EFDAD29-AD59-4719-9735-F810E8B20F16}" srcOrd="13" destOrd="0" presId="urn:microsoft.com/office/officeart/2005/8/layout/default"/>
    <dgm:cxn modelId="{7F5428DF-2AEF-492F-852C-D10E68F2933E}" type="presParOf" srcId="{004BBBDB-5826-4E78-80C5-C4618700C528}" destId="{2AB870EC-E04D-467F-B1D9-B5F54381F3F8}" srcOrd="14" destOrd="0" presId="urn:microsoft.com/office/officeart/2005/8/layout/default"/>
    <dgm:cxn modelId="{F7754EB9-5687-40A2-B112-4D79B470ACBA}" type="presParOf" srcId="{004BBBDB-5826-4E78-80C5-C4618700C528}" destId="{3FE0265A-6ACD-4C69-B699-0613CFE4E078}" srcOrd="15" destOrd="0" presId="urn:microsoft.com/office/officeart/2005/8/layout/default"/>
    <dgm:cxn modelId="{ABF64C60-93A3-4159-867C-4C6ECB01598F}" type="presParOf" srcId="{004BBBDB-5826-4E78-80C5-C4618700C528}" destId="{7739133D-B435-4E05-922C-5D52A22ABE2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C155E3-555B-4C95-A4E0-CE17E05154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2773561-3095-4419-B7C5-A6D5FF50F62F}">
      <dgm:prSet/>
      <dgm:spPr/>
      <dgm:t>
        <a:bodyPr/>
        <a:lstStyle/>
        <a:p>
          <a:pPr algn="ctr" rtl="0"/>
          <a:r>
            <a:rPr lang="hu-HU" baseline="0" dirty="0"/>
            <a:t>A templomban – Akkor és most: istentisztelet Jeruzsálemben és nálunk – Mi történik a templomban? </a:t>
          </a:r>
          <a:endParaRPr lang="hu-HU" dirty="0"/>
        </a:p>
      </dgm:t>
    </dgm:pt>
    <dgm:pt modelId="{635CDA93-CB07-433E-9B62-F0135B75835E}" type="parTrans" cxnId="{710DA4AB-E31C-4B79-9565-CA8DF58B3F59}">
      <dgm:prSet/>
      <dgm:spPr/>
      <dgm:t>
        <a:bodyPr/>
        <a:lstStyle/>
        <a:p>
          <a:endParaRPr lang="hu-HU"/>
        </a:p>
      </dgm:t>
    </dgm:pt>
    <dgm:pt modelId="{6AB088D6-FE2B-45DD-BAD9-7F9B0AC394A0}" type="sibTrans" cxnId="{710DA4AB-E31C-4B79-9565-CA8DF58B3F59}">
      <dgm:prSet/>
      <dgm:spPr/>
      <dgm:t>
        <a:bodyPr/>
        <a:lstStyle/>
        <a:p>
          <a:endParaRPr lang="hu-HU"/>
        </a:p>
      </dgm:t>
    </dgm:pt>
    <dgm:pt modelId="{E2B47124-9E23-410B-9FE5-7AB1EDCDB2BF}" type="pres">
      <dgm:prSet presAssocID="{D1C155E3-555B-4C95-A4E0-CE17E05154DA}" presName="linear" presStyleCnt="0">
        <dgm:presLayoutVars>
          <dgm:animLvl val="lvl"/>
          <dgm:resizeHandles val="exact"/>
        </dgm:presLayoutVars>
      </dgm:prSet>
      <dgm:spPr/>
    </dgm:pt>
    <dgm:pt modelId="{0FB64CFE-FCD5-46E3-BAD0-7CC53CA7E093}" type="pres">
      <dgm:prSet presAssocID="{82773561-3095-4419-B7C5-A6D5FF50F62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DD4A704-B714-4AE9-977B-EF7754DFE0F0}" type="presOf" srcId="{D1C155E3-555B-4C95-A4E0-CE17E05154DA}" destId="{E2B47124-9E23-410B-9FE5-7AB1EDCDB2BF}" srcOrd="0" destOrd="0" presId="urn:microsoft.com/office/officeart/2005/8/layout/vList2"/>
    <dgm:cxn modelId="{710DA4AB-E31C-4B79-9565-CA8DF58B3F59}" srcId="{D1C155E3-555B-4C95-A4E0-CE17E05154DA}" destId="{82773561-3095-4419-B7C5-A6D5FF50F62F}" srcOrd="0" destOrd="0" parTransId="{635CDA93-CB07-433E-9B62-F0135B75835E}" sibTransId="{6AB088D6-FE2B-45DD-BAD9-7F9B0AC394A0}"/>
    <dgm:cxn modelId="{08093FF4-8689-43AC-92D1-C0E916677251}" type="presOf" srcId="{82773561-3095-4419-B7C5-A6D5FF50F62F}" destId="{0FB64CFE-FCD5-46E3-BAD0-7CC53CA7E093}" srcOrd="0" destOrd="0" presId="urn:microsoft.com/office/officeart/2005/8/layout/vList2"/>
    <dgm:cxn modelId="{133CC0B4-B096-4ADD-BBD5-E3D1D7C875E2}" type="presParOf" srcId="{E2B47124-9E23-410B-9FE5-7AB1EDCDB2BF}" destId="{0FB64CFE-FCD5-46E3-BAD0-7CC53CA7E0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BAE956-E2C6-4AA1-BC40-7D9C8636D85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2866792F-FBBD-4F64-AF11-C4AFC7C4EB95}">
      <dgm:prSet custT="1"/>
      <dgm:spPr/>
      <dgm:t>
        <a:bodyPr/>
        <a:lstStyle/>
        <a:p>
          <a:pPr algn="ctr" rtl="0"/>
          <a:r>
            <a:rPr lang="hu-HU" sz="2000" dirty="0"/>
            <a:t>Kelemen Czakó Rita (rajzolta): Gyere velem templomba. Kálvin Kiadó, 2015.</a:t>
          </a:r>
        </a:p>
      </dgm:t>
    </dgm:pt>
    <dgm:pt modelId="{BFC049AE-B80C-4B54-88EB-3AC0DAAECE73}" type="parTrans" cxnId="{8E63A06E-CE4B-48B9-9A60-1B3E921555DF}">
      <dgm:prSet/>
      <dgm:spPr/>
      <dgm:t>
        <a:bodyPr/>
        <a:lstStyle/>
        <a:p>
          <a:endParaRPr lang="hu-HU"/>
        </a:p>
      </dgm:t>
    </dgm:pt>
    <dgm:pt modelId="{BAC1463A-3A06-44C6-8B36-B5EDEA6DBB49}" type="sibTrans" cxnId="{8E63A06E-CE4B-48B9-9A60-1B3E921555DF}">
      <dgm:prSet/>
      <dgm:spPr/>
      <dgm:t>
        <a:bodyPr/>
        <a:lstStyle/>
        <a:p>
          <a:endParaRPr lang="hu-HU"/>
        </a:p>
      </dgm:t>
    </dgm:pt>
    <dgm:pt modelId="{93DCC872-41D7-4248-AE3F-2C1090D6CBE4}" type="pres">
      <dgm:prSet presAssocID="{8FBAE956-E2C6-4AA1-BC40-7D9C8636D853}" presName="linear" presStyleCnt="0">
        <dgm:presLayoutVars>
          <dgm:animLvl val="lvl"/>
          <dgm:resizeHandles val="exact"/>
        </dgm:presLayoutVars>
      </dgm:prSet>
      <dgm:spPr/>
    </dgm:pt>
    <dgm:pt modelId="{E3610734-4143-4ADD-8400-2E67405B9A67}" type="pres">
      <dgm:prSet presAssocID="{2866792F-FBBD-4F64-AF11-C4AFC7C4EB9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2514D17-AE14-4A9D-9809-FF590AF1F4A4}" type="presOf" srcId="{8FBAE956-E2C6-4AA1-BC40-7D9C8636D853}" destId="{93DCC872-41D7-4248-AE3F-2C1090D6CBE4}" srcOrd="0" destOrd="0" presId="urn:microsoft.com/office/officeart/2005/8/layout/vList2"/>
    <dgm:cxn modelId="{E4A88948-C9A6-4E52-B1BE-ED2D22A0913E}" type="presOf" srcId="{2866792F-FBBD-4F64-AF11-C4AFC7C4EB95}" destId="{E3610734-4143-4ADD-8400-2E67405B9A67}" srcOrd="0" destOrd="0" presId="urn:microsoft.com/office/officeart/2005/8/layout/vList2"/>
    <dgm:cxn modelId="{8E63A06E-CE4B-48B9-9A60-1B3E921555DF}" srcId="{8FBAE956-E2C6-4AA1-BC40-7D9C8636D853}" destId="{2866792F-FBBD-4F64-AF11-C4AFC7C4EB95}" srcOrd="0" destOrd="0" parTransId="{BFC049AE-B80C-4B54-88EB-3AC0DAAECE73}" sibTransId="{BAC1463A-3A06-44C6-8B36-B5EDEA6DBB49}"/>
    <dgm:cxn modelId="{CB1CECC2-7463-4F2F-978E-D08282213F77}" type="presParOf" srcId="{93DCC872-41D7-4248-AE3F-2C1090D6CBE4}" destId="{E3610734-4143-4ADD-8400-2E67405B9A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A7EC0C-AD2A-4A30-8692-9A5D5671CB4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9EC99302-C6D3-4759-ACBB-EDD7997DA3DF}">
      <dgm:prSet custT="1"/>
      <dgm:spPr/>
      <dgm:t>
        <a:bodyPr/>
        <a:lstStyle/>
        <a:p>
          <a:pPr algn="ctr" rtl="0"/>
          <a:r>
            <a:rPr lang="hu-HU" sz="2000" dirty="0"/>
            <a:t>Vitális Ilona: Isten háza. Keresztyén Ismeretterjesztő Alapítvány, 2013.</a:t>
          </a:r>
        </a:p>
      </dgm:t>
    </dgm:pt>
    <dgm:pt modelId="{D73CB850-1F58-4466-B654-C1438307EAB2}" type="parTrans" cxnId="{2AF203AB-365F-4D00-9774-D5394A6033BF}">
      <dgm:prSet/>
      <dgm:spPr/>
      <dgm:t>
        <a:bodyPr/>
        <a:lstStyle/>
        <a:p>
          <a:endParaRPr lang="hu-HU"/>
        </a:p>
      </dgm:t>
    </dgm:pt>
    <dgm:pt modelId="{619B9AB6-B0A7-4F3A-B28F-95257FAA73FD}" type="sibTrans" cxnId="{2AF203AB-365F-4D00-9774-D5394A6033BF}">
      <dgm:prSet/>
      <dgm:spPr/>
      <dgm:t>
        <a:bodyPr/>
        <a:lstStyle/>
        <a:p>
          <a:endParaRPr lang="hu-HU"/>
        </a:p>
      </dgm:t>
    </dgm:pt>
    <dgm:pt modelId="{1EF2125E-58ED-4C95-A528-540AF2D65894}" type="pres">
      <dgm:prSet presAssocID="{3CA7EC0C-AD2A-4A30-8692-9A5D5671CB4C}" presName="linear" presStyleCnt="0">
        <dgm:presLayoutVars>
          <dgm:animLvl val="lvl"/>
          <dgm:resizeHandles val="exact"/>
        </dgm:presLayoutVars>
      </dgm:prSet>
      <dgm:spPr/>
    </dgm:pt>
    <dgm:pt modelId="{1ABBC0DE-47B4-4994-ABDC-07B17A18FDFE}" type="pres">
      <dgm:prSet presAssocID="{9EC99302-C6D3-4759-ACBB-EDD7997DA3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714850-137D-494C-891F-ACC84EC77B1C}" type="presOf" srcId="{9EC99302-C6D3-4759-ACBB-EDD7997DA3DF}" destId="{1ABBC0DE-47B4-4994-ABDC-07B17A18FDFE}" srcOrd="0" destOrd="0" presId="urn:microsoft.com/office/officeart/2005/8/layout/vList2"/>
    <dgm:cxn modelId="{2AF203AB-365F-4D00-9774-D5394A6033BF}" srcId="{3CA7EC0C-AD2A-4A30-8692-9A5D5671CB4C}" destId="{9EC99302-C6D3-4759-ACBB-EDD7997DA3DF}" srcOrd="0" destOrd="0" parTransId="{D73CB850-1F58-4466-B654-C1438307EAB2}" sibTransId="{619B9AB6-B0A7-4F3A-B28F-95257FAA73FD}"/>
    <dgm:cxn modelId="{71DF06BB-BAF7-4EF8-8E98-D0CDA9A7FF5D}" type="presOf" srcId="{3CA7EC0C-AD2A-4A30-8692-9A5D5671CB4C}" destId="{1EF2125E-58ED-4C95-A528-540AF2D65894}" srcOrd="0" destOrd="0" presId="urn:microsoft.com/office/officeart/2005/8/layout/vList2"/>
    <dgm:cxn modelId="{7C0A0DE2-3CFC-42E9-9E7A-50F81A686417}" type="presParOf" srcId="{1EF2125E-58ED-4C95-A528-540AF2D65894}" destId="{1ABBC0DE-47B4-4994-ABDC-07B17A18FD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4E81B9-1D86-4712-903E-9A87E0865F2C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077D37D2-7582-42D3-BB15-83AF0EDCADB6}">
      <dgm:prSet/>
      <dgm:spPr/>
      <dgm:t>
        <a:bodyPr/>
        <a:lstStyle/>
        <a:p>
          <a:pPr rtl="0"/>
          <a:r>
            <a:rPr lang="hu-HU"/>
            <a:t>Martin, Peter: Bibliai nyomkereső. Kálvin Kiadó, 2014.</a:t>
          </a:r>
          <a:br>
            <a:rPr lang="hu-HU"/>
          </a:br>
          <a:endParaRPr lang="hu-HU"/>
        </a:p>
      </dgm:t>
    </dgm:pt>
    <dgm:pt modelId="{F9A08E5B-9A26-474D-8F07-D03AB3C3907E}" type="parTrans" cxnId="{80EE02E9-8DDD-4ADB-B1DA-5F9812E66AAE}">
      <dgm:prSet/>
      <dgm:spPr/>
      <dgm:t>
        <a:bodyPr/>
        <a:lstStyle/>
        <a:p>
          <a:pPr algn="ctr"/>
          <a:endParaRPr lang="hu-HU"/>
        </a:p>
      </dgm:t>
    </dgm:pt>
    <dgm:pt modelId="{2F9E0419-363E-4B3F-BA77-F9A2936A70C9}" type="sibTrans" cxnId="{80EE02E9-8DDD-4ADB-B1DA-5F9812E66AAE}">
      <dgm:prSet/>
      <dgm:spPr/>
      <dgm:t>
        <a:bodyPr/>
        <a:lstStyle/>
        <a:p>
          <a:endParaRPr lang="hu-HU"/>
        </a:p>
      </dgm:t>
    </dgm:pt>
    <dgm:pt modelId="{C02AA89B-F839-4666-BEEF-A5DDCE7F7BA6}" type="pres">
      <dgm:prSet presAssocID="{A24E81B9-1D86-4712-903E-9A87E0865F2C}" presName="linear" presStyleCnt="0">
        <dgm:presLayoutVars>
          <dgm:animLvl val="lvl"/>
          <dgm:resizeHandles val="exact"/>
        </dgm:presLayoutVars>
      </dgm:prSet>
      <dgm:spPr/>
    </dgm:pt>
    <dgm:pt modelId="{F9AB4657-6F4B-4148-A71C-7295B9B31B6A}" type="pres">
      <dgm:prSet presAssocID="{077D37D2-7582-42D3-BB15-83AF0EDCADB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359D705-A55C-4D9C-BE6A-BB8986E9B253}" type="presOf" srcId="{077D37D2-7582-42D3-BB15-83AF0EDCADB6}" destId="{F9AB4657-6F4B-4148-A71C-7295B9B31B6A}" srcOrd="0" destOrd="0" presId="urn:microsoft.com/office/officeart/2005/8/layout/vList2"/>
    <dgm:cxn modelId="{CE1C230D-95A0-41D8-AD53-071B5172F071}" type="presOf" srcId="{A24E81B9-1D86-4712-903E-9A87E0865F2C}" destId="{C02AA89B-F839-4666-BEEF-A5DDCE7F7BA6}" srcOrd="0" destOrd="0" presId="urn:microsoft.com/office/officeart/2005/8/layout/vList2"/>
    <dgm:cxn modelId="{80EE02E9-8DDD-4ADB-B1DA-5F9812E66AAE}" srcId="{A24E81B9-1D86-4712-903E-9A87E0865F2C}" destId="{077D37D2-7582-42D3-BB15-83AF0EDCADB6}" srcOrd="0" destOrd="0" parTransId="{F9A08E5B-9A26-474D-8F07-D03AB3C3907E}" sibTransId="{2F9E0419-363E-4B3F-BA77-F9A2936A70C9}"/>
    <dgm:cxn modelId="{7AF863EB-DEDD-4F3E-AEDE-597EB17D095F}" type="presParOf" srcId="{C02AA89B-F839-4666-BEEF-A5DDCE7F7BA6}" destId="{F9AB4657-6F4B-4148-A71C-7295B9B31B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3F697-56DC-4982-A5E8-48499251E5FB}">
      <dsp:nvSpPr>
        <dsp:cNvPr id="0" name=""/>
        <dsp:cNvSpPr/>
      </dsp:nvSpPr>
      <dsp:spPr>
        <a:xfrm>
          <a:off x="0" y="0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19022-775C-430C-8420-1D78378A7459}">
      <dsp:nvSpPr>
        <dsp:cNvPr id="0" name=""/>
        <dsp:cNvSpPr/>
      </dsp:nvSpPr>
      <dsp:spPr>
        <a:xfrm>
          <a:off x="0" y="0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/>
            <a:t>JERUZSÁLEM VÁROSA</a:t>
          </a:r>
          <a:endParaRPr lang="en-US" sz="1700" kern="1200"/>
        </a:p>
      </dsp:txBody>
      <dsp:txXfrm>
        <a:off x="0" y="0"/>
        <a:ext cx="5256740" cy="743998"/>
      </dsp:txXfrm>
    </dsp:sp>
    <dsp:sp modelId="{23D275D4-F8F4-4730-AE28-3AA1024DBC05}">
      <dsp:nvSpPr>
        <dsp:cNvPr id="0" name=""/>
        <dsp:cNvSpPr/>
      </dsp:nvSpPr>
      <dsp:spPr>
        <a:xfrm>
          <a:off x="0" y="743998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16046-542C-47CC-846D-45BAD3112260}">
      <dsp:nvSpPr>
        <dsp:cNvPr id="0" name=""/>
        <dsp:cNvSpPr/>
      </dsp:nvSpPr>
      <dsp:spPr>
        <a:xfrm>
          <a:off x="0" y="743998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Dávid király tette Izráel fővárosává</a:t>
          </a:r>
          <a:endParaRPr lang="en-US" sz="1700" kern="1200"/>
        </a:p>
      </dsp:txBody>
      <dsp:txXfrm>
        <a:off x="0" y="743998"/>
        <a:ext cx="5256740" cy="743998"/>
      </dsp:txXfrm>
    </dsp:sp>
    <dsp:sp modelId="{00927392-B4FE-49EE-BEAC-50490FAA006C}">
      <dsp:nvSpPr>
        <dsp:cNvPr id="0" name=""/>
        <dsp:cNvSpPr/>
      </dsp:nvSpPr>
      <dsp:spPr>
        <a:xfrm>
          <a:off x="0" y="1487997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67D4B-FB4F-4E1A-8FF3-50343E315A1D}">
      <dsp:nvSpPr>
        <dsp:cNvPr id="0" name=""/>
        <dsp:cNvSpPr/>
      </dsp:nvSpPr>
      <dsp:spPr>
        <a:xfrm>
          <a:off x="0" y="1487997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Salamon temploma</a:t>
          </a:r>
          <a:endParaRPr lang="en-US" sz="1700" kern="1200"/>
        </a:p>
      </dsp:txBody>
      <dsp:txXfrm>
        <a:off x="0" y="1487997"/>
        <a:ext cx="5256740" cy="743998"/>
      </dsp:txXfrm>
    </dsp:sp>
    <dsp:sp modelId="{3AAC4FEA-9A4B-4CB1-84FB-F65AAF6C0165}">
      <dsp:nvSpPr>
        <dsp:cNvPr id="0" name=""/>
        <dsp:cNvSpPr/>
      </dsp:nvSpPr>
      <dsp:spPr>
        <a:xfrm>
          <a:off x="0" y="2231995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88647-AE7C-4C40-89CF-F109BD2F388F}">
      <dsp:nvSpPr>
        <dsp:cNvPr id="0" name=""/>
        <dsp:cNvSpPr/>
      </dsp:nvSpPr>
      <dsp:spPr>
        <a:xfrm>
          <a:off x="0" y="2231995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Támadások és lerombolás</a:t>
          </a:r>
          <a:endParaRPr lang="en-US" sz="1700" kern="1200"/>
        </a:p>
      </dsp:txBody>
      <dsp:txXfrm>
        <a:off x="0" y="2231995"/>
        <a:ext cx="5256740" cy="743998"/>
      </dsp:txXfrm>
    </dsp:sp>
    <dsp:sp modelId="{D3E64840-70DB-4B90-8896-8D0489133690}">
      <dsp:nvSpPr>
        <dsp:cNvPr id="0" name=""/>
        <dsp:cNvSpPr/>
      </dsp:nvSpPr>
      <dsp:spPr>
        <a:xfrm>
          <a:off x="0" y="2975994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E28FB-5381-4F1B-BDCE-909F0FB56795}">
      <dsp:nvSpPr>
        <dsp:cNvPr id="0" name=""/>
        <dsp:cNvSpPr/>
      </dsp:nvSpPr>
      <dsp:spPr>
        <a:xfrm>
          <a:off x="0" y="2975994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Újjáépítés – Heródes – Jézus korában</a:t>
          </a:r>
          <a:endParaRPr lang="en-US" sz="1700" kern="1200"/>
        </a:p>
      </dsp:txBody>
      <dsp:txXfrm>
        <a:off x="0" y="2975994"/>
        <a:ext cx="5256740" cy="743998"/>
      </dsp:txXfrm>
    </dsp:sp>
    <dsp:sp modelId="{2D578D0D-2357-4E9B-9413-81B158C1C77D}">
      <dsp:nvSpPr>
        <dsp:cNvPr id="0" name=""/>
        <dsp:cNvSpPr/>
      </dsp:nvSpPr>
      <dsp:spPr>
        <a:xfrm>
          <a:off x="0" y="3719993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DB0A6-6A2E-4A40-BCFE-0E2BEEF0E183}">
      <dsp:nvSpPr>
        <dsp:cNvPr id="0" name=""/>
        <dsp:cNvSpPr/>
      </dsp:nvSpPr>
      <dsp:spPr>
        <a:xfrm>
          <a:off x="0" y="3719993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Elnevezései: Dávid városa, Isten városa, a Seregek Urának városa, a nagy király városa, Izráel Szentjének Sionja</a:t>
          </a:r>
          <a:endParaRPr lang="en-US" sz="1700" kern="1200"/>
        </a:p>
      </dsp:txBody>
      <dsp:txXfrm>
        <a:off x="0" y="3719993"/>
        <a:ext cx="5256740" cy="743998"/>
      </dsp:txXfrm>
    </dsp:sp>
    <dsp:sp modelId="{CD714A8D-8468-4A11-9D44-B4C808398209}">
      <dsp:nvSpPr>
        <dsp:cNvPr id="0" name=""/>
        <dsp:cNvSpPr/>
      </dsp:nvSpPr>
      <dsp:spPr>
        <a:xfrm>
          <a:off x="0" y="4463991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4375F-DC0C-4A0D-821A-7A8A0FA9516C}">
      <dsp:nvSpPr>
        <dsp:cNvPr id="0" name=""/>
        <dsp:cNvSpPr/>
      </dsp:nvSpPr>
      <dsp:spPr>
        <a:xfrm>
          <a:off x="0" y="4463991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Kiemelkedő szerepe Izráel népe számára: Itt lakik Isten</a:t>
          </a:r>
          <a:endParaRPr lang="en-US" sz="1700" kern="1200"/>
        </a:p>
      </dsp:txBody>
      <dsp:txXfrm>
        <a:off x="0" y="4463991"/>
        <a:ext cx="5256740" cy="743998"/>
      </dsp:txXfrm>
    </dsp:sp>
    <dsp:sp modelId="{234694A0-0629-47C9-B53D-F780A3583F61}">
      <dsp:nvSpPr>
        <dsp:cNvPr id="0" name=""/>
        <dsp:cNvSpPr/>
      </dsp:nvSpPr>
      <dsp:spPr>
        <a:xfrm>
          <a:off x="0" y="5207990"/>
          <a:ext cx="5256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87368-9466-4FC1-8CDC-A118F779B3A6}">
      <dsp:nvSpPr>
        <dsp:cNvPr id="0" name=""/>
        <dsp:cNvSpPr/>
      </dsp:nvSpPr>
      <dsp:spPr>
        <a:xfrm>
          <a:off x="0" y="5207990"/>
          <a:ext cx="5256740" cy="74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Újszövetségben: Jézus messiási munkájának helyszíne</a:t>
          </a:r>
          <a:endParaRPr lang="en-US" sz="1700" kern="1200"/>
        </a:p>
      </dsp:txBody>
      <dsp:txXfrm>
        <a:off x="0" y="5207990"/>
        <a:ext cx="5256740" cy="743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084E-31E0-4201-BDAF-4DBC91A28432}">
      <dsp:nvSpPr>
        <dsp:cNvPr id="0" name=""/>
        <dsp:cNvSpPr/>
      </dsp:nvSpPr>
      <dsp:spPr>
        <a:xfrm>
          <a:off x="0" y="9130"/>
          <a:ext cx="10515600" cy="7195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/>
            <a:t>Valláspedagógiai kapcsolódások</a:t>
          </a:r>
        </a:p>
      </dsp:txBody>
      <dsp:txXfrm>
        <a:off x="35125" y="44255"/>
        <a:ext cx="10445350" cy="649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8C09B-DD41-4206-9BD6-F17BDD5A820B}">
      <dsp:nvSpPr>
        <dsp:cNvPr id="0" name=""/>
        <dsp:cNvSpPr/>
      </dsp:nvSpPr>
      <dsp:spPr>
        <a:xfrm>
          <a:off x="1328226" y="2104"/>
          <a:ext cx="2543132" cy="15258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A gyermek a templomban – ne legyen idegen hely számára az Isten háza</a:t>
          </a:r>
        </a:p>
      </dsp:txBody>
      <dsp:txXfrm>
        <a:off x="1328226" y="2104"/>
        <a:ext cx="2543132" cy="1525879"/>
      </dsp:txXfrm>
    </dsp:sp>
    <dsp:sp modelId="{22C57B35-479E-4D5D-A5D9-C645FB017DF0}">
      <dsp:nvSpPr>
        <dsp:cNvPr id="0" name=""/>
        <dsp:cNvSpPr/>
      </dsp:nvSpPr>
      <dsp:spPr>
        <a:xfrm>
          <a:off x="4125671" y="2104"/>
          <a:ext cx="2543132" cy="15258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 kisgyermek kíváncsisága, nyitottsága, rácsodálkozás, felfedezés öröme</a:t>
          </a:r>
        </a:p>
      </dsp:txBody>
      <dsp:txXfrm>
        <a:off x="4125671" y="2104"/>
        <a:ext cx="2543132" cy="1525879"/>
      </dsp:txXfrm>
    </dsp:sp>
    <dsp:sp modelId="{41CE5983-7D87-4A17-99FE-D5BAC856815F}">
      <dsp:nvSpPr>
        <dsp:cNvPr id="0" name=""/>
        <dsp:cNvSpPr/>
      </dsp:nvSpPr>
      <dsp:spPr>
        <a:xfrm>
          <a:off x="6923117" y="2104"/>
          <a:ext cx="2543132" cy="15258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 rítusok szerepe – imádságok, énekek, rend, sorrend - természetes és az élet része az Istenre figyelés egy jó rendben</a:t>
          </a:r>
        </a:p>
      </dsp:txBody>
      <dsp:txXfrm>
        <a:off x="6923117" y="2104"/>
        <a:ext cx="2543132" cy="1525879"/>
      </dsp:txXfrm>
    </dsp:sp>
    <dsp:sp modelId="{2FB02B55-50E2-499E-9580-24AA3F3B092E}">
      <dsp:nvSpPr>
        <dsp:cNvPr id="0" name=""/>
        <dsp:cNvSpPr/>
      </dsp:nvSpPr>
      <dsp:spPr>
        <a:xfrm>
          <a:off x="1328226" y="1782297"/>
          <a:ext cx="2543132" cy="15258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Az ének és a zene érzelmi szinten is bekapcsol</a:t>
          </a:r>
        </a:p>
      </dsp:txBody>
      <dsp:txXfrm>
        <a:off x="1328226" y="1782297"/>
        <a:ext cx="2543132" cy="1525879"/>
      </dsp:txXfrm>
    </dsp:sp>
    <dsp:sp modelId="{ACEB41E0-E03C-4D0C-B0E6-357F3862F1D9}">
      <dsp:nvSpPr>
        <dsp:cNvPr id="0" name=""/>
        <dsp:cNvSpPr/>
      </dsp:nvSpPr>
      <dsp:spPr>
        <a:xfrm>
          <a:off x="4125671" y="1782297"/>
          <a:ext cx="2543132" cy="152587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Sok inger, online jelenlét, fáradtság – személyesség, elsősorban offline kommunikáció - a részvétel, a jelenlét ereje – a mély átélés lehetősége</a:t>
          </a:r>
        </a:p>
      </dsp:txBody>
      <dsp:txXfrm>
        <a:off x="4125671" y="1782297"/>
        <a:ext cx="2543132" cy="1525879"/>
      </dsp:txXfrm>
    </dsp:sp>
    <dsp:sp modelId="{EA8FB221-4667-4531-86EB-D8CDB8AFB66A}">
      <dsp:nvSpPr>
        <dsp:cNvPr id="0" name=""/>
        <dsp:cNvSpPr/>
      </dsp:nvSpPr>
      <dsp:spPr>
        <a:xfrm>
          <a:off x="6923117" y="1782297"/>
          <a:ext cx="2543132" cy="15258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 megszólítás mint bátorítás, erősítés – fontos vagy Istennek, Ő megszólít téged, van ideje rád</a:t>
          </a:r>
        </a:p>
      </dsp:txBody>
      <dsp:txXfrm>
        <a:off x="6923117" y="1782297"/>
        <a:ext cx="2543132" cy="1525879"/>
      </dsp:txXfrm>
    </dsp:sp>
    <dsp:sp modelId="{AB863D4F-4E3E-4861-9306-275B51264D82}">
      <dsp:nvSpPr>
        <dsp:cNvPr id="0" name=""/>
        <dsp:cNvSpPr/>
      </dsp:nvSpPr>
      <dsp:spPr>
        <a:xfrm>
          <a:off x="1328226" y="3562489"/>
          <a:ext cx="2543132" cy="15258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Teljesítmény – teljesítménykényszer – kétségek az önértékelésben – befogadottság átélése a közösségben – személyes odafigyelés – lelkigondozói attitűd</a:t>
          </a:r>
        </a:p>
      </dsp:txBody>
      <dsp:txXfrm>
        <a:off x="1328226" y="3562489"/>
        <a:ext cx="2543132" cy="1525879"/>
      </dsp:txXfrm>
    </dsp:sp>
    <dsp:sp modelId="{2AB870EC-E04D-467F-B1D9-B5F54381F3F8}">
      <dsp:nvSpPr>
        <dsp:cNvPr id="0" name=""/>
        <dsp:cNvSpPr/>
      </dsp:nvSpPr>
      <dsp:spPr>
        <a:xfrm>
          <a:off x="4125671" y="3562489"/>
          <a:ext cx="2543132" cy="15258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Alkotásban – tevékeny részvételben – lehetőség az érzések kifejezésére, az üzenetek elmélyítésére, befogadására</a:t>
          </a:r>
        </a:p>
      </dsp:txBody>
      <dsp:txXfrm>
        <a:off x="4125671" y="3562489"/>
        <a:ext cx="2543132" cy="1525879"/>
      </dsp:txXfrm>
    </dsp:sp>
    <dsp:sp modelId="{7739133D-B435-4E05-922C-5D52A22ABE26}">
      <dsp:nvSpPr>
        <dsp:cNvPr id="0" name=""/>
        <dsp:cNvSpPr/>
      </dsp:nvSpPr>
      <dsp:spPr>
        <a:xfrm>
          <a:off x="6923117" y="3562489"/>
          <a:ext cx="2543132" cy="15258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Keretjáték – a gyermek számára biztonságot ad – érdekes és nagy kaland – szimbólumok, jutalmak gyűjtése – érzi, látja, hogy a nagy téma, mint egy nagy játék fog át mindent</a:t>
          </a:r>
        </a:p>
      </dsp:txBody>
      <dsp:txXfrm>
        <a:off x="6923117" y="3562489"/>
        <a:ext cx="2543132" cy="1525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64CFE-FCD5-46E3-BAD0-7CC53CA7E093}">
      <dsp:nvSpPr>
        <dsp:cNvPr id="0" name=""/>
        <dsp:cNvSpPr/>
      </dsp:nvSpPr>
      <dsp:spPr>
        <a:xfrm>
          <a:off x="0" y="69805"/>
          <a:ext cx="10178321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baseline="0" dirty="0"/>
            <a:t>A templomban – Akkor és most: istentisztelet Jeruzsálemben és nálunk – Mi történik a templomban? </a:t>
          </a:r>
          <a:endParaRPr lang="hu-HU" sz="3400" kern="1200" dirty="0"/>
        </a:p>
      </dsp:txBody>
      <dsp:txXfrm>
        <a:off x="66025" y="135830"/>
        <a:ext cx="10046271" cy="1220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10734-4143-4ADD-8400-2E67405B9A67}">
      <dsp:nvSpPr>
        <dsp:cNvPr id="0" name=""/>
        <dsp:cNvSpPr/>
      </dsp:nvSpPr>
      <dsp:spPr>
        <a:xfrm>
          <a:off x="0" y="341"/>
          <a:ext cx="4454013" cy="6456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Kelemen Czakó Rita (rajzolta): Gyere velem templomba. Kálvin Kiadó, 2015.</a:t>
          </a:r>
        </a:p>
      </dsp:txBody>
      <dsp:txXfrm>
        <a:off x="31518" y="31859"/>
        <a:ext cx="4390977" cy="5826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BC0DE-47B4-4994-ABDC-07B17A18FDFE}">
      <dsp:nvSpPr>
        <dsp:cNvPr id="0" name=""/>
        <dsp:cNvSpPr/>
      </dsp:nvSpPr>
      <dsp:spPr>
        <a:xfrm>
          <a:off x="0" y="341"/>
          <a:ext cx="3883742" cy="6456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Vitális Ilona: Isten háza. Keresztyén Ismeretterjesztő Alapítvány, 2013.</a:t>
          </a:r>
        </a:p>
      </dsp:txBody>
      <dsp:txXfrm>
        <a:off x="31518" y="31859"/>
        <a:ext cx="3820706" cy="5826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B4657-6F4B-4148-A71C-7295B9B31B6A}">
      <dsp:nvSpPr>
        <dsp:cNvPr id="0" name=""/>
        <dsp:cNvSpPr/>
      </dsp:nvSpPr>
      <dsp:spPr>
        <a:xfrm>
          <a:off x="0" y="6515"/>
          <a:ext cx="3429000" cy="3397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300" kern="1200"/>
            <a:t>Martin, Peter: Bibliai nyomkereső. Kálvin Kiadó, 2014.</a:t>
          </a:r>
          <a:br>
            <a:rPr lang="hu-HU" sz="3300" kern="1200"/>
          </a:br>
          <a:endParaRPr lang="hu-HU" sz="3300" kern="1200"/>
        </a:p>
      </dsp:txBody>
      <dsp:txXfrm>
        <a:off x="165861" y="172376"/>
        <a:ext cx="3097278" cy="3065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347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138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9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336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29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04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65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39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083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918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17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0218E-A9EC-4A30-ABE7-5333BDF1CF6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07175-3CCA-45CF-9A2F-9EB75C7DA2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422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luharne.eniko@reformatus.h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refpedi.hu/katechetikai-szolgaltatasok/hit-es-erkolcstan-tankonyvcsalad-altalanos-iskola/4-evfolyam/digitalis-segedanyag-4-evfolyam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refpedi.hu/katechetikai-szolgaltatasok/hit-es-erkolcstan-tankonyvcsalad-altalanos-iskola/2-evfolyam/hittanoran-hasznalhato-digitalis-segedletek-ppt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refpedi.hu/katechetikai-szolgaltatasok/hit-es-erkolcstan-tankonyvcsalad-altalanos-iskola/4-evfolyam/digitalis-segedanyag-4-evfolyam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refpedi.hu/katechetikai-szolgaltatasok/ovodai-katechezis/segedanyagok/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refpedi.hu/katechetikai-szolgaltatasok/hit-es-erkolcstan-tankonyvcsalad-altalanos-iskola/2-evfolyam/hittanoran-hasznalhato-digitalis-segedletek-ppt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refpedi.hu/katechetikai-szolgaltatasok/hit-es-erkolcstan-tankonyvcsalad-altalanos-iskola/2-evfolyam/hittanoran-hasznalhato-digitalis-segedletek-ppt/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refpedi.hu/katechetikai-szolgaltatasok/hit-es-erkolcstan-tankonyvcsalad-altalanos-iskola/4-evfolyam/digitalis-segedanyag-4-evfolyam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refpedi.hu/katechetikai-szolgaltatasok/hit-es-erkolcstan-tankonyvcsalad-altalanos-iskola/5evfolyam/digitalis-segedanyag-5-evfolyam/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refpedi.hu/katechetikai-szolgaltatasok/hit-es-erkolcstan-tankonyvcsalad-altalanos-iskola/2-evfolyam/hittanoran-hasznalhato-digitalis-segedletek-ppt/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refpedi.hu/katechetikai-szolgaltatasok/hit-es-erkolcstan-tankonyvcsalad-altalanos-iskola/1-evfolyam/1-evfolyam-tanaris-segedletek/hittanoran-hasznalhato-digitalis-segedletek-ppt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58.png"/><Relationship Id="rId4" Type="http://schemas.microsoft.com/office/2007/relationships/hdphoto" Target="../media/hdphoto14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refpedi.hu/katechetikai-szolgaltatasok/hit-es-erkolcstan-tankonyvcsalad-altalanos-iskola/hittan-3/digitalis-segedanyag-3-evfolyam/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61.png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diagramData" Target="../diagrams/data4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DA75BE-61F4-E2F6-3046-8E496527F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818" y="791851"/>
            <a:ext cx="5490143" cy="4886711"/>
          </a:xfrm>
        </p:spPr>
        <p:txBody>
          <a:bodyPr>
            <a:normAutofit fontScale="90000"/>
          </a:bodyPr>
          <a:lstStyle/>
          <a:p>
            <a:pPr algn="l"/>
            <a:r>
              <a:rPr lang="hu-HU" sz="4800" b="1" dirty="0">
                <a:solidFill>
                  <a:srgbClr val="2A1A00"/>
                </a:solidFill>
              </a:rPr>
              <a:t>Nyári hittanos gyermekhét</a:t>
            </a:r>
            <a:br>
              <a:rPr lang="hu-HU" sz="4800" b="1" dirty="0">
                <a:solidFill>
                  <a:srgbClr val="2A1A00"/>
                </a:solidFill>
              </a:rPr>
            </a:br>
            <a:br>
              <a:rPr lang="hu-HU" sz="4800" b="1" dirty="0">
                <a:solidFill>
                  <a:srgbClr val="2A1A00"/>
                </a:solidFill>
              </a:rPr>
            </a:br>
            <a:r>
              <a:rPr lang="hu-HU" sz="4000" b="1" dirty="0">
                <a:solidFill>
                  <a:srgbClr val="2A1A00"/>
                </a:solidFill>
              </a:rPr>
              <a:t>Téma egy hétre</a:t>
            </a:r>
            <a:br>
              <a:rPr lang="hu-HU" sz="4000" b="1" dirty="0">
                <a:solidFill>
                  <a:srgbClr val="2A1A00"/>
                </a:solidFill>
              </a:rPr>
            </a:br>
            <a:r>
              <a:rPr lang="hu-HU" sz="4000" b="1" dirty="0">
                <a:solidFill>
                  <a:srgbClr val="2A1A00"/>
                </a:solidFill>
              </a:rPr>
              <a:t>Teológiai és valláspedagógiai szempontok</a:t>
            </a:r>
            <a:br>
              <a:rPr lang="hu-HU" sz="4000" b="1" dirty="0">
                <a:solidFill>
                  <a:srgbClr val="2A1A00"/>
                </a:solidFill>
              </a:rPr>
            </a:br>
            <a:r>
              <a:rPr lang="hu-HU" sz="4000" b="1" dirty="0">
                <a:solidFill>
                  <a:srgbClr val="2A1A00"/>
                </a:solidFill>
              </a:rPr>
              <a:t>Ötletek a feldolgozáshoz </a:t>
            </a:r>
            <a:br>
              <a:rPr lang="hu-HU" sz="3500" dirty="0">
                <a:solidFill>
                  <a:srgbClr val="2A1A00"/>
                </a:solidFill>
              </a:rPr>
            </a:br>
            <a:endParaRPr lang="hu-HU" sz="3500" dirty="0">
              <a:solidFill>
                <a:srgbClr val="2A1A00"/>
              </a:solidFill>
            </a:endParaRPr>
          </a:p>
        </p:txBody>
      </p:sp>
      <p:pic>
        <p:nvPicPr>
          <p:cNvPr id="4" name="Kép 3" descr="A képen világos látható&#10;&#10;Automatikusan generált leírás">
            <a:extLst>
              <a:ext uri="{FF2B5EF4-FFF2-40B4-BE49-F238E27FC236}">
                <a16:creationId xmlns:a16="http://schemas.microsoft.com/office/drawing/2014/main" id="{9EC437D3-A69C-CCD0-E257-91E063BA3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37" y="5364842"/>
            <a:ext cx="2153471" cy="130285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22608" y="4977177"/>
            <a:ext cx="3849789" cy="140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Pluhár Gáborné Szűcs Enikő</a:t>
            </a:r>
          </a:p>
          <a:p>
            <a:pPr algn="ctr"/>
            <a:r>
              <a:rPr lang="hu-HU" sz="2400" dirty="0"/>
              <a:t>RPI </a:t>
            </a:r>
            <a:r>
              <a:rPr lang="hu-HU" sz="2400" dirty="0" err="1"/>
              <a:t>Katechetikai</a:t>
            </a:r>
            <a:r>
              <a:rPr lang="hu-HU" sz="2400" dirty="0"/>
              <a:t> szakértő</a:t>
            </a:r>
            <a:br>
              <a:rPr lang="fi-FI" dirty="0"/>
            </a:br>
            <a:r>
              <a:rPr lang="fi-FI" b="1" u="sng" dirty="0">
                <a:hlinkClick r:id="rId3" tooltip="mailto:pluharne.eniko@reformatus.hu"/>
              </a:rPr>
              <a:t>pluharne.eniko@reformatus.hu</a:t>
            </a:r>
            <a:endParaRPr lang="fi-FI" b="1" dirty="0"/>
          </a:p>
          <a:p>
            <a:pPr algn="ctr"/>
            <a:r>
              <a:rPr lang="fi-FI" dirty="0"/>
              <a:t>Tel.: 06-30-106-2945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739" y="165233"/>
            <a:ext cx="3440535" cy="44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Áldozatok bemutatása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936" y="692674"/>
            <a:ext cx="5458968" cy="5472651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Az áldozat az Ószövetség népe számára olyan szent cselekmény, amelyben az ember Istennek ad valamit – állatot, gabonát, tömjént – azért, hogy tiszteletét, háláját kifejezze, vagy engesztelésül, elkövetett vétkei miatt.</a:t>
            </a:r>
          </a:p>
          <a:p>
            <a:r>
              <a:rPr lang="en-US" sz="2000"/>
              <a:t>Az oltáron égették el az áldozatot, és ezt az áldozat-bemutatást ének, ima, áldás, közös étkezés kísérte.</a:t>
            </a:r>
          </a:p>
          <a:p>
            <a:r>
              <a:rPr lang="en-US" sz="2000"/>
              <a:t>Az áldozatok különböző típusait a mózesi törvények szabályozták.</a:t>
            </a:r>
          </a:p>
        </p:txBody>
      </p:sp>
    </p:spTree>
    <p:extLst>
      <p:ext uri="{BB962C8B-B14F-4D97-AF65-F5344CB8AC3E}">
        <p14:creationId xmlns:p14="http://schemas.microsoft.com/office/powerpoint/2010/main" val="320823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Szövetség Istennel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Áldozatok, megbékélés</a:t>
            </a:r>
          </a:p>
          <a:p>
            <a:r>
              <a:rPr lang="en-US" sz="2200"/>
              <a:t>Jézus áldozata a tökéletes áldozat</a:t>
            </a:r>
          </a:p>
          <a:p>
            <a:r>
              <a:rPr lang="en-US" sz="2200"/>
              <a:t>Új szövetség Istennel Jézus által</a:t>
            </a:r>
          </a:p>
          <a:p>
            <a:r>
              <a:rPr lang="en-US" sz="2200"/>
              <a:t>A szövetség megújítása a templomban: istentiszteletek, keresztség, úrvacsora</a:t>
            </a:r>
          </a:p>
          <a:p>
            <a:endParaRPr lang="en-US" sz="220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719987"/>
            <a:ext cx="5458968" cy="54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21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Isten szól – Isten kijelentése </a:t>
            </a:r>
            <a:b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936" y="671945"/>
            <a:ext cx="5458968" cy="5514110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/>
              <a:t>Isten </a:t>
            </a:r>
            <a:r>
              <a:rPr lang="en-US" sz="1900" dirty="0" err="1"/>
              <a:t>kijelentést</a:t>
            </a:r>
            <a:r>
              <a:rPr lang="en-US" sz="1900" dirty="0"/>
              <a:t> ad: Isten </a:t>
            </a:r>
            <a:r>
              <a:rPr lang="en-US" sz="1900" dirty="0" err="1"/>
              <a:t>beszéde</a:t>
            </a:r>
            <a:r>
              <a:rPr lang="en-US" sz="1900" dirty="0"/>
              <a:t>, </a:t>
            </a:r>
            <a:r>
              <a:rPr lang="en-US" sz="1900" dirty="0" err="1"/>
              <a:t>közlése</a:t>
            </a:r>
            <a:r>
              <a:rPr lang="en-US" sz="1900" dirty="0"/>
              <a:t> </a:t>
            </a:r>
            <a:r>
              <a:rPr lang="en-US" sz="1900" dirty="0" err="1"/>
              <a:t>önmagáról</a:t>
            </a:r>
            <a:r>
              <a:rPr lang="en-US" sz="1900" dirty="0"/>
              <a:t>, </a:t>
            </a:r>
            <a:r>
              <a:rPr lang="en-US" sz="1900" dirty="0" err="1"/>
              <a:t>vagy</a:t>
            </a:r>
            <a:r>
              <a:rPr lang="en-US" sz="1900" dirty="0"/>
              <a:t> </a:t>
            </a:r>
            <a:r>
              <a:rPr lang="en-US" sz="1900" dirty="0" err="1"/>
              <a:t>teremtményeiről</a:t>
            </a:r>
            <a:r>
              <a:rPr lang="en-US" sz="1900" dirty="0"/>
              <a:t>, </a:t>
            </a:r>
            <a:r>
              <a:rPr lang="en-US" sz="1900" dirty="0" err="1"/>
              <a:t>az</a:t>
            </a:r>
            <a:r>
              <a:rPr lang="en-US" sz="1900" dirty="0"/>
              <a:t> </a:t>
            </a:r>
            <a:r>
              <a:rPr lang="en-US" sz="1900" dirty="0" err="1"/>
              <a:t>emberről</a:t>
            </a:r>
            <a:endParaRPr lang="en-US" sz="1900" dirty="0"/>
          </a:p>
          <a:p>
            <a:r>
              <a:rPr lang="en-US" sz="1900" dirty="0" err="1"/>
              <a:t>Ez</a:t>
            </a:r>
            <a:r>
              <a:rPr lang="en-US" sz="1900" dirty="0"/>
              <a:t> </a:t>
            </a:r>
            <a:r>
              <a:rPr lang="en-US" sz="1900" dirty="0" err="1"/>
              <a:t>az</a:t>
            </a:r>
            <a:r>
              <a:rPr lang="en-US" sz="1900" dirty="0"/>
              <a:t> ember </a:t>
            </a:r>
            <a:r>
              <a:rPr lang="en-US" sz="1900" dirty="0" err="1"/>
              <a:t>számára</a:t>
            </a:r>
            <a:r>
              <a:rPr lang="en-US" sz="1900" dirty="0"/>
              <a:t> </a:t>
            </a:r>
            <a:r>
              <a:rPr lang="en-US" sz="1900" dirty="0" err="1"/>
              <a:t>öröm</a:t>
            </a:r>
            <a:r>
              <a:rPr lang="en-US" sz="1900" dirty="0"/>
              <a:t> </a:t>
            </a:r>
            <a:r>
              <a:rPr lang="en-US" sz="1900" dirty="0" err="1"/>
              <a:t>és</a:t>
            </a:r>
            <a:r>
              <a:rPr lang="en-US" sz="1900" dirty="0"/>
              <a:t> </a:t>
            </a:r>
            <a:r>
              <a:rPr lang="en-US" sz="1900" dirty="0" err="1"/>
              <a:t>kötelezettség</a:t>
            </a:r>
            <a:r>
              <a:rPr lang="en-US" sz="1900" dirty="0"/>
              <a:t> </a:t>
            </a:r>
            <a:r>
              <a:rPr lang="en-US" sz="1900" dirty="0" err="1"/>
              <a:t>egyaránt</a:t>
            </a:r>
            <a:endParaRPr lang="en-US" sz="1900" dirty="0"/>
          </a:p>
          <a:p>
            <a:r>
              <a:rPr lang="en-US" sz="1900" dirty="0"/>
              <a:t>Isten </a:t>
            </a:r>
            <a:r>
              <a:rPr lang="en-US" sz="1900" dirty="0" err="1"/>
              <a:t>szól</a:t>
            </a:r>
            <a:r>
              <a:rPr lang="en-US" sz="1900" dirty="0"/>
              <a:t>: </a:t>
            </a:r>
            <a:r>
              <a:rPr lang="en-US" sz="1900" dirty="0" err="1"/>
              <a:t>teremtés</a:t>
            </a:r>
            <a:r>
              <a:rPr lang="en-US" sz="1900" dirty="0"/>
              <a:t>, </a:t>
            </a:r>
            <a:r>
              <a:rPr lang="en-US" sz="1900" dirty="0" err="1"/>
              <a:t>gondviselés</a:t>
            </a:r>
            <a:r>
              <a:rPr lang="en-US" sz="1900" dirty="0"/>
              <a:t>, Isten </a:t>
            </a:r>
            <a:r>
              <a:rPr lang="en-US" sz="1900" dirty="0" err="1"/>
              <a:t>cselekvése</a:t>
            </a:r>
            <a:r>
              <a:rPr lang="en-US" sz="1900" dirty="0"/>
              <a:t> a </a:t>
            </a:r>
            <a:r>
              <a:rPr lang="en-US" sz="1900" dirty="0" err="1"/>
              <a:t>történelemben</a:t>
            </a:r>
            <a:r>
              <a:rPr lang="en-US" sz="1900" dirty="0"/>
              <a:t>, a </a:t>
            </a:r>
            <a:r>
              <a:rPr lang="en-US" sz="1900" dirty="0" err="1"/>
              <a:t>törvény</a:t>
            </a:r>
            <a:r>
              <a:rPr lang="en-US" sz="1900" dirty="0"/>
              <a:t>, a </a:t>
            </a:r>
            <a:r>
              <a:rPr lang="en-US" sz="1900" dirty="0" err="1"/>
              <a:t>próféták</a:t>
            </a:r>
            <a:endParaRPr lang="en-US" sz="1900" dirty="0"/>
          </a:p>
          <a:p>
            <a:r>
              <a:rPr lang="en-US" sz="1900" dirty="0"/>
              <a:t>Az </a:t>
            </a:r>
            <a:r>
              <a:rPr lang="en-US" sz="1900" dirty="0" err="1"/>
              <a:t>isteni</a:t>
            </a:r>
            <a:r>
              <a:rPr lang="en-US" sz="1900" dirty="0"/>
              <a:t> </a:t>
            </a:r>
            <a:r>
              <a:rPr lang="en-US" sz="1900" dirty="0" err="1"/>
              <a:t>kijelentés</a:t>
            </a:r>
            <a:r>
              <a:rPr lang="en-US" sz="1900" dirty="0"/>
              <a:t> </a:t>
            </a:r>
            <a:r>
              <a:rPr lang="en-US" sz="1900" dirty="0" err="1"/>
              <a:t>Jézus</a:t>
            </a:r>
            <a:r>
              <a:rPr lang="en-US" sz="1900" dirty="0"/>
              <a:t> </a:t>
            </a:r>
            <a:r>
              <a:rPr lang="en-US" sz="1900" dirty="0" err="1"/>
              <a:t>Krisztus</a:t>
            </a:r>
            <a:r>
              <a:rPr lang="en-US" sz="1900" dirty="0"/>
              <a:t> </a:t>
            </a:r>
            <a:r>
              <a:rPr lang="en-US" sz="1900" dirty="0" err="1"/>
              <a:t>személyével</a:t>
            </a:r>
            <a:r>
              <a:rPr lang="en-US" sz="1900" dirty="0"/>
              <a:t> </a:t>
            </a:r>
            <a:r>
              <a:rPr lang="en-US" sz="1900" dirty="0" err="1"/>
              <a:t>éri</a:t>
            </a:r>
            <a:r>
              <a:rPr lang="en-US" sz="1900" dirty="0"/>
              <a:t> </a:t>
            </a:r>
            <a:r>
              <a:rPr lang="en-US" sz="1900" dirty="0" err="1"/>
              <a:t>el</a:t>
            </a:r>
            <a:r>
              <a:rPr lang="en-US" sz="1900" dirty="0"/>
              <a:t> a </a:t>
            </a:r>
            <a:r>
              <a:rPr lang="en-US" sz="1900" dirty="0" err="1"/>
              <a:t>csúcspontját</a:t>
            </a:r>
            <a:endParaRPr lang="en-US" sz="1900" dirty="0"/>
          </a:p>
          <a:p>
            <a:r>
              <a:rPr lang="en-US" sz="1900" dirty="0" err="1"/>
              <a:t>Írásos</a:t>
            </a:r>
            <a:r>
              <a:rPr lang="en-US" sz="1900" dirty="0"/>
              <a:t> </a:t>
            </a:r>
            <a:r>
              <a:rPr lang="en-US" sz="1900" dirty="0" err="1"/>
              <a:t>rögzítés</a:t>
            </a:r>
            <a:r>
              <a:rPr lang="en-US" sz="1900" dirty="0"/>
              <a:t>: a </a:t>
            </a:r>
            <a:r>
              <a:rPr lang="en-US" sz="1900" dirty="0" err="1"/>
              <a:t>Szentírás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45843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Istentisztelet és imádság a templomban</a:t>
            </a:r>
            <a:b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4" t="50396"/>
          <a:stretch/>
        </p:blipFill>
        <p:spPr>
          <a:xfrm>
            <a:off x="630936" y="1517236"/>
            <a:ext cx="5458968" cy="3823528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Válasz Isten kijelentésére: a hit gyakorlása: istentisztelet, imádság, a mindennapok tettei és szavai</a:t>
            </a:r>
          </a:p>
          <a:p>
            <a:r>
              <a:rPr lang="en-US" sz="2200"/>
              <a:t>Isten szolgálata a szent helyen – az élet istentisztelete</a:t>
            </a:r>
          </a:p>
          <a:p>
            <a:r>
              <a:rPr lang="en-US" sz="2200"/>
              <a:t>Isten és ember párbeszéde</a:t>
            </a:r>
          </a:p>
          <a:p>
            <a:r>
              <a:rPr lang="en-US" sz="2200"/>
              <a:t>Kötött imák és saját szavak</a:t>
            </a:r>
          </a:p>
          <a:p>
            <a:r>
              <a:rPr lang="en-US" sz="2200"/>
              <a:t>Isten színe elé állás – Ige – ima – ének – áldás - közösség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385727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Lelki házzá épülni, élő kövekként</a:t>
            </a:r>
            <a:b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Mert mi Isten </a:t>
            </a:r>
            <a:r>
              <a:rPr lang="en-US" sz="1700" dirty="0" err="1"/>
              <a:t>szolgálatában</a:t>
            </a:r>
            <a:r>
              <a:rPr lang="en-US" sz="1700" dirty="0"/>
              <a:t> </a:t>
            </a:r>
            <a:r>
              <a:rPr lang="en-US" sz="1700" dirty="0" err="1"/>
              <a:t>állunk</a:t>
            </a:r>
            <a:r>
              <a:rPr lang="en-US" sz="1700" dirty="0"/>
              <a:t>, </a:t>
            </a:r>
            <a:r>
              <a:rPr lang="en-US" sz="1700" dirty="0" err="1"/>
              <a:t>ti</a:t>
            </a:r>
            <a:r>
              <a:rPr lang="en-US" sz="1700" dirty="0"/>
              <a:t> </a:t>
            </a:r>
            <a:r>
              <a:rPr lang="en-US" sz="1700" dirty="0" err="1"/>
              <a:t>pedig</a:t>
            </a:r>
            <a:r>
              <a:rPr lang="en-US" sz="1700" dirty="0"/>
              <a:t> Isten </a:t>
            </a:r>
            <a:r>
              <a:rPr lang="en-US" sz="1700" dirty="0" err="1"/>
              <a:t>szántóföldje</a:t>
            </a:r>
            <a:r>
              <a:rPr lang="en-US" sz="1700" dirty="0"/>
              <a:t>, Isten </a:t>
            </a:r>
            <a:r>
              <a:rPr lang="en-US" sz="1700" dirty="0" err="1"/>
              <a:t>épülete</a:t>
            </a:r>
            <a:r>
              <a:rPr lang="en-US" sz="1700" dirty="0"/>
              <a:t> </a:t>
            </a:r>
            <a:r>
              <a:rPr lang="en-US" sz="1700" dirty="0" err="1"/>
              <a:t>vagytok</a:t>
            </a:r>
            <a:r>
              <a:rPr lang="en-US" sz="1700" dirty="0"/>
              <a:t>.</a:t>
            </a:r>
          </a:p>
          <a:p>
            <a:r>
              <a:rPr lang="en-US" sz="1700" dirty="0"/>
              <a:t>Nem </a:t>
            </a:r>
            <a:r>
              <a:rPr lang="en-US" sz="1700" dirty="0" err="1"/>
              <a:t>tudjátok</a:t>
            </a:r>
            <a:r>
              <a:rPr lang="en-US" sz="1700" dirty="0"/>
              <a:t>, </a:t>
            </a:r>
            <a:r>
              <a:rPr lang="en-US" sz="1700" dirty="0" err="1"/>
              <a:t>hogy</a:t>
            </a:r>
            <a:r>
              <a:rPr lang="en-US" sz="1700" dirty="0"/>
              <a:t> </a:t>
            </a:r>
            <a:r>
              <a:rPr lang="en-US" sz="1700" dirty="0" err="1"/>
              <a:t>ti</a:t>
            </a:r>
            <a:r>
              <a:rPr lang="en-US" sz="1700" dirty="0"/>
              <a:t> Isten </a:t>
            </a:r>
            <a:r>
              <a:rPr lang="en-US" sz="1700" dirty="0" err="1"/>
              <a:t>temploma</a:t>
            </a:r>
            <a:r>
              <a:rPr lang="en-US" sz="1700" dirty="0"/>
              <a:t> </a:t>
            </a:r>
            <a:r>
              <a:rPr lang="en-US" sz="1700" dirty="0" err="1"/>
              <a:t>vagytok</a:t>
            </a:r>
            <a:r>
              <a:rPr lang="en-US" sz="1700" dirty="0"/>
              <a:t>, </a:t>
            </a:r>
            <a:r>
              <a:rPr lang="en-US" sz="1700" dirty="0" err="1"/>
              <a:t>és</a:t>
            </a:r>
            <a:r>
              <a:rPr lang="en-US" sz="1700" dirty="0"/>
              <a:t> </a:t>
            </a:r>
            <a:r>
              <a:rPr lang="en-US" sz="1700" dirty="0" err="1"/>
              <a:t>az</a:t>
            </a:r>
            <a:r>
              <a:rPr lang="en-US" sz="1700" dirty="0"/>
              <a:t> Isten </a:t>
            </a:r>
            <a:r>
              <a:rPr lang="en-US" sz="1700" dirty="0" err="1"/>
              <a:t>Lelke</a:t>
            </a:r>
            <a:r>
              <a:rPr lang="en-US" sz="1700" dirty="0"/>
              <a:t> </a:t>
            </a:r>
            <a:r>
              <a:rPr lang="en-US" sz="1700" dirty="0" err="1"/>
              <a:t>bennetek</a:t>
            </a:r>
            <a:r>
              <a:rPr lang="en-US" sz="1700" dirty="0"/>
              <a:t> </a:t>
            </a:r>
            <a:r>
              <a:rPr lang="en-US" sz="1700" dirty="0" err="1"/>
              <a:t>lakik</a:t>
            </a:r>
            <a:r>
              <a:rPr lang="en-US" sz="1700" dirty="0"/>
              <a:t>? Ha </a:t>
            </a:r>
            <a:r>
              <a:rPr lang="en-US" sz="1700" dirty="0" err="1"/>
              <a:t>valaki</a:t>
            </a:r>
            <a:r>
              <a:rPr lang="en-US" sz="1700" dirty="0"/>
              <a:t> Isten </a:t>
            </a:r>
            <a:r>
              <a:rPr lang="en-US" sz="1700" dirty="0" err="1"/>
              <a:t>templomát</a:t>
            </a:r>
            <a:r>
              <a:rPr lang="en-US" sz="1700" dirty="0"/>
              <a:t> </a:t>
            </a:r>
            <a:r>
              <a:rPr lang="en-US" sz="1700" dirty="0" err="1"/>
              <a:t>beszennyezi</a:t>
            </a:r>
            <a:r>
              <a:rPr lang="en-US" sz="1700" dirty="0"/>
              <a:t>, </a:t>
            </a:r>
            <a:r>
              <a:rPr lang="en-US" sz="1700" dirty="0" err="1"/>
              <a:t>azt</a:t>
            </a:r>
            <a:r>
              <a:rPr lang="en-US" sz="1700" dirty="0"/>
              <a:t> </a:t>
            </a:r>
            <a:r>
              <a:rPr lang="en-US" sz="1700" dirty="0" err="1"/>
              <a:t>elpusztítja</a:t>
            </a:r>
            <a:r>
              <a:rPr lang="en-US" sz="1700" dirty="0"/>
              <a:t> Isten, </a:t>
            </a:r>
            <a:r>
              <a:rPr lang="en-US" sz="1700" dirty="0" err="1"/>
              <a:t>mert</a:t>
            </a:r>
            <a:r>
              <a:rPr lang="en-US" sz="1700" dirty="0"/>
              <a:t> Isten </a:t>
            </a:r>
            <a:r>
              <a:rPr lang="en-US" sz="1700" dirty="0" err="1"/>
              <a:t>temploma</a:t>
            </a:r>
            <a:r>
              <a:rPr lang="en-US" sz="1700" dirty="0"/>
              <a:t> </a:t>
            </a:r>
            <a:r>
              <a:rPr lang="en-US" sz="1700" dirty="0" err="1"/>
              <a:t>szent</a:t>
            </a:r>
            <a:r>
              <a:rPr lang="en-US" sz="1700" dirty="0"/>
              <a:t>, </a:t>
            </a:r>
            <a:r>
              <a:rPr lang="en-US" sz="1700" dirty="0" err="1"/>
              <a:t>és</a:t>
            </a:r>
            <a:r>
              <a:rPr lang="en-US" sz="1700" dirty="0"/>
              <a:t> </a:t>
            </a:r>
            <a:r>
              <a:rPr lang="en-US" sz="1700" dirty="0" err="1"/>
              <a:t>ez</a:t>
            </a:r>
            <a:r>
              <a:rPr lang="en-US" sz="1700" dirty="0"/>
              <a:t> a </a:t>
            </a:r>
            <a:r>
              <a:rPr lang="en-US" sz="1700" dirty="0" err="1"/>
              <a:t>templom</a:t>
            </a:r>
            <a:r>
              <a:rPr lang="en-US" sz="1700" dirty="0"/>
              <a:t> </a:t>
            </a:r>
            <a:r>
              <a:rPr lang="en-US" sz="1700" dirty="0" err="1"/>
              <a:t>ti</a:t>
            </a:r>
            <a:r>
              <a:rPr lang="en-US" sz="1700" dirty="0"/>
              <a:t> </a:t>
            </a:r>
            <a:r>
              <a:rPr lang="en-US" sz="1700" dirty="0" err="1"/>
              <a:t>vagytok</a:t>
            </a:r>
            <a:r>
              <a:rPr lang="en-US" sz="1700" dirty="0"/>
              <a:t>.</a:t>
            </a:r>
            <a:r>
              <a:rPr lang="hu-HU" sz="1700" dirty="0"/>
              <a:t> </a:t>
            </a:r>
            <a:r>
              <a:rPr lang="en-US" sz="1700" dirty="0"/>
              <a:t>(1 </a:t>
            </a:r>
            <a:r>
              <a:rPr lang="en-US" sz="1700" dirty="0" err="1"/>
              <a:t>Korinthus</a:t>
            </a:r>
            <a:r>
              <a:rPr lang="en-US" sz="1700" dirty="0"/>
              <a:t> 3, 9.16-17.)</a:t>
            </a:r>
          </a:p>
          <a:p>
            <a:r>
              <a:rPr lang="en-US" sz="1700" dirty="0"/>
              <a:t>…</a:t>
            </a:r>
            <a:r>
              <a:rPr lang="en-US" sz="1700" dirty="0" err="1"/>
              <a:t>ti</a:t>
            </a:r>
            <a:r>
              <a:rPr lang="en-US" sz="1700" dirty="0"/>
              <a:t> </a:t>
            </a:r>
            <a:r>
              <a:rPr lang="en-US" sz="1700" dirty="0" err="1"/>
              <a:t>magatok</a:t>
            </a:r>
            <a:r>
              <a:rPr lang="en-US" sz="1700" dirty="0"/>
              <a:t> is mint </a:t>
            </a:r>
            <a:r>
              <a:rPr lang="en-US" sz="1700" dirty="0" err="1"/>
              <a:t>élő</a:t>
            </a:r>
            <a:r>
              <a:rPr lang="en-US" sz="1700" dirty="0"/>
              <a:t> </a:t>
            </a:r>
            <a:r>
              <a:rPr lang="en-US" sz="1700" dirty="0" err="1"/>
              <a:t>kövek</a:t>
            </a:r>
            <a:r>
              <a:rPr lang="en-US" sz="1700" dirty="0"/>
              <a:t> </a:t>
            </a:r>
            <a:r>
              <a:rPr lang="en-US" sz="1700" dirty="0" err="1"/>
              <a:t>épüljetek</a:t>
            </a:r>
            <a:r>
              <a:rPr lang="en-US" sz="1700" dirty="0"/>
              <a:t> </a:t>
            </a:r>
            <a:r>
              <a:rPr lang="en-US" sz="1700" dirty="0" err="1"/>
              <a:t>fel</a:t>
            </a:r>
            <a:r>
              <a:rPr lang="en-US" sz="1700" dirty="0"/>
              <a:t> </a:t>
            </a:r>
            <a:r>
              <a:rPr lang="en-US" sz="1700" dirty="0" err="1"/>
              <a:t>lelki</a:t>
            </a:r>
            <a:r>
              <a:rPr lang="en-US" sz="1700" dirty="0"/>
              <a:t> </a:t>
            </a:r>
            <a:r>
              <a:rPr lang="en-US" sz="1700" dirty="0" err="1"/>
              <a:t>házzá</a:t>
            </a:r>
            <a:r>
              <a:rPr lang="en-US" sz="1700" dirty="0"/>
              <a:t>, </a:t>
            </a:r>
            <a:r>
              <a:rPr lang="en-US" sz="1700" dirty="0" err="1"/>
              <a:t>szent</a:t>
            </a:r>
            <a:r>
              <a:rPr lang="en-US" sz="1700" dirty="0"/>
              <a:t> </a:t>
            </a:r>
            <a:r>
              <a:rPr lang="en-US" sz="1700" dirty="0" err="1"/>
              <a:t>papsággá</a:t>
            </a:r>
            <a:r>
              <a:rPr lang="en-US" sz="1700" dirty="0"/>
              <a:t>, </a:t>
            </a:r>
            <a:r>
              <a:rPr lang="en-US" sz="1700" dirty="0" err="1"/>
              <a:t>hogy</a:t>
            </a:r>
            <a:r>
              <a:rPr lang="en-US" sz="1700" dirty="0"/>
              <a:t> </a:t>
            </a:r>
            <a:r>
              <a:rPr lang="en-US" sz="1700" dirty="0" err="1"/>
              <a:t>lelki</a:t>
            </a:r>
            <a:r>
              <a:rPr lang="en-US" sz="1700" dirty="0"/>
              <a:t> </a:t>
            </a:r>
            <a:r>
              <a:rPr lang="en-US" sz="1700" dirty="0" err="1"/>
              <a:t>áldozatokat</a:t>
            </a:r>
            <a:r>
              <a:rPr lang="en-US" sz="1700" dirty="0"/>
              <a:t> </a:t>
            </a:r>
            <a:r>
              <a:rPr lang="en-US" sz="1700" dirty="0" err="1"/>
              <a:t>ajánljatok</a:t>
            </a:r>
            <a:r>
              <a:rPr lang="en-US" sz="1700" dirty="0"/>
              <a:t> </a:t>
            </a:r>
            <a:r>
              <a:rPr lang="en-US" sz="1700" dirty="0" err="1"/>
              <a:t>fel</a:t>
            </a:r>
            <a:r>
              <a:rPr lang="en-US" sz="1700" dirty="0"/>
              <a:t>, </a:t>
            </a:r>
            <a:r>
              <a:rPr lang="en-US" sz="1700" dirty="0" err="1"/>
              <a:t>amelyek</a:t>
            </a:r>
            <a:r>
              <a:rPr lang="en-US" sz="1700" dirty="0"/>
              <a:t> </a:t>
            </a:r>
            <a:r>
              <a:rPr lang="en-US" sz="1700" dirty="0" err="1"/>
              <a:t>kedvesek</a:t>
            </a:r>
            <a:r>
              <a:rPr lang="en-US" sz="1700" dirty="0"/>
              <a:t> </a:t>
            </a:r>
            <a:r>
              <a:rPr lang="en-US" sz="1700" dirty="0" err="1"/>
              <a:t>Istennek</a:t>
            </a:r>
            <a:r>
              <a:rPr lang="en-US" sz="1700" dirty="0"/>
              <a:t> </a:t>
            </a:r>
            <a:r>
              <a:rPr lang="en-US" sz="1700" dirty="0" err="1"/>
              <a:t>Jézus</a:t>
            </a:r>
            <a:r>
              <a:rPr lang="en-US" sz="1700" dirty="0"/>
              <a:t> </a:t>
            </a:r>
            <a:r>
              <a:rPr lang="en-US" sz="1700" dirty="0" err="1"/>
              <a:t>Krisztus</a:t>
            </a:r>
            <a:r>
              <a:rPr lang="en-US" sz="1700" dirty="0"/>
              <a:t> </a:t>
            </a:r>
            <a:r>
              <a:rPr lang="en-US" sz="1700" dirty="0" err="1"/>
              <a:t>által</a:t>
            </a:r>
            <a:r>
              <a:rPr lang="en-US" sz="1700" dirty="0"/>
              <a:t>. (1 Péter2,5)</a:t>
            </a:r>
          </a:p>
          <a:p>
            <a:pPr marL="0"/>
            <a:endParaRPr lang="en-US" sz="17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9048" y="979287"/>
            <a:ext cx="5458968" cy="489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56184903"/>
              </p:ext>
            </p:extLst>
          </p:nvPr>
        </p:nvGraphicFramePr>
        <p:xfrm>
          <a:off x="838200" y="365125"/>
          <a:ext cx="10515600" cy="737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108924"/>
              </p:ext>
            </p:extLst>
          </p:nvPr>
        </p:nvGraphicFramePr>
        <p:xfrm>
          <a:off x="838200" y="1489435"/>
          <a:ext cx="10794476" cy="509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002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038032"/>
              </p:ext>
            </p:extLst>
          </p:nvPr>
        </p:nvGraphicFramePr>
        <p:xfrm>
          <a:off x="990600" y="1187977"/>
          <a:ext cx="10134602" cy="4421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009">
                  <a:extLst>
                    <a:ext uri="{9D8B030D-6E8A-4147-A177-3AD203B41FA5}">
                      <a16:colId xmlns:a16="http://schemas.microsoft.com/office/drawing/2014/main" val="1729888154"/>
                    </a:ext>
                  </a:extLst>
                </a:gridCol>
                <a:gridCol w="1473011">
                  <a:extLst>
                    <a:ext uri="{9D8B030D-6E8A-4147-A177-3AD203B41FA5}">
                      <a16:colId xmlns:a16="http://schemas.microsoft.com/office/drawing/2014/main" val="3774193815"/>
                    </a:ext>
                  </a:extLst>
                </a:gridCol>
                <a:gridCol w="2458175">
                  <a:extLst>
                    <a:ext uri="{9D8B030D-6E8A-4147-A177-3AD203B41FA5}">
                      <a16:colId xmlns:a16="http://schemas.microsoft.com/office/drawing/2014/main" val="4111030013"/>
                    </a:ext>
                  </a:extLst>
                </a:gridCol>
                <a:gridCol w="2633726">
                  <a:extLst>
                    <a:ext uri="{9D8B030D-6E8A-4147-A177-3AD203B41FA5}">
                      <a16:colId xmlns:a16="http://schemas.microsoft.com/office/drawing/2014/main" val="1845236116"/>
                    </a:ext>
                  </a:extLst>
                </a:gridCol>
                <a:gridCol w="2342681">
                  <a:extLst>
                    <a:ext uri="{9D8B030D-6E8A-4147-A177-3AD203B41FA5}">
                      <a16:colId xmlns:a16="http://schemas.microsoft.com/office/drawing/2014/main" val="2988969352"/>
                    </a:ext>
                  </a:extLst>
                </a:gridCol>
              </a:tblGrid>
              <a:tr h="492282">
                <a:tc>
                  <a:txBody>
                    <a:bodyPr/>
                    <a:lstStyle/>
                    <a:p>
                      <a:r>
                        <a:rPr lang="hu-HU" sz="1300" b="1"/>
                        <a:t>ISTEN HÁZÁBAN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300"/>
                        <a:t>Téma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300"/>
                        <a:t>Bibliai történet, igehely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</a:rPr>
                        <a:t>Célok, hangsúlyok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300"/>
                        <a:t>Bátorító üzenetek</a:t>
                      </a:r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1000602299"/>
                  </a:ext>
                </a:extLst>
              </a:tr>
              <a:tr h="625331">
                <a:tc>
                  <a:txBody>
                    <a:bodyPr/>
                    <a:lstStyle/>
                    <a:p>
                      <a:r>
                        <a:rPr lang="hu-HU" sz="1200"/>
                        <a:t>Hétfő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Szent hely és idő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 i="0"/>
                        <a:t>A szent sátor</a:t>
                      </a:r>
                    </a:p>
                    <a:p>
                      <a:r>
                        <a:rPr lang="hu-HU" sz="1200" i="0"/>
                        <a:t>2</a:t>
                      </a:r>
                      <a:r>
                        <a:rPr lang="hu-HU" sz="1200" i="0" baseline="0"/>
                        <a:t> Mózes 25-29</a:t>
                      </a:r>
                      <a:endParaRPr lang="hu-HU" sz="1200" i="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Szent: elkülönített, különleges, Istennek szentelt hely</a:t>
                      </a:r>
                    </a:p>
                    <a:p>
                      <a:r>
                        <a:rPr lang="hu-HU" sz="1200"/>
                        <a:t>Találkozás Istennel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Te is</a:t>
                      </a:r>
                      <a:r>
                        <a:rPr lang="hu-HU" sz="1200" baseline="0"/>
                        <a:t> találkozhatsz Istennel! Keresd a helyet és az időt erre!</a:t>
                      </a:r>
                      <a:endParaRPr lang="hu-HU" sz="1200"/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3231548440"/>
                  </a:ext>
                </a:extLst>
              </a:tr>
              <a:tr h="625331">
                <a:tc>
                  <a:txBody>
                    <a:bodyPr/>
                    <a:lstStyle/>
                    <a:p>
                      <a:r>
                        <a:rPr lang="hu-HU" sz="1200"/>
                        <a:t>Kedd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Isten szól hozzánk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A szentély – Sámuel születése és elhívása</a:t>
                      </a:r>
                    </a:p>
                    <a:p>
                      <a:r>
                        <a:rPr lang="hu-HU" sz="1200"/>
                        <a:t>1 Sámuel 1. 3.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Isten </a:t>
                      </a:r>
                      <a:r>
                        <a:rPr lang="hu-HU" sz="1200" baseline="0"/>
                        <a:t>szól</a:t>
                      </a:r>
                    </a:p>
                    <a:p>
                      <a:r>
                        <a:rPr lang="hu-HU" sz="1200" baseline="0"/>
                        <a:t>Egy gyermek a templomban, akiből próféta lesz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Figyelj Isten szavára! Hallgasd és olvasd a Bibliát!</a:t>
                      </a:r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3166379331"/>
                  </a:ext>
                </a:extLst>
              </a:tr>
              <a:tr h="625331">
                <a:tc>
                  <a:txBody>
                    <a:bodyPr/>
                    <a:lstStyle/>
                    <a:p>
                      <a:r>
                        <a:rPr lang="hu-HU" sz="1200"/>
                        <a:t>Szerda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>
                          <a:solidFill>
                            <a:schemeClr val="tx1"/>
                          </a:solidFill>
                        </a:rPr>
                        <a:t>Istentisztelet és imádság</a:t>
                      </a:r>
                      <a:r>
                        <a:rPr lang="hu-HU" sz="1200" baseline="0">
                          <a:solidFill>
                            <a:schemeClr val="tx1"/>
                          </a:solidFill>
                        </a:rPr>
                        <a:t> a templomban</a:t>
                      </a:r>
                      <a:endParaRPr lang="hu-HU" sz="1200">
                        <a:solidFill>
                          <a:schemeClr val="tx1"/>
                        </a:solidFill>
                      </a:endParaRP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A templom – Salamon temploma, építés és felszentelés</a:t>
                      </a:r>
                    </a:p>
                    <a:p>
                      <a:r>
                        <a:rPr lang="hu-HU" sz="1200"/>
                        <a:t>1 Királyok</a:t>
                      </a:r>
                      <a:r>
                        <a:rPr lang="hu-HU" sz="1200" baseline="0"/>
                        <a:t> 5-8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Isten tisztelete, Isten</a:t>
                      </a:r>
                      <a:r>
                        <a:rPr lang="hu-HU" sz="1200" baseline="0"/>
                        <a:t> dicsősége</a:t>
                      </a:r>
                    </a:p>
                    <a:p>
                      <a:r>
                        <a:rPr lang="hu-HU" sz="1200" baseline="0"/>
                        <a:t>Imádság minden helyzetben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Isten rád is figyel, amikor</a:t>
                      </a:r>
                      <a:r>
                        <a:rPr lang="hu-HU" sz="1200" baseline="0"/>
                        <a:t> imádkozol, énekelsz! Tiszteld és szeresd te is Őt!</a:t>
                      </a:r>
                      <a:endParaRPr lang="hu-HU" sz="1200"/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666797163"/>
                  </a:ext>
                </a:extLst>
              </a:tr>
              <a:tr h="625331">
                <a:tc>
                  <a:txBody>
                    <a:bodyPr/>
                    <a:lstStyle/>
                    <a:p>
                      <a:r>
                        <a:rPr lang="hu-HU" sz="1200"/>
                        <a:t>Csütörtök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Szövetség Istennel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Jósiás</a:t>
                      </a:r>
                      <a:r>
                        <a:rPr lang="hu-HU" sz="1200" baseline="0"/>
                        <a:t> hallgat Isten szavára - </a:t>
                      </a:r>
                      <a:r>
                        <a:rPr lang="hu-HU" sz="1200"/>
                        <a:t>A megtalált tekercs</a:t>
                      </a:r>
                      <a:r>
                        <a:rPr lang="hu-HU" sz="1200" baseline="0"/>
                        <a:t> a templomban</a:t>
                      </a:r>
                    </a:p>
                    <a:p>
                      <a:r>
                        <a:rPr lang="hu-HU" sz="1200" baseline="0"/>
                        <a:t>2 Királyok 22-23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A templom a szövetség megújításának a helye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Isten a legjobb barátod!</a:t>
                      </a:r>
                      <a:r>
                        <a:rPr lang="hu-HU" sz="1200" baseline="0"/>
                        <a:t> Hozzá tartozol te is! Bízhatsz Benne bátran!</a:t>
                      </a:r>
                      <a:endParaRPr lang="hu-HU" sz="1200"/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3224934680"/>
                  </a:ext>
                </a:extLst>
              </a:tr>
              <a:tr h="625331">
                <a:tc>
                  <a:txBody>
                    <a:bodyPr/>
                    <a:lstStyle/>
                    <a:p>
                      <a:r>
                        <a:rPr lang="hu-HU" sz="1200"/>
                        <a:t>Péntek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Otthon vagyunk az Atya házában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 baseline="0"/>
                        <a:t>Az én Atyám házában kell lennem – A 12 éves Jézus a templomban</a:t>
                      </a:r>
                    </a:p>
                    <a:p>
                      <a:r>
                        <a:rPr lang="hu-HU" sz="1200" baseline="0"/>
                        <a:t>Lukács 2,41-52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Isten közelében</a:t>
                      </a:r>
                    </a:p>
                    <a:p>
                      <a:r>
                        <a:rPr lang="hu-HU" sz="1200"/>
                        <a:t>Isten gyermekei vagyunk,</a:t>
                      </a:r>
                      <a:r>
                        <a:rPr lang="hu-HU" sz="1200" baseline="0"/>
                        <a:t> a templom lelki otthonunk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Itt a helyed a templomban!</a:t>
                      </a:r>
                      <a:r>
                        <a:rPr lang="hu-HU" sz="1200" baseline="0"/>
                        <a:t> Gyere el minél gyakrabban!</a:t>
                      </a:r>
                      <a:endParaRPr lang="hu-HU" sz="1200"/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2221879392"/>
                  </a:ext>
                </a:extLst>
              </a:tr>
              <a:tr h="802730">
                <a:tc>
                  <a:txBody>
                    <a:bodyPr/>
                    <a:lstStyle/>
                    <a:p>
                      <a:r>
                        <a:rPr lang="hu-HU" sz="1200"/>
                        <a:t>Vasárnap, záró alkalom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Épüljetek fel lelki házzá! 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Mint élő kövek, épüljetek</a:t>
                      </a:r>
                      <a:r>
                        <a:rPr lang="hu-HU" sz="1200" baseline="0"/>
                        <a:t> fel lelki házzá!</a:t>
                      </a:r>
                    </a:p>
                    <a:p>
                      <a:r>
                        <a:rPr lang="hu-HU" sz="1200" baseline="0"/>
                        <a:t>1 Péter 2,5</a:t>
                      </a:r>
                      <a:endParaRPr lang="hu-HU" sz="1200"/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/>
                        <a:t>Összefoglaló jellegű üzenet</a:t>
                      </a:r>
                      <a:endParaRPr lang="hu-HU" sz="120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/>
                        <a:t>Belőlünk épül az egyház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/>
                        <a:t>Jó együtt lenni a templomban</a:t>
                      </a:r>
                      <a:r>
                        <a:rPr lang="hu-HU" sz="1200" baseline="0"/>
                        <a:t>, a gyülekezet közösségében</a:t>
                      </a:r>
                    </a:p>
                  </a:txBody>
                  <a:tcPr marL="66525" marR="66525" marT="33262" marB="33262"/>
                </a:tc>
                <a:tc>
                  <a:txBody>
                    <a:bodyPr/>
                    <a:lstStyle/>
                    <a:p>
                      <a:r>
                        <a:rPr lang="hu-HU" sz="1200"/>
                        <a:t>Téged is vár a gyülekezet!</a:t>
                      </a:r>
                    </a:p>
                    <a:p>
                      <a:r>
                        <a:rPr lang="hu-HU" sz="1200"/>
                        <a:t>Fontos, hogy te is itt legyél!</a:t>
                      </a:r>
                    </a:p>
                  </a:txBody>
                  <a:tcPr marL="66525" marR="66525" marT="33262" marB="33262"/>
                </a:tc>
                <a:extLst>
                  <a:ext uri="{0D108BD9-81ED-4DB2-BD59-A6C34878D82A}">
                    <a16:rowId xmlns:a16="http://schemas.microsoft.com/office/drawing/2014/main" val="1650534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5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Kapcsolódás a mai templomhoz és jelképeihez</a:t>
            </a:r>
          </a:p>
        </p:txBody>
      </p:sp>
      <p:pic>
        <p:nvPicPr>
          <p:cNvPr id="7" name="Tartalom hely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17" y="890635"/>
            <a:ext cx="3147413" cy="5076471"/>
          </a:xfrm>
          <a:prstGeom prst="rect">
            <a:avLst/>
          </a:prstGeom>
        </p:spPr>
      </p:pic>
      <p:pic>
        <p:nvPicPr>
          <p:cNvPr id="2" name="Tartalom helye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8595" y="736370"/>
            <a:ext cx="2517610" cy="53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03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Kapcsolódás a gyülekezeti tagokhoz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797" r="1196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Hívjunk meg templomba járó gyülekezeti tagokat! Készítsünk velük interjút!</a:t>
            </a:r>
          </a:p>
          <a:p>
            <a:r>
              <a:rPr lang="en-US" sz="1700"/>
              <a:t>Kérdezzük meg őket, miért szeretnek ide járni!</a:t>
            </a:r>
          </a:p>
          <a:p>
            <a:r>
              <a:rPr lang="en-US" sz="1700"/>
              <a:t>Kérdezzük meg őket, milyen alkalmakon vesznek részt! Milyen gyülekezeti csoporthoz tartoznak?</a:t>
            </a:r>
          </a:p>
          <a:p>
            <a:r>
              <a:rPr lang="en-US" sz="1700"/>
              <a:t>Mondják el, milyen feladatot vállalnak a gyülekezetben!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8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8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u-HU" sz="3200" dirty="0"/>
              <a:t>Hétfő – A szent sátor - 2 Mózes 25-29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639532"/>
              </p:ext>
            </p:extLst>
          </p:nvPr>
        </p:nvGraphicFramePr>
        <p:xfrm>
          <a:off x="360218" y="1335430"/>
          <a:ext cx="11263032" cy="52558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0875">
                  <a:extLst>
                    <a:ext uri="{9D8B030D-6E8A-4147-A177-3AD203B41FA5}">
                      <a16:colId xmlns:a16="http://schemas.microsoft.com/office/drawing/2014/main" val="3866464844"/>
                    </a:ext>
                  </a:extLst>
                </a:gridCol>
                <a:gridCol w="5077148">
                  <a:extLst>
                    <a:ext uri="{9D8B030D-6E8A-4147-A177-3AD203B41FA5}">
                      <a16:colId xmlns:a16="http://schemas.microsoft.com/office/drawing/2014/main" val="1455584856"/>
                    </a:ext>
                  </a:extLst>
                </a:gridCol>
                <a:gridCol w="1943464">
                  <a:extLst>
                    <a:ext uri="{9D8B030D-6E8A-4147-A177-3AD203B41FA5}">
                      <a16:colId xmlns:a16="http://schemas.microsoft.com/office/drawing/2014/main" val="2999329963"/>
                    </a:ext>
                  </a:extLst>
                </a:gridCol>
                <a:gridCol w="2811545">
                  <a:extLst>
                    <a:ext uri="{9D8B030D-6E8A-4147-A177-3AD203B41FA5}">
                      <a16:colId xmlns:a16="http://schemas.microsoft.com/office/drawing/2014/main" val="444158100"/>
                    </a:ext>
                  </a:extLst>
                </a:gridCol>
              </a:tblGrid>
              <a:tr h="77533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Téma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Gondolatmenet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Aranymondás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Szimbólum</a:t>
                      </a:r>
                    </a:p>
                    <a:p>
                      <a:pPr algn="ctr"/>
                      <a:r>
                        <a:rPr lang="hu-HU" dirty="0"/>
                        <a:t>A mi templomunk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33014"/>
                  </a:ext>
                </a:extLst>
              </a:tr>
              <a:tr h="21097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Szent hely és idő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Bevezetés: </a:t>
                      </a:r>
                      <a:r>
                        <a:rPr lang="hu-HU" b="1" dirty="0"/>
                        <a:t>A templom egy különleges hely. </a:t>
                      </a:r>
                      <a:r>
                        <a:rPr lang="hu-HU" dirty="0"/>
                        <a:t>Szerintetek miért különleges? Mi</a:t>
                      </a:r>
                      <a:r>
                        <a:rPr lang="hu-HU" baseline="0" dirty="0"/>
                        <a:t> az, ami tetszik nektek itt? Mi az, ami más, mint otthon?</a:t>
                      </a:r>
                    </a:p>
                    <a:p>
                      <a:r>
                        <a:rPr lang="hu-HU" baseline="0" dirty="0"/>
                        <a:t>A Bibliában is találkozunk ilyen különleges helyekkel. </a:t>
                      </a:r>
                      <a:r>
                        <a:rPr lang="hu-HU" b="1" baseline="0" dirty="0"/>
                        <a:t>Ezek a helyek arra valók, hogy találkozzanak az emberek Istennel. </a:t>
                      </a:r>
                      <a:r>
                        <a:rPr lang="hu-HU" baseline="0" dirty="0"/>
                        <a:t>Mózes is épített egy olyan sátrat, ahol Isten népe az Urat tisztelhette.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Isten és a nép szövetsége – Mózes felmegy a Sínai-hegyre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Isten parancsot ad Mózesnek a szent sátor megépítésére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 sátor berendezései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 papi szolgálatot Áron és fiai végzik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 szent sátor építésének célja: az emberek ott tiszteljék Istent - ne felejtsék el, hogy Isten a szabadítójuk és Ő mindig velük 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effectLst/>
                        </a:rPr>
                        <a:t>„Megszentelem a kijelentés sátrát és az oltárt. Izráel fiai között fogok lakni, és Istenük leszek.”</a:t>
                      </a:r>
                    </a:p>
                    <a:p>
                      <a:r>
                        <a:rPr lang="hu-HU" sz="1800" kern="1200" dirty="0">
                          <a:effectLst/>
                        </a:rPr>
                        <a:t>2 Mózes 29,44-45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pPr algn="ctr"/>
                      <a:r>
                        <a:rPr lang="hu-HU" b="1" dirty="0"/>
                        <a:t>Csillag</a:t>
                      </a:r>
                    </a:p>
                    <a:p>
                      <a:pPr algn="ctr"/>
                      <a:r>
                        <a:rPr lang="hu-HU" dirty="0"/>
                        <a:t>A mi templomunk tetején</a:t>
                      </a:r>
                      <a:r>
                        <a:rPr lang="hu-HU" baseline="0" dirty="0"/>
                        <a:t> csillag van. A csillag elvezette a napkeleti bölcseket Jézushoz. Emlékeztet bennünket arra, hogy mindig figyeljünk Istenre, és keressük az alkalmat, hogy találkozzunk Vele.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5362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536" y="2245232"/>
            <a:ext cx="1490173" cy="14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Isten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házában</a:t>
            </a:r>
            <a:br>
              <a:rPr lang="hu-HU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ázlat, rajz, Vonalas grafika, ház látható&#10;&#10;Előfordulhat, hogy a mesterséges intelligencia által létrehozott tartalom helytelen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72929"/>
            <a:ext cx="7214616" cy="528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91" y="276539"/>
            <a:ext cx="9169871" cy="560733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007909" y="6193410"/>
            <a:ext cx="716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Martin, Peter: Bibliai nyomkereső. Kálvin Kiadó, 2014.</a:t>
            </a:r>
          </a:p>
        </p:txBody>
      </p:sp>
    </p:spTree>
    <p:extLst>
      <p:ext uri="{BB962C8B-B14F-4D97-AF65-F5344CB8AC3E}">
        <p14:creationId xmlns:p14="http://schemas.microsoft.com/office/powerpoint/2010/main" val="188532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 - A szent sátor építése és részei</a:t>
            </a:r>
            <a:b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Szolgálattevők</a:t>
            </a: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Rajzok</a:t>
            </a:r>
          </a:p>
          <a:p>
            <a:r>
              <a:rPr lang="en-US" sz="2200"/>
              <a:t>Magyarázat</a:t>
            </a:r>
          </a:p>
          <a:p>
            <a:r>
              <a:rPr lang="en-US" sz="2200"/>
              <a:t>Kisfilm a szent sátorról</a:t>
            </a:r>
          </a:p>
          <a:p>
            <a:r>
              <a:rPr lang="en-US" sz="2200"/>
              <a:t>A mai szolgálati lehetőségek</a:t>
            </a:r>
          </a:p>
          <a:p>
            <a:r>
              <a:rPr lang="en-US" sz="2200"/>
              <a:t>Feladatok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0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A református templom berendezései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Úton a templomba</a:t>
            </a: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Képanyag</a:t>
            </a:r>
            <a:r>
              <a:rPr lang="en-US" sz="2200" dirty="0"/>
              <a:t> a </a:t>
            </a:r>
            <a:r>
              <a:rPr lang="en-US" sz="2200" dirty="0" err="1"/>
              <a:t>templom</a:t>
            </a:r>
            <a:r>
              <a:rPr lang="en-US" sz="2200" dirty="0"/>
              <a:t> </a:t>
            </a:r>
            <a:r>
              <a:rPr lang="en-US" sz="2200" dirty="0" err="1"/>
              <a:t>tárgyaihoz</a:t>
            </a:r>
            <a:endParaRPr lang="en-US" sz="2200" dirty="0"/>
          </a:p>
          <a:p>
            <a:r>
              <a:rPr lang="en-US" sz="2200" dirty="0" err="1"/>
              <a:t>Ének</a:t>
            </a:r>
            <a:r>
              <a:rPr lang="en-US" sz="2200" dirty="0"/>
              <a:t>: </a:t>
            </a:r>
            <a:r>
              <a:rPr lang="en-US" sz="2200" dirty="0" err="1"/>
              <a:t>Templomunk</a:t>
            </a:r>
            <a:r>
              <a:rPr lang="en-US" sz="2200" dirty="0"/>
              <a:t> </a:t>
            </a:r>
            <a:r>
              <a:rPr lang="en-US" sz="2200" dirty="0" err="1"/>
              <a:t>az</a:t>
            </a:r>
            <a:r>
              <a:rPr lang="en-US" sz="2200" dirty="0"/>
              <a:t> Isten </a:t>
            </a:r>
            <a:r>
              <a:rPr lang="en-US" sz="2200" dirty="0" err="1"/>
              <a:t>háza</a:t>
            </a:r>
            <a:endParaRPr lang="en-US" sz="2200" dirty="0"/>
          </a:p>
          <a:p>
            <a:r>
              <a:rPr lang="en-US" sz="2200" dirty="0" err="1"/>
              <a:t>Kézműves</a:t>
            </a:r>
            <a:r>
              <a:rPr lang="en-US" sz="2200" dirty="0"/>
              <a:t> </a:t>
            </a:r>
            <a:r>
              <a:rPr lang="en-US" sz="2200" dirty="0" err="1"/>
              <a:t>ötlet</a:t>
            </a:r>
            <a:r>
              <a:rPr lang="hu-HU" sz="2200" dirty="0"/>
              <a:t>: videó az elkészítéshez:</a:t>
            </a:r>
          </a:p>
          <a:p>
            <a:pPr marL="0" indent="0">
              <a:buNone/>
            </a:pPr>
            <a:r>
              <a:rPr lang="en-US" sz="2200" dirty="0"/>
              <a:t>https://www.youtube.com/watch?v=_zy0XMhWg7Q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7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671"/>
            <a:ext cx="10421257" cy="685733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46742" y="217714"/>
            <a:ext cx="8098971" cy="435429"/>
          </a:xfrm>
          <a:prstGeom prst="rect">
            <a:avLst/>
          </a:prstGeom>
          <a:solidFill>
            <a:srgbClr val="D09B7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Figyeld meg, kik és milyen tárgyak vannak a templomban!</a:t>
            </a:r>
          </a:p>
        </p:txBody>
      </p:sp>
      <p:sp>
        <p:nvSpPr>
          <p:cNvPr id="5" name="Balra nyíl 4"/>
          <p:cNvSpPr/>
          <p:nvPr/>
        </p:nvSpPr>
        <p:spPr>
          <a:xfrm>
            <a:off x="6603999" y="1407886"/>
            <a:ext cx="1451429" cy="571789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orgona</a:t>
            </a:r>
          </a:p>
        </p:txBody>
      </p:sp>
      <p:sp>
        <p:nvSpPr>
          <p:cNvPr id="6" name="Jobbra nyíl 5"/>
          <p:cNvSpPr/>
          <p:nvPr/>
        </p:nvSpPr>
        <p:spPr>
          <a:xfrm>
            <a:off x="159656" y="2641601"/>
            <a:ext cx="1509486" cy="580570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szószék</a:t>
            </a:r>
          </a:p>
        </p:txBody>
      </p:sp>
      <p:sp>
        <p:nvSpPr>
          <p:cNvPr id="8" name="Jobbra nyíl 7"/>
          <p:cNvSpPr/>
          <p:nvPr/>
        </p:nvSpPr>
        <p:spPr>
          <a:xfrm>
            <a:off x="914399" y="1308099"/>
            <a:ext cx="1509486" cy="671576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lelkész</a:t>
            </a:r>
          </a:p>
        </p:txBody>
      </p:sp>
      <p:sp>
        <p:nvSpPr>
          <p:cNvPr id="9" name="Balra nyíl 8"/>
          <p:cNvSpPr/>
          <p:nvPr/>
        </p:nvSpPr>
        <p:spPr>
          <a:xfrm>
            <a:off x="7511142" y="3429336"/>
            <a:ext cx="1451429" cy="591122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orgonista</a:t>
            </a:r>
          </a:p>
        </p:txBody>
      </p:sp>
      <p:sp>
        <p:nvSpPr>
          <p:cNvPr id="10" name="Balra nyíl 9"/>
          <p:cNvSpPr/>
          <p:nvPr/>
        </p:nvSpPr>
        <p:spPr>
          <a:xfrm>
            <a:off x="10827657" y="4622800"/>
            <a:ext cx="1317167" cy="718457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persely</a:t>
            </a:r>
          </a:p>
        </p:txBody>
      </p:sp>
      <p:sp>
        <p:nvSpPr>
          <p:cNvPr id="12" name="Balra nyíl 11"/>
          <p:cNvSpPr/>
          <p:nvPr/>
        </p:nvSpPr>
        <p:spPr>
          <a:xfrm rot="19963479">
            <a:off x="9002388" y="3768405"/>
            <a:ext cx="2394582" cy="754743"/>
          </a:xfrm>
          <a:prstGeom prst="lef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/>
              </a:rPr>
              <a:t>g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yülekezeti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tag</a:t>
            </a:r>
          </a:p>
        </p:txBody>
      </p:sp>
      <p:sp>
        <p:nvSpPr>
          <p:cNvPr id="13" name="Balra-jobbra nyíl 12"/>
          <p:cNvSpPr/>
          <p:nvPr/>
        </p:nvSpPr>
        <p:spPr>
          <a:xfrm>
            <a:off x="3352800" y="5127842"/>
            <a:ext cx="2786743" cy="663358"/>
          </a:xfrm>
          <a:prstGeom prst="left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padok</a:t>
            </a:r>
          </a:p>
        </p:txBody>
      </p:sp>
      <p:sp>
        <p:nvSpPr>
          <p:cNvPr id="14" name="Lefelé nyíl 13"/>
          <p:cNvSpPr/>
          <p:nvPr/>
        </p:nvSpPr>
        <p:spPr>
          <a:xfrm>
            <a:off x="4339598" y="1693780"/>
            <a:ext cx="624288" cy="2760458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úrasztala</a:t>
            </a:r>
          </a:p>
        </p:txBody>
      </p:sp>
      <p:sp>
        <p:nvSpPr>
          <p:cNvPr id="15" name="Jobbra nyíl 14"/>
          <p:cNvSpPr/>
          <p:nvPr/>
        </p:nvSpPr>
        <p:spPr>
          <a:xfrm>
            <a:off x="5326743" y="5585225"/>
            <a:ext cx="1879600" cy="739375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énekeskönyv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8744855" y="353992"/>
            <a:ext cx="3120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 tudtad őket nevezni?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2" y="5585225"/>
            <a:ext cx="1313816" cy="12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83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sz="3200" dirty="0"/>
              <a:t>Kedd: A szentély – Sámuel születése és elhívása</a:t>
            </a:r>
            <a:br>
              <a:rPr lang="hu-HU" sz="3200" dirty="0"/>
            </a:br>
            <a:r>
              <a:rPr lang="hu-HU" sz="3200" dirty="0"/>
              <a:t>1 Sámuel 1. 3.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245822"/>
              </p:ext>
            </p:extLst>
          </p:nvPr>
        </p:nvGraphicFramePr>
        <p:xfrm>
          <a:off x="433633" y="1825623"/>
          <a:ext cx="11321591" cy="47072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9691">
                  <a:extLst>
                    <a:ext uri="{9D8B030D-6E8A-4147-A177-3AD203B41FA5}">
                      <a16:colId xmlns:a16="http://schemas.microsoft.com/office/drawing/2014/main" val="3866464844"/>
                    </a:ext>
                  </a:extLst>
                </a:gridCol>
                <a:gridCol w="4885006">
                  <a:extLst>
                    <a:ext uri="{9D8B030D-6E8A-4147-A177-3AD203B41FA5}">
                      <a16:colId xmlns:a16="http://schemas.microsoft.com/office/drawing/2014/main" val="1455584856"/>
                    </a:ext>
                  </a:extLst>
                </a:gridCol>
                <a:gridCol w="1956496">
                  <a:extLst>
                    <a:ext uri="{9D8B030D-6E8A-4147-A177-3AD203B41FA5}">
                      <a16:colId xmlns:a16="http://schemas.microsoft.com/office/drawing/2014/main" val="2999329963"/>
                    </a:ext>
                  </a:extLst>
                </a:gridCol>
                <a:gridCol w="2830398">
                  <a:extLst>
                    <a:ext uri="{9D8B030D-6E8A-4147-A177-3AD203B41FA5}">
                      <a16:colId xmlns:a16="http://schemas.microsoft.com/office/drawing/2014/main" val="444158100"/>
                    </a:ext>
                  </a:extLst>
                </a:gridCol>
              </a:tblGrid>
              <a:tr h="77533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Téma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Gondolatmenet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Aranymondás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Szimbólum</a:t>
                      </a:r>
                    </a:p>
                    <a:p>
                      <a:pPr algn="ctr"/>
                      <a:r>
                        <a:rPr lang="hu-HU" dirty="0"/>
                        <a:t>A mi templomunk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33014"/>
                  </a:ext>
                </a:extLst>
              </a:tr>
              <a:tr h="2109788">
                <a:tc>
                  <a:txBody>
                    <a:bodyPr/>
                    <a:lstStyle/>
                    <a:p>
                      <a:r>
                        <a:rPr lang="hu-HU" dirty="0"/>
                        <a:t>Isten szól hozzánk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Bevezetés:</a:t>
                      </a:r>
                      <a:r>
                        <a:rPr lang="hu-HU" baseline="0" dirty="0"/>
                        <a:t> Gondold át: </a:t>
                      </a:r>
                      <a:r>
                        <a:rPr lang="hu-HU" b="1" baseline="0" dirty="0"/>
                        <a:t>hány ember szólt már hozzád a mai napon? </a:t>
                      </a:r>
                      <a:r>
                        <a:rPr lang="hu-HU" baseline="0" dirty="0"/>
                        <a:t>És Isten szólt már hozzád? </a:t>
                      </a:r>
                      <a:r>
                        <a:rPr lang="hu-HU" b="1" baseline="0" dirty="0"/>
                        <a:t>Szerinted Isten tud beszélni hozzánk? Vajon hogyan?</a:t>
                      </a:r>
                    </a:p>
                    <a:p>
                      <a:r>
                        <a:rPr lang="hu-HU" baseline="0" dirty="0"/>
                        <a:t>A mai történet egy olyan gyermekről szól, akihez szólt Isten a templomban.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Anna a templomban, imádsága a gyermekért, Sámuel születése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Sámuel a silói szentélyben, Éli papnál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Isten megszólítja Sámuelt, Sámuel válasza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Sámuelhez sokszor szól Isten, felnőve próféta és Izráel bírája lesz – Figyel Istenre és Isten szavát adja tovább az embereknek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effectLst/>
                        </a:rPr>
                        <a:t>„Szólj, Uram, mert hallja a te szolgád!”</a:t>
                      </a:r>
                    </a:p>
                    <a:p>
                      <a:r>
                        <a:rPr lang="hu-HU" sz="1800" kern="1200" dirty="0">
                          <a:effectLst/>
                        </a:rPr>
                        <a:t>1 Sámuel 3,9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pPr algn="ctr"/>
                      <a:r>
                        <a:rPr lang="hu-HU" b="1" dirty="0"/>
                        <a:t>Szószék</a:t>
                      </a:r>
                    </a:p>
                    <a:p>
                      <a:pPr algn="ctr"/>
                      <a:endParaRPr lang="hu-HU" dirty="0"/>
                    </a:p>
                    <a:p>
                      <a:pPr algn="ctr"/>
                      <a:r>
                        <a:rPr lang="hu-HU" dirty="0"/>
                        <a:t>A szószéken a lelkész a Bibliát olvassa és magyarázza. Ez Isten</a:t>
                      </a:r>
                      <a:r>
                        <a:rPr lang="hu-HU" baseline="0" dirty="0"/>
                        <a:t> szava hozzánk. Mi Istent a Bibliából ismerjük meg.</a:t>
                      </a:r>
                      <a:endParaRPr lang="hu-HU" dirty="0"/>
                    </a:p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5362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071" y="2783723"/>
            <a:ext cx="1444877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17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Sámuel elhívása</a:t>
            </a:r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Történet képekkel</a:t>
            </a:r>
          </a:p>
          <a:p>
            <a:r>
              <a:rPr lang="en-US" sz="2200"/>
              <a:t>Ének: Szólj hozzám csendesen,…</a:t>
            </a:r>
          </a:p>
          <a:p>
            <a:r>
              <a:rPr lang="en-US" sz="2200"/>
              <a:t>Isten terve az életünkkel – képek és kérdések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4306772" y="1012078"/>
            <a:ext cx="1203765" cy="17295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074" l="0" r="6514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35958" b="36443"/>
          <a:stretch/>
        </p:blipFill>
        <p:spPr>
          <a:xfrm>
            <a:off x="2412201" y="1012078"/>
            <a:ext cx="1203765" cy="1729520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0" y="740230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0" y="359229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0" y="4441382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0" y="272868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0" y="5696858"/>
            <a:ext cx="12192000" cy="29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0" y="1842304"/>
            <a:ext cx="245059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5384800" y="1857741"/>
            <a:ext cx="6807200" cy="55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3493514" y="1842304"/>
            <a:ext cx="8853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899886" y="0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2184401" y="-7256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3461659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4738917" y="-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6016175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7188200" y="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8394700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9559468" y="-7257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0747829" y="-14514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11872687" y="14513"/>
            <a:ext cx="14514" cy="7547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1524000" y="740229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>
            <a:off x="3936199" y="728184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23372" y="728183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>
            <a:off x="5582650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6814457" y="747486"/>
            <a:ext cx="0" cy="1114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7895771" y="769256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9006115" y="776522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>
            <a:off x="10443028" y="776521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>
            <a:off x="11557000" y="791030"/>
            <a:ext cx="14515" cy="11164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27314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9964057" y="1907463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flipH="1">
            <a:off x="8694056" y="1885689"/>
            <a:ext cx="1" cy="857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/>
          <p:cNvCxnSpPr/>
          <p:nvPr/>
        </p:nvCxnSpPr>
        <p:spPr>
          <a:xfrm>
            <a:off x="7366000" y="1868881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>
            <a:off x="6001660" y="1854350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>
            <a:off x="2184401" y="1861607"/>
            <a:ext cx="0" cy="8888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/>
          <p:nvPr/>
        </p:nvCxnSpPr>
        <p:spPr>
          <a:xfrm flipH="1">
            <a:off x="11199584" y="1900206"/>
            <a:ext cx="7257" cy="84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1505856" y="2727532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/>
          <p:cNvCxnSpPr/>
          <p:nvPr/>
        </p:nvCxnSpPr>
        <p:spPr>
          <a:xfrm>
            <a:off x="2917557" y="274060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/>
          <p:nvPr/>
        </p:nvCxnSpPr>
        <p:spPr>
          <a:xfrm>
            <a:off x="4208249" y="2763838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/>
          <p:cNvCxnSpPr/>
          <p:nvPr/>
        </p:nvCxnSpPr>
        <p:spPr>
          <a:xfrm>
            <a:off x="5579853" y="2749881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Egyenes összekötő 74"/>
          <p:cNvCxnSpPr/>
          <p:nvPr/>
        </p:nvCxnSpPr>
        <p:spPr>
          <a:xfrm>
            <a:off x="69538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Egyenes összekötő 75"/>
          <p:cNvCxnSpPr/>
          <p:nvPr/>
        </p:nvCxnSpPr>
        <p:spPr>
          <a:xfrm>
            <a:off x="826190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gyenes összekötő 76"/>
          <p:cNvCxnSpPr/>
          <p:nvPr/>
        </p:nvCxnSpPr>
        <p:spPr>
          <a:xfrm>
            <a:off x="9569621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>
            <a:off x="10844524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Egyenes összekötő 78"/>
          <p:cNvCxnSpPr/>
          <p:nvPr/>
        </p:nvCxnSpPr>
        <p:spPr>
          <a:xfrm>
            <a:off x="249097" y="2749164"/>
            <a:ext cx="18144" cy="864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Egyenes összekötő 80"/>
          <p:cNvCxnSpPr/>
          <p:nvPr/>
        </p:nvCxnSpPr>
        <p:spPr>
          <a:xfrm>
            <a:off x="868405" y="3598971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gyenes összekötő 83"/>
          <p:cNvCxnSpPr/>
          <p:nvPr/>
        </p:nvCxnSpPr>
        <p:spPr>
          <a:xfrm>
            <a:off x="2431863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gyenes összekötő 84"/>
          <p:cNvCxnSpPr/>
          <p:nvPr/>
        </p:nvCxnSpPr>
        <p:spPr>
          <a:xfrm>
            <a:off x="3936199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gyenes összekötő 85"/>
          <p:cNvCxnSpPr/>
          <p:nvPr/>
        </p:nvCxnSpPr>
        <p:spPr>
          <a:xfrm>
            <a:off x="524503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Egyenes összekötő 86"/>
          <p:cNvCxnSpPr/>
          <p:nvPr/>
        </p:nvCxnSpPr>
        <p:spPr>
          <a:xfrm>
            <a:off x="6553871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>
            <a:off x="7980445" y="3621319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gyenes összekötő 88"/>
          <p:cNvCxnSpPr/>
          <p:nvPr/>
        </p:nvCxnSpPr>
        <p:spPr>
          <a:xfrm>
            <a:off x="9341818" y="3644097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>
            <a:off x="10647248" y="3634114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Egyenes összekötő 90"/>
          <p:cNvCxnSpPr/>
          <p:nvPr/>
        </p:nvCxnSpPr>
        <p:spPr>
          <a:xfrm>
            <a:off x="11989889" y="3651933"/>
            <a:ext cx="18732" cy="82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/>
          <p:cNvCxnSpPr/>
          <p:nvPr/>
        </p:nvCxnSpPr>
        <p:spPr>
          <a:xfrm>
            <a:off x="481222" y="4458208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/>
          <p:cNvCxnSpPr/>
          <p:nvPr/>
        </p:nvCxnSpPr>
        <p:spPr>
          <a:xfrm>
            <a:off x="21285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/>
          <p:cNvCxnSpPr/>
          <p:nvPr/>
        </p:nvCxnSpPr>
        <p:spPr>
          <a:xfrm>
            <a:off x="3644994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980767" y="4450935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695380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8828314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10423508" y="447040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11853166" y="4481549"/>
            <a:ext cx="0" cy="1238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/>
          <p:cNvCxnSpPr/>
          <p:nvPr/>
        </p:nvCxnSpPr>
        <p:spPr>
          <a:xfrm>
            <a:off x="1129564" y="570905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gyenes összekötő 102"/>
          <p:cNvCxnSpPr/>
          <p:nvPr/>
        </p:nvCxnSpPr>
        <p:spPr>
          <a:xfrm>
            <a:off x="2835515" y="5717472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gyenes összekötő 103"/>
          <p:cNvCxnSpPr/>
          <p:nvPr/>
        </p:nvCxnSpPr>
        <p:spPr>
          <a:xfrm>
            <a:off x="4599267" y="5717471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gyenes összekötő 104"/>
          <p:cNvCxnSpPr/>
          <p:nvPr/>
        </p:nvCxnSpPr>
        <p:spPr>
          <a:xfrm>
            <a:off x="6205032" y="5717470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gyenes összekötő 105"/>
          <p:cNvCxnSpPr/>
          <p:nvPr/>
        </p:nvCxnSpPr>
        <p:spPr>
          <a:xfrm>
            <a:off x="7959344" y="5717469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gyenes összekötő 106"/>
          <p:cNvCxnSpPr/>
          <p:nvPr/>
        </p:nvCxnSpPr>
        <p:spPr>
          <a:xfrm>
            <a:off x="9839159" y="5717468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gyenes összekötő 107"/>
          <p:cNvCxnSpPr/>
          <p:nvPr/>
        </p:nvCxnSpPr>
        <p:spPr>
          <a:xfrm>
            <a:off x="11571515" y="5717467"/>
            <a:ext cx="18879" cy="1148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églalap 91"/>
          <p:cNvSpPr/>
          <p:nvPr/>
        </p:nvSpPr>
        <p:spPr>
          <a:xfrm>
            <a:off x="5641629" y="255599"/>
            <a:ext cx="6295067" cy="197045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lumMod val="20000"/>
                  <a:lumOff val="80000"/>
                  <a:alpha val="80000"/>
                </a:schemeClr>
              </a:gs>
              <a:gs pos="100000">
                <a:schemeClr val="tx2">
                  <a:lumMod val="40000"/>
                  <a:lumOff val="60000"/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Serdülő fiú volt már, amikor egyik éjszaka különös dolog történt.</a:t>
            </a:r>
          </a:p>
        </p:txBody>
      </p:sp>
      <p:sp>
        <p:nvSpPr>
          <p:cNvPr id="101" name="Téglalap 100"/>
          <p:cNvSpPr/>
          <p:nvPr/>
        </p:nvSpPr>
        <p:spPr>
          <a:xfrm>
            <a:off x="-4262" y="-4414"/>
            <a:ext cx="12196261" cy="68624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Ellipszis buborék 108"/>
          <p:cNvSpPr/>
          <p:nvPr/>
        </p:nvSpPr>
        <p:spPr>
          <a:xfrm>
            <a:off x="7737491" y="740464"/>
            <a:ext cx="3206789" cy="1863483"/>
          </a:xfrm>
          <a:prstGeom prst="wedgeEllipseCallout">
            <a:avLst>
              <a:gd name="adj1" fmla="val 65194"/>
              <a:gd name="adj2" fmla="val -77291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SÁMUEL!</a:t>
            </a:r>
          </a:p>
        </p:txBody>
      </p:sp>
      <p:sp>
        <p:nvSpPr>
          <p:cNvPr id="110" name="Ellipszis buborék 109"/>
          <p:cNvSpPr/>
          <p:nvPr/>
        </p:nvSpPr>
        <p:spPr>
          <a:xfrm>
            <a:off x="4593339" y="2436461"/>
            <a:ext cx="3262676" cy="1468398"/>
          </a:xfrm>
          <a:prstGeom prst="wedgeEllipseCallout">
            <a:avLst>
              <a:gd name="adj1" fmla="val -86427"/>
              <a:gd name="adj2" fmla="val -20999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vagyok!</a:t>
            </a:r>
          </a:p>
        </p:txBody>
      </p:sp>
      <p:pic>
        <p:nvPicPr>
          <p:cNvPr id="82" name="Kép 8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39" b="95717" l="4462" r="95231">
                        <a14:backgroundMark x1="53538" y1="14711" x2="53538" y2="14711"/>
                        <a14:backgroundMark x1="56308" y1="39106" x2="56308" y2="39106"/>
                        <a14:backgroundMark x1="52154" y1="40596" x2="52154" y2="40596"/>
                        <a14:backgroundMark x1="60615" y1="53818" x2="60615" y2="53818"/>
                        <a14:backgroundMark x1="73846" y1="56611" x2="73846" y2="56611"/>
                        <a14:backgroundMark x1="60615" y1="59032" x2="60615" y2="59032"/>
                        <a14:backgroundMark x1="24308" y1="55493" x2="24308" y2="55493"/>
                        <a14:backgroundMark x1="27692" y1="30726" x2="27692" y2="3072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98" t="12610" r="3942"/>
          <a:stretch/>
        </p:blipFill>
        <p:spPr>
          <a:xfrm>
            <a:off x="-35918" y="1842304"/>
            <a:ext cx="6621933" cy="52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1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01" grpId="0" animBg="1"/>
      <p:bldP spid="109" grpId="0" animBg="1"/>
      <p:bldP spid="1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Sámuel születése és elhívása – Segédanyag az óvodai hitéleti neveléshez</a:t>
            </a: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15149" y="640080"/>
            <a:ext cx="3890542" cy="5577840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Teológiai és valláspedagógiai háttéranyag</a:t>
            </a:r>
          </a:p>
          <a:p>
            <a:r>
              <a:rPr lang="en-US" sz="2200"/>
              <a:t>Szempontok a feldolgozáshoz</a:t>
            </a:r>
          </a:p>
          <a:p>
            <a:r>
              <a:rPr lang="en-US" sz="2200"/>
              <a:t>Rajzos feladatok – óvodásoknak és kisiskolásoknak</a:t>
            </a:r>
          </a:p>
          <a:p>
            <a:r>
              <a:rPr lang="en-US" sz="2200"/>
              <a:t>Tematikus képek</a:t>
            </a:r>
          </a:p>
        </p:txBody>
      </p:sp>
    </p:spTree>
    <p:extLst>
      <p:ext uri="{BB962C8B-B14F-4D97-AF65-F5344CB8AC3E}">
        <p14:creationId xmlns:p14="http://schemas.microsoft.com/office/powerpoint/2010/main" val="127536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17" y="914400"/>
            <a:ext cx="6783366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30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A Biblia keletkezése, az írástekercs elkészítése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Ismerjük meg a Biblia világát!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Képanyag az írástekercshez</a:t>
            </a:r>
          </a:p>
          <a:p>
            <a:r>
              <a:rPr lang="en-US" sz="2200"/>
              <a:t>Kérdések beszélgetéshez</a:t>
            </a:r>
          </a:p>
          <a:p>
            <a:r>
              <a:rPr lang="en-US" sz="2200"/>
              <a:t>Ének: Engem szeret Jézusom, Bibliámból jól tudom…</a:t>
            </a:r>
          </a:p>
          <a:p>
            <a:r>
              <a:rPr lang="en-US" sz="2200"/>
              <a:t>Játék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7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Szent hely és idő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Elkülönített hely</a:t>
            </a:r>
          </a:p>
          <a:p>
            <a:r>
              <a:rPr lang="en-US" sz="2200"/>
              <a:t>Az Istennel való találkozásnak, Isten jelenlétének a helye</a:t>
            </a:r>
          </a:p>
          <a:p>
            <a:r>
              <a:rPr lang="en-US" sz="2200"/>
              <a:t>Elkülönített idő az Isten tiszteletére, a találkozásra</a:t>
            </a:r>
          </a:p>
          <a:p>
            <a:r>
              <a:rPr lang="en-US" sz="2200"/>
              <a:t>A nyugalom napja</a:t>
            </a:r>
          </a:p>
          <a:p>
            <a:r>
              <a:rPr lang="en-US" sz="2200"/>
              <a:t>Ünnepek rendje, szabályai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508" r="1126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255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" b="96800" l="8733" r="95010">
                        <a14:foregroundMark x1="54127" y1="74560" x2="54127" y2="74560"/>
                        <a14:foregroundMark x1="54319" y1="80800" x2="54319" y2="80800"/>
                        <a14:foregroundMark x1="52495" y1="78080" x2="52495" y2="78080"/>
                        <a14:foregroundMark x1="57006" y1="79680" x2="57006" y2="79680"/>
                        <a14:foregroundMark x1="54798" y1="77760" x2="54798" y2="77760"/>
                        <a14:foregroundMark x1="58157" y1="82880" x2="58157" y2="82880"/>
                        <a14:foregroundMark x1="47409" y1="57440" x2="47409" y2="57440"/>
                        <a14:foregroundMark x1="72265" y1="72160" x2="72265" y2="72160"/>
                        <a14:foregroundMark x1="69674" y1="84800" x2="69674" y2="84800"/>
                        <a14:foregroundMark x1="67274" y1="87680" x2="67274" y2="87680"/>
                        <a14:foregroundMark x1="69866" y1="75680" x2="69866" y2="75680"/>
                        <a14:foregroundMark x1="68426" y1="45760" x2="68426" y2="45760"/>
                        <a14:foregroundMark x1="57198" y1="59360" x2="57198" y2="59360"/>
                        <a14:foregroundMark x1="75624" y1="68480" x2="75624" y2="68480"/>
                        <a14:foregroundMark x1="88772" y1="29440" x2="88772" y2="29440"/>
                        <a14:foregroundMark x1="84261" y1="29440" x2="84261" y2="29440"/>
                        <a14:foregroundMark x1="52207" y1="47360" x2="52207" y2="47360"/>
                        <a14:foregroundMark x1="55278" y1="18720" x2="55278" y2="18720"/>
                        <a14:foregroundMark x1="83493" y1="75360" x2="83493" y2="75360"/>
                        <a14:foregroundMark x1="46929" y1="17920" x2="46929" y2="17920"/>
                        <a14:foregroundMark x1="41267" y1="14400" x2="41267" y2="14400"/>
                        <a14:foregroundMark x1="20441" y1="14720" x2="20441" y2="14720"/>
                        <a14:foregroundMark x1="21113" y1="21440" x2="21113" y2="21440"/>
                        <a14:foregroundMark x1="21113" y1="25920" x2="21113" y2="25920"/>
                        <a14:foregroundMark x1="20633" y1="17920" x2="20633" y2="17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3743" y="1369951"/>
            <a:ext cx="3235965" cy="19409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1" b="89888" l="9690" r="89922">
                        <a14:foregroundMark x1="44057" y1="61985" x2="44057" y2="61985"/>
                        <a14:foregroundMark x1="60594" y1="61236" x2="60594" y2="61236"/>
                        <a14:foregroundMark x1="55426" y1="58989" x2="55426" y2="58989"/>
                        <a14:foregroundMark x1="52196" y1="58240" x2="52196" y2="58240"/>
                        <a14:foregroundMark x1="58269" y1="58240" x2="58269" y2="58240"/>
                        <a14:foregroundMark x1="55685" y1="64607" x2="55685" y2="64607"/>
                        <a14:foregroundMark x1="53230" y1="63483" x2="53230" y2="63483"/>
                        <a14:foregroundMark x1="60336" y1="49813" x2="60336" y2="49813"/>
                        <a14:foregroundMark x1="60336" y1="43071" x2="60336" y2="43071"/>
                        <a14:foregroundMark x1="69638" y1="53184" x2="69638" y2="53184"/>
                        <a14:foregroundMark x1="77519" y1="55993" x2="77519" y2="55993"/>
                        <a14:foregroundMark x1="76873" y1="67416" x2="76873" y2="67416"/>
                        <a14:foregroundMark x1="74289" y1="74906" x2="74289" y2="74906"/>
                        <a14:foregroundMark x1="71447" y1="40637" x2="71447" y2="40637"/>
                        <a14:foregroundMark x1="66408" y1="28839" x2="66408" y2="28839"/>
                        <a14:foregroundMark x1="59302" y1="32022" x2="59302" y2="32022"/>
                        <a14:foregroundMark x1="88243" y1="52809" x2="88243" y2="52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435" y="318123"/>
            <a:ext cx="3202810" cy="220969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5" b="95238" l="2975" r="95673">
                        <a14:backgroundMark x1="74104" y1="46429" x2="74104" y2="46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5750" y="1702936"/>
            <a:ext cx="3499593" cy="159007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2" b="98540" l="3568" r="96721">
                        <a14:foregroundMark x1="61524" y1="14745" x2="61524" y2="14745"/>
                        <a14:foregroundMark x1="62199" y1="10803" x2="62199" y2="10803"/>
                        <a14:foregroundMark x1="60463" y1="8759" x2="60463" y2="8759"/>
                        <a14:foregroundMark x1="55545" y1="16058" x2="55545" y2="16058"/>
                        <a14:foregroundMark x1="57281" y1="17956" x2="57281" y2="17956"/>
                        <a14:foregroundMark x1="27676" y1="12117" x2="27676" y2="12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25" y="3499095"/>
            <a:ext cx="3367237" cy="222425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2" b="60031" l="2431" r="55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949" b="39550"/>
          <a:stretch/>
        </p:blipFill>
        <p:spPr>
          <a:xfrm>
            <a:off x="5085593" y="4611224"/>
            <a:ext cx="2307594" cy="139987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86" b="96154" l="5942" r="96475">
                        <a14:foregroundMark x1="22256" y1="12278" x2="22256" y2="12278"/>
                        <a14:foregroundMark x1="65962" y1="71154" x2="65962" y2="71154"/>
                        <a14:foregroundMark x1="65559" y1="77515" x2="65559" y2="77515"/>
                        <a14:foregroundMark x1="54985" y1="77959" x2="54985" y2="77959"/>
                        <a14:foregroundMark x1="40383" y1="76479" x2="40383" y2="76479"/>
                        <a14:foregroundMark x1="36959" y1="76479" x2="36959" y2="76479"/>
                        <a14:foregroundMark x1="31319" y1="34467" x2="31319" y2="34467"/>
                        <a14:foregroundMark x1="31017" y1="23225" x2="31017" y2="232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738" y="3499095"/>
            <a:ext cx="3134855" cy="2134101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39138" y="16899"/>
            <a:ext cx="4990061" cy="1126102"/>
          </a:xfrm>
          <a:prstGeom prst="rect">
            <a:avLst/>
          </a:prstGeom>
          <a:solidFill>
            <a:srgbClr val="95A127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Bibliát régen bőrre, vagy különleges papiruszra írták tintával.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7420960" y="16899"/>
            <a:ext cx="4747329" cy="1126102"/>
          </a:xfrm>
          <a:prstGeom prst="rect">
            <a:avLst/>
          </a:prstGeom>
          <a:solidFill>
            <a:srgbClr val="95A127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lapokat feltekerték.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Ezért nevezték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tekercsnek.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4778754" y="2865949"/>
            <a:ext cx="2634492" cy="1126102"/>
          </a:xfrm>
          <a:prstGeom prst="rect">
            <a:avLst/>
          </a:prstGeom>
          <a:solidFill>
            <a:srgbClr val="95A127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2400" dirty="0">
              <a:solidFill>
                <a:prstClr val="white"/>
              </a:solidFill>
              <a:latin typeface="Arial" panose="020B060402020202020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4400" dirty="0">
                <a:solidFill>
                  <a:prstClr val="white"/>
                </a:solidFill>
                <a:latin typeface="Arial" panose="020B0604020202020204"/>
              </a:rPr>
              <a:t>Tudod-e?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0" y="5723354"/>
            <a:ext cx="5029199" cy="1126102"/>
          </a:xfrm>
          <a:prstGeom prst="rect">
            <a:avLst/>
          </a:prstGeom>
          <a:solidFill>
            <a:srgbClr val="95A127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első papírok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papirusznádból készültek.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7420960" y="5723354"/>
            <a:ext cx="4775951" cy="1126102"/>
          </a:xfrm>
          <a:prstGeom prst="rect">
            <a:avLst/>
          </a:prstGeom>
          <a:solidFill>
            <a:srgbClr val="95A127"/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hogyan?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1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Hogyan kövessük a Szentírást?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Kövessük a Szentírást! - olvasmány</a:t>
            </a: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Játék ötlet</a:t>
            </a:r>
          </a:p>
          <a:p>
            <a:r>
              <a:rPr lang="en-US" sz="2200"/>
              <a:t>Magyarázat</a:t>
            </a:r>
          </a:p>
          <a:p>
            <a:r>
              <a:rPr lang="en-US" sz="2200"/>
              <a:t>Életpéldák</a:t>
            </a:r>
          </a:p>
          <a:p>
            <a:r>
              <a:rPr lang="en-US" sz="2200"/>
              <a:t>Énekek: Szívem csendben…, Ki az Isten szereti</a:t>
            </a:r>
          </a:p>
          <a:p>
            <a:r>
              <a:rPr lang="en-US" sz="2200"/>
              <a:t>Imádságra nevelés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1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928191" y="306856"/>
            <a:ext cx="9809921" cy="1382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7200" b="1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95131" y="2108088"/>
            <a:ext cx="84085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Egy megkezdett imádságot olvashatsz itt. </a:t>
            </a:r>
          </a:p>
          <a:p>
            <a:r>
              <a:rPr lang="hu-HU" sz="2300" dirty="0" err="1"/>
              <a:t>Egészítsd</a:t>
            </a:r>
            <a:r>
              <a:rPr lang="hu-HU" sz="2300" dirty="0"/>
              <a:t> ki a saját </a:t>
            </a:r>
            <a:r>
              <a:rPr lang="hu-HU" sz="2300" dirty="0" err="1"/>
              <a:t>szavaiddal</a:t>
            </a:r>
            <a:r>
              <a:rPr lang="hu-HU" sz="2300" dirty="0"/>
              <a:t>, kéréseiddel! </a:t>
            </a:r>
          </a:p>
          <a:p>
            <a:r>
              <a:rPr lang="hu-HU" sz="2300" dirty="0"/>
              <a:t>Írd le a füzetedbe és mondd el imára kulcsolt kézzel Istennek!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" b="96718" l="6616" r="982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3681" y="3291477"/>
            <a:ext cx="3514431" cy="34413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0091" cy="180902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057400" y="421102"/>
            <a:ext cx="990931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Imádságban is figyelhetünk az Úrra! </a:t>
            </a:r>
          </a:p>
          <a:p>
            <a:r>
              <a:rPr lang="hu-HU" sz="2300" dirty="0"/>
              <a:t>Hálát adhatunk Neki azért, amit Tőle kaptunk.</a:t>
            </a:r>
          </a:p>
          <a:p>
            <a:r>
              <a:rPr lang="hu-HU" sz="2300" dirty="0"/>
              <a:t>Kérhetjük Őt, hogy segítsen abban</a:t>
            </a:r>
            <a:r>
              <a:rPr lang="hu-HU" sz="2300"/>
              <a:t>, amiben </a:t>
            </a:r>
            <a:r>
              <a:rPr lang="hu-HU" sz="2300" dirty="0"/>
              <a:t>segítségre van szükségünk.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795131" y="3680828"/>
            <a:ext cx="7275444" cy="2787576"/>
            <a:chOff x="905690" y="3170584"/>
            <a:chExt cx="6548657" cy="3543726"/>
          </a:xfrm>
        </p:grpSpPr>
        <p:sp>
          <p:nvSpPr>
            <p:cNvPr id="9" name="Lekerekített téglalap 8"/>
            <p:cNvSpPr/>
            <p:nvPr/>
          </p:nvSpPr>
          <p:spPr>
            <a:xfrm>
              <a:off x="905690" y="3170584"/>
              <a:ext cx="6548657" cy="354372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Lekerekített téglalap 9"/>
            <p:cNvSpPr/>
            <p:nvPr/>
          </p:nvSpPr>
          <p:spPr>
            <a:xfrm>
              <a:off x="1083365" y="3349487"/>
              <a:ext cx="6152322" cy="316064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11" name="Téglalap 10"/>
          <p:cNvSpPr/>
          <p:nvPr/>
        </p:nvSpPr>
        <p:spPr>
          <a:xfrm>
            <a:off x="1252212" y="3821557"/>
            <a:ext cx="657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Istenem! </a:t>
            </a:r>
          </a:p>
          <a:p>
            <a:r>
              <a:rPr lang="hu-HU" sz="2400" dirty="0"/>
              <a:t>Köszönöm, hogy adtad nekünk a Szentírást, amelyből én is megismerhetem a Te </a:t>
            </a:r>
            <a:r>
              <a:rPr lang="hu-HU" sz="2400" dirty="0" err="1"/>
              <a:t>szavadat</a:t>
            </a:r>
            <a:r>
              <a:rPr lang="hu-HU" sz="2400" dirty="0"/>
              <a:t>. Kérlek segíts nekem ………………………………………………………………..………………………..………! Ámen.</a:t>
            </a:r>
          </a:p>
        </p:txBody>
      </p:sp>
    </p:spTree>
    <p:extLst>
      <p:ext uri="{BB962C8B-B14F-4D97-AF65-F5344CB8AC3E}">
        <p14:creationId xmlns:p14="http://schemas.microsoft.com/office/powerpoint/2010/main" val="85941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96308" cy="1905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03239" y="419035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latin typeface="Comic Sans MS" panose="030F0702030302020204" pitchFamily="66" charset="0"/>
              </a:rPr>
              <a:t>HÁLAIMÁDSÁG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03239" y="1242927"/>
            <a:ext cx="3045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8B4A2D"/>
                </a:solidFill>
              </a:rPr>
              <a:t>Mondjunk hálaadó imádságot, közösen!</a:t>
            </a:r>
          </a:p>
        </p:txBody>
      </p:sp>
      <p:sp>
        <p:nvSpPr>
          <p:cNvPr id="6" name="Téglalap 5"/>
          <p:cNvSpPr/>
          <p:nvPr/>
        </p:nvSpPr>
        <p:spPr>
          <a:xfrm>
            <a:off x="369027" y="2585413"/>
            <a:ext cx="3054562" cy="1584197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>
                <a:solidFill>
                  <a:schemeClr val="bg2">
                    <a:lumMod val="25000"/>
                  </a:schemeClr>
                </a:solidFill>
              </a:rPr>
              <a:t>Hittanoktató: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Hálát adunk Neked, hogy a Szentírásban szólsz hozzánk!</a:t>
            </a:r>
          </a:p>
        </p:txBody>
      </p:sp>
      <p:sp>
        <p:nvSpPr>
          <p:cNvPr id="7" name="Átellenes sarkain kerekített téglalap 6"/>
          <p:cNvSpPr/>
          <p:nvPr/>
        </p:nvSpPr>
        <p:spPr>
          <a:xfrm>
            <a:off x="6808897" y="415940"/>
            <a:ext cx="5080118" cy="1541978"/>
          </a:xfrm>
          <a:prstGeom prst="round2DiagRect">
            <a:avLst/>
          </a:prstGeom>
          <a:solidFill>
            <a:srgbClr val="879CCB"/>
          </a:solidFill>
          <a:ln w="60325">
            <a:solidFill>
              <a:srgbClr val="6F6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/>
              <a:t>A Hittanoktató egyenként mondja a mondatokat, a gyerekek pedig minden mondat után együtt hangosan imádkozzák: Köszönjük, Istenünk!</a:t>
            </a:r>
          </a:p>
        </p:txBody>
      </p:sp>
      <p:sp>
        <p:nvSpPr>
          <p:cNvPr id="8" name="Téglalap 7"/>
          <p:cNvSpPr/>
          <p:nvPr/>
        </p:nvSpPr>
        <p:spPr>
          <a:xfrm>
            <a:off x="3708189" y="2585413"/>
            <a:ext cx="3981450" cy="2563933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>
                <a:solidFill>
                  <a:schemeClr val="bg2">
                    <a:lumMod val="25000"/>
                  </a:schemeClr>
                </a:solidFill>
              </a:rPr>
              <a:t>Hittanoktató: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Hálát adunk azért, hogy a Bibliában olyan történeteket találhatunk, amelyek segítenek jobban megérteni Téged!</a:t>
            </a:r>
          </a:p>
        </p:txBody>
      </p:sp>
      <p:sp>
        <p:nvSpPr>
          <p:cNvPr id="9" name="Téglalap 8"/>
          <p:cNvSpPr/>
          <p:nvPr/>
        </p:nvSpPr>
        <p:spPr>
          <a:xfrm>
            <a:off x="7974239" y="2585413"/>
            <a:ext cx="3914776" cy="2163891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>
                <a:solidFill>
                  <a:schemeClr val="bg2">
                    <a:lumMod val="25000"/>
                  </a:schemeClr>
                </a:solidFill>
              </a:rPr>
              <a:t>Hittanoktató: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Hálát adunk azért, hogy a bibliai történetek arra tanítanak, hogy szeressünk Téged és egymást!</a:t>
            </a:r>
          </a:p>
        </p:txBody>
      </p:sp>
      <p:sp>
        <p:nvSpPr>
          <p:cNvPr id="10" name="Téglalap 9"/>
          <p:cNvSpPr/>
          <p:nvPr/>
        </p:nvSpPr>
        <p:spPr>
          <a:xfrm>
            <a:off x="10714475" y="5885878"/>
            <a:ext cx="1174540" cy="735671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>
                <a:solidFill>
                  <a:schemeClr val="bg2">
                    <a:lumMod val="25000"/>
                  </a:schemeClr>
                </a:solidFill>
              </a:rPr>
              <a:t>Ámen.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78527" y="4129883"/>
            <a:ext cx="3054562" cy="88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>
                <a:solidFill>
                  <a:schemeClr val="bg2">
                    <a:lumMod val="25000"/>
                  </a:schemeClr>
                </a:solidFill>
              </a:rPr>
              <a:t>Gyerekek: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Köszönjük, Istenünk!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608767" y="5100520"/>
            <a:ext cx="3054562" cy="88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>
                <a:solidFill>
                  <a:schemeClr val="bg2">
                    <a:lumMod val="25000"/>
                  </a:schemeClr>
                </a:solidFill>
              </a:rPr>
              <a:t>Gyerekek: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Köszönjük, Istenünk!</a:t>
            </a:r>
          </a:p>
        </p:txBody>
      </p:sp>
      <p:sp>
        <p:nvSpPr>
          <p:cNvPr id="13" name="Téglalap 12"/>
          <p:cNvSpPr/>
          <p:nvPr/>
        </p:nvSpPr>
        <p:spPr>
          <a:xfrm>
            <a:off x="7832512" y="4709042"/>
            <a:ext cx="3054562" cy="88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>
                <a:solidFill>
                  <a:schemeClr val="bg2">
                    <a:lumMod val="25000"/>
                  </a:schemeClr>
                </a:solidFill>
              </a:rPr>
              <a:t>Gyerekek: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Köszönjük, Istenünk!</a:t>
            </a:r>
          </a:p>
        </p:txBody>
      </p:sp>
    </p:spTree>
    <p:extLst>
      <p:ext uri="{BB962C8B-B14F-4D97-AF65-F5344CB8AC3E}">
        <p14:creationId xmlns:p14="http://schemas.microsoft.com/office/powerpoint/2010/main" val="107865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7054" y="191152"/>
            <a:ext cx="10515600" cy="9023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sz="3600" dirty="0"/>
              <a:t>Szerda - A templom – Salamon temploma, építés és felszentelés – 1 Királyok 5-8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197108"/>
              </p:ext>
            </p:extLst>
          </p:nvPr>
        </p:nvGraphicFramePr>
        <p:xfrm>
          <a:off x="339365" y="1197204"/>
          <a:ext cx="11481848" cy="55302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52954">
                  <a:extLst>
                    <a:ext uri="{9D8B030D-6E8A-4147-A177-3AD203B41FA5}">
                      <a16:colId xmlns:a16="http://schemas.microsoft.com/office/drawing/2014/main" val="3866464844"/>
                    </a:ext>
                  </a:extLst>
                </a:gridCol>
                <a:gridCol w="4874241">
                  <a:extLst>
                    <a:ext uri="{9D8B030D-6E8A-4147-A177-3AD203B41FA5}">
                      <a16:colId xmlns:a16="http://schemas.microsoft.com/office/drawing/2014/main" val="1455584856"/>
                    </a:ext>
                  </a:extLst>
                </a:gridCol>
                <a:gridCol w="1984190">
                  <a:extLst>
                    <a:ext uri="{9D8B030D-6E8A-4147-A177-3AD203B41FA5}">
                      <a16:colId xmlns:a16="http://schemas.microsoft.com/office/drawing/2014/main" val="2999329963"/>
                    </a:ext>
                  </a:extLst>
                </a:gridCol>
                <a:gridCol w="2870463">
                  <a:extLst>
                    <a:ext uri="{9D8B030D-6E8A-4147-A177-3AD203B41FA5}">
                      <a16:colId xmlns:a16="http://schemas.microsoft.com/office/drawing/2014/main" val="444158100"/>
                    </a:ext>
                  </a:extLst>
                </a:gridCol>
              </a:tblGrid>
              <a:tr h="77533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Téma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Gondolatmenet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Aranymondás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Szimbólum</a:t>
                      </a:r>
                    </a:p>
                    <a:p>
                      <a:pPr algn="ctr"/>
                      <a:r>
                        <a:rPr lang="hu-HU" dirty="0"/>
                        <a:t>A mi templomunk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33014"/>
                  </a:ext>
                </a:extLst>
              </a:tr>
              <a:tr h="21097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Istentisztelet és imádság a templomban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Bevezetés: Soroljuk fel, </a:t>
                      </a:r>
                      <a:r>
                        <a:rPr lang="hu-HU" b="1" dirty="0"/>
                        <a:t>milyen tárgyakat látunk a templomban!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Gyűjtsük</a:t>
                      </a:r>
                      <a:r>
                        <a:rPr lang="hu-HU" baseline="0" dirty="0"/>
                        <a:t> össze, </a:t>
                      </a:r>
                      <a:r>
                        <a:rPr lang="hu-HU" b="1" baseline="0" dirty="0"/>
                        <a:t>mit szoktunk csinálni a templomban</a:t>
                      </a:r>
                      <a:r>
                        <a:rPr lang="hu-HU" baseline="0" dirty="0"/>
                        <a:t>! Te melyiket kedveled a legjobban – éneklés, közös ima, igehirdetés, áhítat…? </a:t>
                      </a:r>
                    </a:p>
                    <a:p>
                      <a:r>
                        <a:rPr lang="hu-HU" baseline="0" dirty="0"/>
                        <a:t>Volt egy király, aki nagyon örült, hogy építhetett </a:t>
                      </a:r>
                      <a:r>
                        <a:rPr lang="hu-HU" b="1" baseline="0" dirty="0"/>
                        <a:t>egy olyan házat, amelyikben Istent lehetett tisztelni és Hozzá lehetett imádkozni</a:t>
                      </a:r>
                      <a:r>
                        <a:rPr lang="hu-HU" baseline="0" dirty="0"/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Dávid fia, Salamon király – bölcsessége és gazdagsága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Értékes anyagokat szerez és sok-sok munkással építkezésbe kezd – hét év alatt épül fel a jeruzsálemi templom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 templom és berendezései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 templom felszentelési ünnepsége – Salamon imádsága – Isten meghallgat minden helyzetben</a:t>
                      </a:r>
                      <a:endParaRPr lang="hu-HU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effectLst/>
                        </a:rPr>
                        <a:t>„Nézz nyitott szemmel erre a házra éjjel és nappal, arra a helyre, amelyről ezt mondtad: Ott lesz az én nevem!”</a:t>
                      </a:r>
                    </a:p>
                    <a:p>
                      <a:r>
                        <a:rPr lang="hu-HU" sz="1800" kern="1200" dirty="0">
                          <a:effectLst/>
                        </a:rPr>
                        <a:t>1 Királyok 8,29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pPr algn="ctr"/>
                      <a:r>
                        <a:rPr lang="hu-HU" b="1" dirty="0"/>
                        <a:t>Az Úr asztala</a:t>
                      </a:r>
                    </a:p>
                    <a:p>
                      <a:pPr algn="ctr"/>
                      <a:r>
                        <a:rPr lang="hu-HU" dirty="0"/>
                        <a:t>Templomunk</a:t>
                      </a:r>
                      <a:r>
                        <a:rPr lang="hu-HU" baseline="0" dirty="0"/>
                        <a:t> közepén áll az Úr asztala. Rajta van a Biblia. Sokszor álljuk körbe ünnepeken. Ide jönnek, akiket megkeresztelnek, akik </a:t>
                      </a:r>
                      <a:r>
                        <a:rPr lang="hu-HU" baseline="0" dirty="0" err="1"/>
                        <a:t>úrvacsoráznak</a:t>
                      </a:r>
                      <a:r>
                        <a:rPr lang="hu-HU" baseline="0" dirty="0"/>
                        <a:t>, akik összeházasodnak, vagy akik az áhítaton imádkoznak. Isten házának vendégei vagyunk az Ő asztalánál.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5362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4284"/>
          <a:stretch/>
        </p:blipFill>
        <p:spPr>
          <a:xfrm>
            <a:off x="9602906" y="2081961"/>
            <a:ext cx="1469263" cy="14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22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05" y="295491"/>
            <a:ext cx="9163521" cy="558828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66887" y="6004874"/>
            <a:ext cx="989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Forrás: Martin, Peter: Bibliai nyomkereső. Kálvin Kiadó, 2014.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514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Salamon temploma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Szolgálattevők</a:t>
            </a: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Rajzok és magyarázat a templomhoz</a:t>
            </a:r>
          </a:p>
          <a:p>
            <a:r>
              <a:rPr lang="en-US" sz="2000"/>
              <a:t>Kisfilm a jeruzsálemi templomról</a:t>
            </a:r>
          </a:p>
          <a:p>
            <a:r>
              <a:rPr lang="en-US" sz="2000"/>
              <a:t>Feladatok - Mai szolgálati lehetőségek a gyülekezetben és a gyermek életében</a:t>
            </a:r>
          </a:p>
          <a:p>
            <a:r>
              <a:rPr lang="en-US" sz="2000"/>
              <a:t>Ének: Áldjátok az Úr nevét…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9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Csoportba foglalás 34"/>
          <p:cNvGrpSpPr/>
          <p:nvPr/>
        </p:nvGrpSpPr>
        <p:grpSpPr>
          <a:xfrm>
            <a:off x="2645859" y="879565"/>
            <a:ext cx="6672258" cy="5995851"/>
            <a:chOff x="1837113" y="95772"/>
            <a:chExt cx="7320915" cy="6370923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37" b="99374" l="907" r="98457">
                          <a14:foregroundMark x1="31216" y1="52555" x2="31216" y2="52555"/>
                          <a14:backgroundMark x1="4174" y1="10219" x2="4174" y2="10219"/>
                          <a14:backgroundMark x1="9074" y1="10636" x2="9074" y2="10636"/>
                          <a14:backgroundMark x1="34846" y1="35662" x2="34846" y2="35662"/>
                          <a14:backgroundMark x1="35299" y1="40250" x2="35299" y2="40250"/>
                          <a14:backgroundMark x1="37931" y1="40146" x2="37931" y2="40146"/>
                          <a14:backgroundMark x1="42015" y1="36809" x2="42015" y2="36809"/>
                          <a14:backgroundMark x1="46824" y1="33368" x2="46824" y2="333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7113" y="95772"/>
              <a:ext cx="7320915" cy="6370923"/>
            </a:xfrm>
            <a:prstGeom prst="rect">
              <a:avLst/>
            </a:prstGeom>
          </p:spPr>
        </p:pic>
        <p:cxnSp>
          <p:nvCxnSpPr>
            <p:cNvPr id="4" name="Egyenes összekötő 3"/>
            <p:cNvCxnSpPr/>
            <p:nvPr/>
          </p:nvCxnSpPr>
          <p:spPr>
            <a:xfrm flipV="1">
              <a:off x="2035319" y="6292735"/>
              <a:ext cx="6924502" cy="4156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Egyenes összekötő 5"/>
            <p:cNvCxnSpPr/>
            <p:nvPr/>
          </p:nvCxnSpPr>
          <p:spPr>
            <a:xfrm>
              <a:off x="2035319" y="1617043"/>
              <a:ext cx="0" cy="47172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Egyenes összekötő 7"/>
            <p:cNvCxnSpPr/>
            <p:nvPr/>
          </p:nvCxnSpPr>
          <p:spPr>
            <a:xfrm>
              <a:off x="8959821" y="1634837"/>
              <a:ext cx="0" cy="46578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/>
            <p:nvPr/>
          </p:nvCxnSpPr>
          <p:spPr>
            <a:xfrm flipV="1">
              <a:off x="2035319" y="361951"/>
              <a:ext cx="1069831" cy="127288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flipV="1">
              <a:off x="6743332" y="344157"/>
              <a:ext cx="1095743" cy="12906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 flipH="1" flipV="1">
              <a:off x="3105150" y="344158"/>
              <a:ext cx="1146659" cy="1332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flipH="1" flipV="1">
              <a:off x="7839075" y="332273"/>
              <a:ext cx="1146659" cy="1332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 flipH="1" flipV="1">
              <a:off x="6743332" y="1634837"/>
              <a:ext cx="1" cy="143386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Egyenes összekötő 21"/>
            <p:cNvCxnSpPr/>
            <p:nvPr/>
          </p:nvCxnSpPr>
          <p:spPr>
            <a:xfrm flipH="1" flipV="1">
              <a:off x="4251807" y="1664515"/>
              <a:ext cx="1" cy="143386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Egyenes összekötő 23"/>
            <p:cNvCxnSpPr/>
            <p:nvPr/>
          </p:nvCxnSpPr>
          <p:spPr>
            <a:xfrm flipV="1">
              <a:off x="4251806" y="2219325"/>
              <a:ext cx="1177444" cy="8208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>
              <a:off x="5429250" y="2219325"/>
              <a:ext cx="1314081" cy="7905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Szamárfül 35"/>
          <p:cNvSpPr/>
          <p:nvPr/>
        </p:nvSpPr>
        <p:spPr>
          <a:xfrm rot="21399923">
            <a:off x="9452535" y="1563453"/>
            <a:ext cx="2473211" cy="746418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Adakozom a zsebpénzemből.</a:t>
            </a:r>
          </a:p>
        </p:txBody>
      </p:sp>
      <p:sp>
        <p:nvSpPr>
          <p:cNvPr id="37" name="Szamárfül 36"/>
          <p:cNvSpPr/>
          <p:nvPr/>
        </p:nvSpPr>
        <p:spPr>
          <a:xfrm rot="178721">
            <a:off x="9020384" y="369756"/>
            <a:ext cx="3026773" cy="74642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Lelkesen éneklek a gyermek-istentiszteleten.</a:t>
            </a:r>
          </a:p>
        </p:txBody>
      </p:sp>
      <p:sp>
        <p:nvSpPr>
          <p:cNvPr id="38" name="Szamárfül 37"/>
          <p:cNvSpPr/>
          <p:nvPr/>
        </p:nvSpPr>
        <p:spPr>
          <a:xfrm rot="21430458">
            <a:off x="9326688" y="4081433"/>
            <a:ext cx="2707065" cy="1314417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hangszeren kísérni a gyermek-istentiszteleti énekeket.</a:t>
            </a:r>
          </a:p>
        </p:txBody>
      </p:sp>
      <p:sp>
        <p:nvSpPr>
          <p:cNvPr id="39" name="Szamárfül 38"/>
          <p:cNvSpPr/>
          <p:nvPr/>
        </p:nvSpPr>
        <p:spPr>
          <a:xfrm rot="240872">
            <a:off x="403608" y="4411907"/>
            <a:ext cx="1927898" cy="653470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Imádkozom.</a:t>
            </a:r>
          </a:p>
        </p:txBody>
      </p:sp>
      <p:sp>
        <p:nvSpPr>
          <p:cNvPr id="40" name="Szamárfül 39"/>
          <p:cNvSpPr/>
          <p:nvPr/>
        </p:nvSpPr>
        <p:spPr>
          <a:xfrm rot="237042">
            <a:off x="9337986" y="5783746"/>
            <a:ext cx="2702308" cy="796009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a szeretetvendégségen.</a:t>
            </a:r>
          </a:p>
        </p:txBody>
      </p:sp>
      <p:sp>
        <p:nvSpPr>
          <p:cNvPr id="41" name="Szamárfül 40"/>
          <p:cNvSpPr/>
          <p:nvPr/>
        </p:nvSpPr>
        <p:spPr>
          <a:xfrm rot="21408714">
            <a:off x="208093" y="3209958"/>
            <a:ext cx="2360625" cy="75024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Hozok virágot az úrasztalára.</a:t>
            </a:r>
          </a:p>
        </p:txBody>
      </p:sp>
      <p:sp>
        <p:nvSpPr>
          <p:cNvPr id="42" name="Szamárfül 41"/>
          <p:cNvSpPr/>
          <p:nvPr/>
        </p:nvSpPr>
        <p:spPr>
          <a:xfrm rot="256268">
            <a:off x="9310077" y="2678527"/>
            <a:ext cx="2723056" cy="944061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elpakolni a gyermek-istentisztelet után.</a:t>
            </a:r>
          </a:p>
        </p:txBody>
      </p:sp>
      <p:sp>
        <p:nvSpPr>
          <p:cNvPr id="43" name="Szamárfül 42"/>
          <p:cNvSpPr/>
          <p:nvPr/>
        </p:nvSpPr>
        <p:spPr>
          <a:xfrm rot="203403">
            <a:off x="94827" y="2012819"/>
            <a:ext cx="2596783" cy="708637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Segítek berendezni a gyülekezeti termet.</a:t>
            </a:r>
          </a:p>
        </p:txBody>
      </p:sp>
      <p:sp>
        <p:nvSpPr>
          <p:cNvPr id="44" name="Szamárfül 43"/>
          <p:cNvSpPr/>
          <p:nvPr/>
        </p:nvSpPr>
        <p:spPr>
          <a:xfrm rot="21425887">
            <a:off x="149870" y="5488237"/>
            <a:ext cx="2561857" cy="1031003"/>
          </a:xfrm>
          <a:prstGeom prst="foldedCorner">
            <a:avLst/>
          </a:prstGeom>
          <a:solidFill>
            <a:srgbClr val="DCDC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Felolvasom az</a:t>
            </a:r>
          </a:p>
          <a:p>
            <a:pPr algn="ctr"/>
            <a:r>
              <a:rPr lang="hu-HU" sz="2000" dirty="0">
                <a:solidFill>
                  <a:schemeClr val="bg2">
                    <a:lumMod val="10000"/>
                  </a:schemeClr>
                </a:solidFill>
              </a:rPr>
              <a:t>aranymondást a Bibliából.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748261" y="151955"/>
            <a:ext cx="74128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tx2">
                    <a:lumMod val="75000"/>
                  </a:schemeClr>
                </a:solidFill>
              </a:rPr>
              <a:t>Válogass a felsorolt lehetőségek közül!</a:t>
            </a:r>
          </a:p>
          <a:p>
            <a:r>
              <a:rPr lang="hu-HU" sz="2300" dirty="0">
                <a:solidFill>
                  <a:schemeClr val="tx2">
                    <a:lumMod val="75000"/>
                  </a:schemeClr>
                </a:solidFill>
              </a:rPr>
              <a:t>Melyek azok, amelyekben te is szívesen részt vennél?</a:t>
            </a:r>
          </a:p>
        </p:txBody>
      </p:sp>
      <p:pic>
        <p:nvPicPr>
          <p:cNvPr id="46" name="Kép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83" y="-41058"/>
            <a:ext cx="1720339" cy="16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A református istentisztelet</a:t>
            </a: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Nagyobbaknak – 4-6. évfolyam</a:t>
            </a:r>
          </a:p>
          <a:p>
            <a:r>
              <a:rPr lang="en-US" sz="2200"/>
              <a:t>A nyugalom napjáról</a:t>
            </a:r>
          </a:p>
          <a:p>
            <a:r>
              <a:rPr lang="en-US" sz="2200"/>
              <a:t>Az istentisztelet részeiről</a:t>
            </a:r>
          </a:p>
          <a:p>
            <a:r>
              <a:rPr lang="en-US" sz="2200"/>
              <a:t>Énekek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0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sz="3200" dirty="0"/>
              <a:t>Csütörtök: Jósiás hallgat Isten szavára - A megtalált tekercs a templomban - 2 Királyok 22-23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743070"/>
              </p:ext>
            </p:extLst>
          </p:nvPr>
        </p:nvGraphicFramePr>
        <p:xfrm>
          <a:off x="329940" y="1470582"/>
          <a:ext cx="11406431" cy="52558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80920">
                  <a:extLst>
                    <a:ext uri="{9D8B030D-6E8A-4147-A177-3AD203B41FA5}">
                      <a16:colId xmlns:a16="http://schemas.microsoft.com/office/drawing/2014/main" val="3866464844"/>
                    </a:ext>
                  </a:extLst>
                </a:gridCol>
                <a:gridCol w="4902745">
                  <a:extLst>
                    <a:ext uri="{9D8B030D-6E8A-4147-A177-3AD203B41FA5}">
                      <a16:colId xmlns:a16="http://schemas.microsoft.com/office/drawing/2014/main" val="1455584856"/>
                    </a:ext>
                  </a:extLst>
                </a:gridCol>
                <a:gridCol w="1971158">
                  <a:extLst>
                    <a:ext uri="{9D8B030D-6E8A-4147-A177-3AD203B41FA5}">
                      <a16:colId xmlns:a16="http://schemas.microsoft.com/office/drawing/2014/main" val="2999329963"/>
                    </a:ext>
                  </a:extLst>
                </a:gridCol>
                <a:gridCol w="2851608">
                  <a:extLst>
                    <a:ext uri="{9D8B030D-6E8A-4147-A177-3AD203B41FA5}">
                      <a16:colId xmlns:a16="http://schemas.microsoft.com/office/drawing/2014/main" val="444158100"/>
                    </a:ext>
                  </a:extLst>
                </a:gridCol>
              </a:tblGrid>
              <a:tr h="775337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Téma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Gondolatmenet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Aranymondás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Szimbólum</a:t>
                      </a:r>
                    </a:p>
                    <a:p>
                      <a:pPr algn="ctr"/>
                      <a:r>
                        <a:rPr lang="hu-HU" dirty="0"/>
                        <a:t>A mi templomunk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33014"/>
                  </a:ext>
                </a:extLst>
              </a:tr>
              <a:tr h="2109788">
                <a:tc>
                  <a:txBody>
                    <a:bodyPr/>
                    <a:lstStyle/>
                    <a:p>
                      <a:r>
                        <a:rPr lang="hu-HU" dirty="0"/>
                        <a:t>Szövetség Istennel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Bevezetés: </a:t>
                      </a:r>
                      <a:r>
                        <a:rPr lang="hu-HU" b="1" dirty="0"/>
                        <a:t>Neked van jó</a:t>
                      </a:r>
                      <a:r>
                        <a:rPr lang="hu-HU" b="1" baseline="0" dirty="0"/>
                        <a:t> barátod? </a:t>
                      </a:r>
                      <a:r>
                        <a:rPr lang="hu-HU" baseline="0" dirty="0"/>
                        <a:t>Mit szokott neked segíteni? És te miben segítettél már neki? Mit csináltok együtt? Miben hallgatsz rá?</a:t>
                      </a:r>
                    </a:p>
                    <a:p>
                      <a:r>
                        <a:rPr lang="hu-HU" baseline="0" dirty="0"/>
                        <a:t>Ma is egy királyról szól az Ige. </a:t>
                      </a:r>
                      <a:r>
                        <a:rPr lang="hu-HU" b="1" baseline="0" dirty="0"/>
                        <a:t>Egy olyan királyról, akinek a legjobb barátja volt Isten és aki mindenben hallgatott Istenre.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Jósiás, a gyermek király – a fiatal király templomfelújításba kezd – fontos neki Isten háza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 templomban írástekercset találnak – Jósiás meghallja Isten szavát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Jósiás elhatározza, hogy mindent úgy tesz, ahogy azt Isten törvénye mondja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Jósiás és a nép megújítják a szövetséget Istennel – megígérik, hogy neki engedelmeskednek teljes szívvel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effectLst/>
                        </a:rPr>
                        <a:t>„…szövetséget kötött az Úr színe előtt: hogy az Urat követik, </a:t>
                      </a:r>
                      <a:r>
                        <a:rPr lang="hu-HU" sz="1800" kern="1200" dirty="0" err="1">
                          <a:effectLst/>
                        </a:rPr>
                        <a:t>parancsolatait</a:t>
                      </a:r>
                      <a:r>
                        <a:rPr lang="hu-HU" sz="1800" kern="1200" dirty="0">
                          <a:effectLst/>
                        </a:rPr>
                        <a:t>, intelmeit és rendelkezéseit teljes szívükből és teljes </a:t>
                      </a:r>
                      <a:r>
                        <a:rPr lang="hu-HU" sz="1800" kern="1200" dirty="0" err="1">
                          <a:effectLst/>
                        </a:rPr>
                        <a:t>lelkükből</a:t>
                      </a:r>
                      <a:r>
                        <a:rPr lang="hu-HU" sz="1800" kern="1200" dirty="0">
                          <a:effectLst/>
                        </a:rPr>
                        <a:t> megtartják.”</a:t>
                      </a:r>
                    </a:p>
                    <a:p>
                      <a:r>
                        <a:rPr lang="hu-HU" sz="1800" kern="1200" dirty="0">
                          <a:effectLst/>
                        </a:rPr>
                        <a:t>2 Királyok 23,3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pPr algn="ctr"/>
                      <a:r>
                        <a:rPr lang="hu-HU" b="1" dirty="0"/>
                        <a:t>Keresztelő kancsó</a:t>
                      </a:r>
                    </a:p>
                    <a:p>
                      <a:pPr algn="ctr"/>
                      <a:endParaRPr lang="hu-HU" dirty="0"/>
                    </a:p>
                    <a:p>
                      <a:pPr algn="ctr"/>
                      <a:r>
                        <a:rPr lang="hu-HU" dirty="0"/>
                        <a:t>A keresztség azt jelenti: Istenhez tartozunk, Ő a mi szövetségesünk,</a:t>
                      </a:r>
                      <a:r>
                        <a:rPr lang="hu-HU" baseline="0" dirty="0"/>
                        <a:t> a legjobb barátunk. Jézus segít, hogy mi is tiszta szívvel higgyünk Benne és ragaszkodjunk Hozzá.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5362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r="6076"/>
          <a:stretch/>
        </p:blipFill>
        <p:spPr>
          <a:xfrm>
            <a:off x="9594554" y="2331235"/>
            <a:ext cx="14773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 szent sátor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Elnevezései: találkozás sátra, kijelentés, bizonyosság sátra, bizonyság lakhelye vagy egyszerűen csak sátor</a:t>
            </a:r>
          </a:p>
          <a:p>
            <a:r>
              <a:rPr lang="en-US" sz="2000"/>
              <a:t>Mózes kapta az útmutatást az elkészítésére a szövetségkötés után a Sínai-hegyen - 2 Mózes 25-26</a:t>
            </a:r>
          </a:p>
          <a:p>
            <a:r>
              <a:rPr lang="en-US" sz="2000"/>
              <a:t>Értékes, művészi módon megmunkált anyagokból – szövetek, fa, arany, réz</a:t>
            </a:r>
          </a:p>
          <a:p>
            <a:endParaRPr lang="en-US" sz="200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019" r="87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34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101876"/>
            <a:ext cx="12192000" cy="5845772"/>
            <a:chOff x="0" y="1101876"/>
            <a:chExt cx="12192000" cy="5845772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100000" l="12216" r="83867">
                          <a14:foregroundMark x1="21651" y1="47342" x2="21651" y2="47342"/>
                          <a14:foregroundMark x1="20767" y1="58481" x2="20767" y2="58481"/>
                          <a14:foregroundMark x1="41154" y1="98101" x2="41154" y2="98101"/>
                          <a14:foregroundMark x1="34035" y1="96456" x2="34035" y2="96456"/>
                          <a14:foregroundMark x1="18997" y1="92911" x2="18997" y2="92911"/>
                          <a14:foregroundMark x1="14659" y1="92152" x2="14659" y2="92152"/>
                          <a14:foregroundMark x1="15249" y1="94304" x2="15249" y2="94304"/>
                          <a14:foregroundMark x1="16807" y1="94177" x2="16807" y2="94177"/>
                          <a14:foregroundMark x1="13648" y1="88987" x2="13648" y2="88987"/>
                          <a14:foregroundMark x1="13142" y1="90380" x2="13142" y2="90380"/>
                          <a14:foregroundMark x1="13142" y1="87215" x2="13142" y2="87215"/>
                          <a14:foregroundMark x1="13142" y1="85190" x2="13142" y2="85190"/>
                          <a14:foregroundMark x1="13142" y1="80506" x2="13142" y2="80506"/>
                          <a14:foregroundMark x1="13437" y1="75316" x2="13437" y2="75316"/>
                          <a14:foregroundMark x1="14069" y1="85443" x2="14069" y2="85443"/>
                          <a14:foregroundMark x1="14869" y1="74051" x2="14869" y2="74051"/>
                          <a14:foregroundMark x1="13774" y1="69494" x2="13774" y2="69494"/>
                          <a14:foregroundMark x1="20345" y1="71392" x2="20345" y2="71392"/>
                          <a14:foregroundMark x1="19040" y1="67342" x2="19040" y2="67342"/>
                          <a14:foregroundMark x1="21441" y1="67215" x2="21441" y2="67215"/>
                          <a14:foregroundMark x1="18155" y1="63671" x2="18155" y2="63671"/>
                          <a14:foregroundMark x1="13901" y1="62658" x2="13901" y2="62658"/>
                          <a14:foregroundMark x1="13184" y1="61772" x2="13184" y2="61772"/>
                          <a14:foregroundMark x1="12974" y1="69367" x2="12974" y2="69367"/>
                          <a14:foregroundMark x1="12974" y1="73291" x2="12974" y2="73291"/>
                          <a14:foregroundMark x1="12932" y1="94684" x2="12932" y2="94684"/>
                          <a14:foregroundMark x1="13184" y1="56962" x2="13184" y2="56962"/>
                          <a14:foregroundMark x1="13184" y1="51139" x2="13184" y2="51139"/>
                          <a14:foregroundMark x1="14280" y1="44937" x2="14280" y2="44937"/>
                          <a14:foregroundMark x1="13142" y1="45570" x2="13142" y2="45570"/>
                          <a14:foregroundMark x1="75527" y1="40253" x2="75527" y2="40253"/>
                          <a14:foregroundMark x1="79570" y1="31013" x2="79570" y2="31013"/>
                          <a14:foregroundMark x1="82013" y1="44430" x2="82013" y2="44430"/>
                          <a14:foregroundMark x1="78770" y1="44304" x2="78770" y2="44304"/>
                          <a14:foregroundMark x1="81887" y1="48608" x2="81887" y2="48608"/>
                          <a14:foregroundMark x1="81929" y1="53671" x2="81929" y2="53671"/>
                          <a14:foregroundMark x1="82182" y1="57848" x2="82182" y2="57848"/>
                          <a14:foregroundMark x1="82772" y1="46962" x2="82772" y2="46962"/>
                          <a14:foregroundMark x1="80413" y1="52911" x2="80413" y2="52911"/>
                          <a14:foregroundMark x1="81929" y1="50886" x2="81929" y2="50886"/>
                          <a14:foregroundMark x1="82182" y1="61013" x2="82182" y2="61013"/>
                          <a14:foregroundMark x1="81929" y1="65443" x2="81929" y2="65443"/>
                          <a14:foregroundMark x1="81466" y1="79873" x2="81466" y2="79873"/>
                          <a14:foregroundMark x1="76116" y1="62658" x2="76116" y2="62658"/>
                          <a14:foregroundMark x1="77970" y1="61266" x2="77970" y2="61266"/>
                          <a14:foregroundMark x1="77085" y1="64810" x2="77085" y2="64810"/>
                          <a14:foregroundMark x1="82898" y1="58987" x2="82898" y2="58987"/>
                          <a14:foregroundMark x1="83067" y1="51139" x2="83067" y2="51139"/>
                          <a14:foregroundMark x1="79949" y1="61772" x2="79949" y2="61772"/>
                          <a14:foregroundMark x1="75695" y1="71139" x2="75695" y2="71139"/>
                          <a14:foregroundMark x1="74726" y1="97595" x2="74726" y2="97595"/>
                          <a14:foregroundMark x1="76495" y1="97342" x2="76495" y2="97342"/>
                          <a14:foregroundMark x1="79655" y1="96076" x2="79655" y2="96076"/>
                          <a14:foregroundMark x1="76622" y1="95063" x2="76622" y2="95063"/>
                          <a14:foregroundMark x1="76832" y1="88354" x2="76832" y2="88354"/>
                          <a14:foregroundMark x1="76201" y1="84051" x2="76201" y2="84051"/>
                          <a14:foregroundMark x1="81592" y1="96203" x2="81592" y2="96203"/>
                          <a14:foregroundMark x1="82687" y1="95063" x2="82687" y2="95063"/>
                          <a14:foregroundMark x1="82940" y1="84937" x2="82940" y2="84937"/>
                          <a14:foregroundMark x1="82940" y1="77342" x2="82940" y2="77342"/>
                          <a14:foregroundMark x1="82814" y1="68481" x2="82814" y2="68481"/>
                          <a14:foregroundMark x1="82940" y1="65190" x2="82940" y2="65190"/>
                          <a14:foregroundMark x1="83067" y1="53165" x2="83067" y2="53165"/>
                          <a14:foregroundMark x1="83067" y1="91519" x2="83067" y2="91519"/>
                          <a14:foregroundMark x1="82940" y1="74177" x2="82940" y2="74177"/>
                          <a14:foregroundMark x1="83488" y1="46962" x2="83488" y2="46962"/>
                          <a14:foregroundMark x1="83909" y1="60633" x2="83909" y2="60633"/>
                          <a14:foregroundMark x1="83488" y1="67975" x2="83488" y2="67975"/>
                          <a14:foregroundMark x1="83572" y1="74810" x2="83572" y2="74810"/>
                          <a14:foregroundMark x1="12216" y1="47089" x2="12216" y2="47089"/>
                          <a14:foregroundMark x1="12553" y1="57342" x2="12553" y2="57342"/>
                          <a14:foregroundMark x1="15164" y1="53544" x2="15164" y2="53544"/>
                          <a14:foregroundMark x1="16133" y1="53544" x2="16133" y2="53544"/>
                          <a14:foregroundMark x1="57119" y1="65949" x2="57119" y2="65949"/>
                          <a14:foregroundMark x1="57119" y1="60633" x2="57119" y2="60633"/>
                          <a14:foregroundMark x1="38627" y1="41772" x2="38627" y2="41772"/>
                          <a14:foregroundMark x1="41702" y1="38228" x2="41702" y2="38228"/>
                          <a14:backgroundMark x1="44356" y1="27468" x2="44356" y2="27468"/>
                          <a14:backgroundMark x1="45830" y1="24937" x2="45830" y2="24937"/>
                          <a14:backgroundMark x1="47178" y1="30759" x2="47178" y2="30759"/>
                          <a14:backgroundMark x1="47136" y1="33797" x2="47136" y2="33797"/>
                          <a14:backgroundMark x1="48947" y1="34051" x2="48947" y2="34051"/>
                          <a14:backgroundMark x1="47810" y1="35063" x2="47810" y2="35063"/>
                          <a14:backgroundMark x1="50126" y1="36076" x2="50126" y2="36076"/>
                          <a14:backgroundMark x1="51853" y1="33165" x2="51853" y2="33165"/>
                          <a14:backgroundMark x1="63985" y1="24177" x2="63985" y2="24177"/>
                          <a14:backgroundMark x1="63985" y1="26329" x2="63985" y2="26329"/>
                          <a14:backgroundMark x1="62005" y1="25316" x2="62005" y2="25316"/>
                          <a14:backgroundMark x1="66259" y1="24810" x2="66259" y2="24810"/>
                          <a14:backgroundMark x1="70093" y1="23038" x2="70093" y2="23038"/>
                          <a14:backgroundMark x1="62932" y1="41772" x2="62932" y2="41772"/>
                          <a14:backgroundMark x1="63142" y1="37595" x2="63142" y2="37595"/>
                          <a14:backgroundMark x1="61963" y1="42785" x2="61963" y2="42785"/>
                          <a14:backgroundMark x1="63184" y1="44430" x2="63184" y2="44430"/>
                          <a14:backgroundMark x1="61752" y1="45949" x2="61752" y2="45949"/>
                          <a14:backgroundMark x1="60699" y1="40380" x2="60699" y2="40380"/>
                          <a14:backgroundMark x1="61879" y1="28228" x2="61879" y2="28228"/>
                          <a14:backgroundMark x1="56655" y1="24937" x2="56655" y2="24937"/>
                          <a14:backgroundMark x1="56571" y1="21013" x2="56571" y2="21013"/>
                          <a14:backgroundMark x1="45282" y1="32911" x2="45282" y2="32911"/>
                          <a14:backgroundMark x1="45240" y1="34557" x2="45240" y2="34557"/>
                          <a14:backgroundMark x1="43639" y1="34557" x2="43639" y2="34557"/>
                          <a14:backgroundMark x1="45577" y1="36076" x2="45577" y2="36076"/>
                          <a14:backgroundMark x1="46040" y1="37215" x2="46040" y2="37215"/>
                          <a14:backgroundMark x1="46714" y1="37848" x2="46714" y2="37848"/>
                          <a14:backgroundMark x1="47641" y1="38354" x2="47641" y2="38354"/>
                          <a14:backgroundMark x1="48736" y1="40886" x2="48736" y2="40886"/>
                        </a14:backgroundRemoval>
                      </a14:imgEffect>
                    </a14:imgLayer>
                  </a14:imgProps>
                </a:ext>
              </a:extLst>
            </a:blip>
            <a:srcRect l="12774" t="-1" r="16677" b="-1651"/>
            <a:stretch/>
          </p:blipFill>
          <p:spPr>
            <a:xfrm>
              <a:off x="0" y="1101876"/>
              <a:ext cx="12192000" cy="5845772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33" b="86151" l="18402" r="49013">
                          <a14:foregroundMark x1="20826" y1="37727" x2="20826" y2="37727"/>
                          <a14:foregroundMark x1="21993" y1="32378" x2="21993" y2="32378"/>
                          <a14:foregroundMark x1="21454" y1="34766" x2="21454" y2="34766"/>
                          <a14:foregroundMark x1="23070" y1="29799" x2="23070" y2="29799"/>
                          <a14:foregroundMark x1="23609" y1="25119" x2="23609" y2="25119"/>
                          <a14:foregroundMark x1="24327" y1="13372" x2="24327" y2="13372"/>
                          <a14:foregroundMark x1="23788" y1="11557" x2="23788" y2="11557"/>
                          <a14:foregroundMark x1="23339" y1="9838" x2="23339" y2="9838"/>
                          <a14:foregroundMark x1="57271" y1="9551" x2="57271" y2="9551"/>
                          <a14:backgroundMark x1="36266" y1="24642" x2="36266" y2="24642"/>
                          <a14:backgroundMark x1="39856" y1="40401" x2="39856" y2="40401"/>
                        </a14:backgroundRemoval>
                      </a14:imgEffect>
                    </a14:imgLayer>
                  </a14:imgProps>
                </a:ext>
              </a:extLst>
            </a:blip>
            <a:srcRect l="17418" t="8073" r="50069" b="13133"/>
            <a:stretch/>
          </p:blipFill>
          <p:spPr>
            <a:xfrm flipH="1">
              <a:off x="6178732" y="1502228"/>
              <a:ext cx="2486296" cy="5355772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38" b="100000" l="41028" r="67650">
                          <a14:foregroundMark x1="21651" y1="47342" x2="21651" y2="47342"/>
                          <a14:foregroundMark x1="20767" y1="58481" x2="20767" y2="58481"/>
                          <a14:foregroundMark x1="41154" y1="98101" x2="41154" y2="98101"/>
                          <a14:foregroundMark x1="34035" y1="96456" x2="34035" y2="96456"/>
                          <a14:foregroundMark x1="18997" y1="92911" x2="18997" y2="92911"/>
                          <a14:foregroundMark x1="14659" y1="92152" x2="14659" y2="92152"/>
                          <a14:foregroundMark x1="15249" y1="94304" x2="15249" y2="94304"/>
                          <a14:foregroundMark x1="16807" y1="94177" x2="16807" y2="94177"/>
                          <a14:foregroundMark x1="13648" y1="88987" x2="13648" y2="88987"/>
                          <a14:foregroundMark x1="13142" y1="90380" x2="13142" y2="90380"/>
                          <a14:foregroundMark x1="13142" y1="87215" x2="13142" y2="87215"/>
                          <a14:foregroundMark x1="13142" y1="85190" x2="13142" y2="85190"/>
                          <a14:foregroundMark x1="13142" y1="80506" x2="13142" y2="80506"/>
                          <a14:foregroundMark x1="13437" y1="75316" x2="13437" y2="75316"/>
                          <a14:foregroundMark x1="14069" y1="85443" x2="14069" y2="85443"/>
                          <a14:foregroundMark x1="14869" y1="74051" x2="14869" y2="74051"/>
                          <a14:foregroundMark x1="13774" y1="69494" x2="13774" y2="69494"/>
                          <a14:foregroundMark x1="20345" y1="71392" x2="20345" y2="71392"/>
                          <a14:foregroundMark x1="19040" y1="67342" x2="19040" y2="67342"/>
                          <a14:foregroundMark x1="21441" y1="67215" x2="21441" y2="67215"/>
                          <a14:foregroundMark x1="18155" y1="63671" x2="18155" y2="63671"/>
                          <a14:foregroundMark x1="13901" y1="62658" x2="13901" y2="62658"/>
                          <a14:foregroundMark x1="13184" y1="61772" x2="13184" y2="61772"/>
                          <a14:foregroundMark x1="12974" y1="69367" x2="12974" y2="69367"/>
                          <a14:foregroundMark x1="12974" y1="73291" x2="12974" y2="73291"/>
                          <a14:foregroundMark x1="12932" y1="94684" x2="12932" y2="94684"/>
                          <a14:foregroundMark x1="13184" y1="56962" x2="13184" y2="56962"/>
                          <a14:foregroundMark x1="13184" y1="51139" x2="13184" y2="51139"/>
                          <a14:foregroundMark x1="14280" y1="44937" x2="14280" y2="44937"/>
                          <a14:foregroundMark x1="13142" y1="45570" x2="13142" y2="45570"/>
                          <a14:foregroundMark x1="75527" y1="40253" x2="75527" y2="40253"/>
                          <a14:foregroundMark x1="79570" y1="31013" x2="79570" y2="31013"/>
                          <a14:foregroundMark x1="82013" y1="44430" x2="82013" y2="44430"/>
                          <a14:foregroundMark x1="78770" y1="44304" x2="78770" y2="44304"/>
                          <a14:foregroundMark x1="81887" y1="48608" x2="81887" y2="48608"/>
                          <a14:foregroundMark x1="81929" y1="53671" x2="81929" y2="53671"/>
                          <a14:foregroundMark x1="82182" y1="57848" x2="82182" y2="57848"/>
                          <a14:foregroundMark x1="82772" y1="46962" x2="82772" y2="46962"/>
                          <a14:foregroundMark x1="80413" y1="52911" x2="80413" y2="52911"/>
                          <a14:foregroundMark x1="81929" y1="50886" x2="81929" y2="50886"/>
                          <a14:foregroundMark x1="82182" y1="61013" x2="82182" y2="61013"/>
                          <a14:foregroundMark x1="81929" y1="65443" x2="81929" y2="65443"/>
                          <a14:foregroundMark x1="81466" y1="79873" x2="81466" y2="79873"/>
                          <a14:foregroundMark x1="76116" y1="62658" x2="76116" y2="62658"/>
                          <a14:foregroundMark x1="77970" y1="61266" x2="77970" y2="61266"/>
                          <a14:foregroundMark x1="77085" y1="64810" x2="77085" y2="64810"/>
                          <a14:foregroundMark x1="82898" y1="58987" x2="82898" y2="58987"/>
                          <a14:foregroundMark x1="83067" y1="51139" x2="83067" y2="51139"/>
                          <a14:foregroundMark x1="79949" y1="61772" x2="79949" y2="61772"/>
                          <a14:foregroundMark x1="75695" y1="71139" x2="75695" y2="71139"/>
                          <a14:foregroundMark x1="74726" y1="97595" x2="74726" y2="97595"/>
                          <a14:foregroundMark x1="76495" y1="97342" x2="76495" y2="97342"/>
                          <a14:foregroundMark x1="79655" y1="96076" x2="79655" y2="96076"/>
                          <a14:foregroundMark x1="76622" y1="95063" x2="76622" y2="95063"/>
                          <a14:foregroundMark x1="76832" y1="88354" x2="76832" y2="88354"/>
                          <a14:foregroundMark x1="76201" y1="84051" x2="76201" y2="84051"/>
                          <a14:foregroundMark x1="81592" y1="96203" x2="81592" y2="96203"/>
                          <a14:foregroundMark x1="82687" y1="95063" x2="82687" y2="95063"/>
                          <a14:foregroundMark x1="82940" y1="84937" x2="82940" y2="84937"/>
                          <a14:foregroundMark x1="82940" y1="77342" x2="82940" y2="77342"/>
                          <a14:foregroundMark x1="82814" y1="68481" x2="82814" y2="68481"/>
                          <a14:foregroundMark x1="82940" y1="65190" x2="82940" y2="65190"/>
                          <a14:foregroundMark x1="83067" y1="53165" x2="83067" y2="53165"/>
                          <a14:foregroundMark x1="83067" y1="91519" x2="83067" y2="91519"/>
                          <a14:foregroundMark x1="82940" y1="74177" x2="82940" y2="74177"/>
                          <a14:foregroundMark x1="83488" y1="46962" x2="83488" y2="46962"/>
                          <a14:foregroundMark x1="83909" y1="60633" x2="83909" y2="60633"/>
                          <a14:foregroundMark x1="83488" y1="67975" x2="83488" y2="67975"/>
                          <a14:foregroundMark x1="83572" y1="74810" x2="83572" y2="74810"/>
                          <a14:foregroundMark x1="12216" y1="47089" x2="12216" y2="47089"/>
                          <a14:foregroundMark x1="12553" y1="57342" x2="12553" y2="57342"/>
                          <a14:foregroundMark x1="15164" y1="53544" x2="15164" y2="53544"/>
                          <a14:foregroundMark x1="16133" y1="53544" x2="16133" y2="53544"/>
                          <a14:foregroundMark x1="47515" y1="45823" x2="47515" y2="45823"/>
                          <a14:foregroundMark x1="48863" y1="51266" x2="48863" y2="51266"/>
                          <a14:foregroundMark x1="57119" y1="59620" x2="57119" y2="59620"/>
                          <a14:foregroundMark x1="57035" y1="62025" x2="57035" y2="62025"/>
                          <a14:foregroundMark x1="57372" y1="54430" x2="57372" y2="54430"/>
                          <a14:foregroundMark x1="57835" y1="52278" x2="57835" y2="52278"/>
                          <a14:backgroundMark x1="44356" y1="27468" x2="44356" y2="27468"/>
                          <a14:backgroundMark x1="43176" y1="51899" x2="43176" y2="51899"/>
                        </a14:backgroundRemoval>
                      </a14:imgEffect>
                    </a14:imgLayer>
                  </a14:imgProps>
                </a:ext>
              </a:extLst>
            </a:blip>
            <a:srcRect l="40489" t="43684" r="31795" b="-1651"/>
            <a:stretch/>
          </p:blipFill>
          <p:spPr>
            <a:xfrm>
              <a:off x="4789714" y="3614056"/>
              <a:ext cx="4789715" cy="3333591"/>
            </a:xfrm>
            <a:prstGeom prst="rect">
              <a:avLst/>
            </a:prstGeom>
          </p:spPr>
        </p:pic>
      </p:grpSp>
      <p:sp>
        <p:nvSpPr>
          <p:cNvPr id="7" name="Szövegdoboz 6"/>
          <p:cNvSpPr txBox="1"/>
          <p:nvPr/>
        </p:nvSpPr>
        <p:spPr>
          <a:xfrm>
            <a:off x="592183" y="332637"/>
            <a:ext cx="898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Jósiás király nagy ünnepséget rendezett, és összehívta a népet.</a:t>
            </a:r>
          </a:p>
          <a:p>
            <a:r>
              <a:rPr lang="hu-HU" sz="2400" dirty="0"/>
              <a:t>Felolvasta nekik a törvényt.</a:t>
            </a:r>
          </a:p>
        </p:txBody>
      </p:sp>
      <p:sp>
        <p:nvSpPr>
          <p:cNvPr id="8" name="Ellipszis buborék 7"/>
          <p:cNvSpPr/>
          <p:nvPr/>
        </p:nvSpPr>
        <p:spPr>
          <a:xfrm>
            <a:off x="8140709" y="840935"/>
            <a:ext cx="3876518" cy="1787450"/>
          </a:xfrm>
          <a:prstGeom prst="wedgeEllipseCallout">
            <a:avLst>
              <a:gd name="adj1" fmla="val -68142"/>
              <a:gd name="adj2" fmla="val 35842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Ez Isten tanítása. Ezek szerint a szabályok szerint fogunk élni.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8518859" y="3028737"/>
            <a:ext cx="3070373" cy="1374142"/>
          </a:xfrm>
          <a:prstGeom prst="wedgeEllipseCallout">
            <a:avLst>
              <a:gd name="adj1" fmla="val -84234"/>
              <a:gd name="adj2" fmla="val -87389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Ez szövetség köztünk és Isten között.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92183" y="1788680"/>
            <a:ext cx="5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És a nép megfogadta, hogy ezentúl teljes szívvel követi Isten törvényét, és odafigyel a tanítására.</a:t>
            </a:r>
          </a:p>
        </p:txBody>
      </p:sp>
    </p:spTree>
    <p:extLst>
      <p:ext uri="{BB962C8B-B14F-4D97-AF65-F5344CB8AC3E}">
        <p14:creationId xmlns:p14="http://schemas.microsoft.com/office/powerpoint/2010/main" val="108326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Jósiás történetéhez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Egy király, aki követte a Szentírást</a:t>
            </a: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Játék ötlet</a:t>
            </a:r>
          </a:p>
          <a:p>
            <a:r>
              <a:rPr lang="en-US" sz="2200"/>
              <a:t>Történet képanyaggal</a:t>
            </a:r>
          </a:p>
          <a:p>
            <a:r>
              <a:rPr lang="en-US" sz="2200"/>
              <a:t>Kézműves ötletek</a:t>
            </a:r>
          </a:p>
          <a:p>
            <a:r>
              <a:rPr lang="en-US" sz="2200"/>
              <a:t>Ének: Szívem csendben…</a:t>
            </a:r>
          </a:p>
          <a:p>
            <a:r>
              <a:rPr lang="en-US" sz="2200"/>
              <a:t>Imádságra neveléshez ötlet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6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43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u-HU" sz="3200" dirty="0"/>
              <a:t>Péntek: Az én Atyám házában kell lennem – A 12 éves Jézus a templomban - Lukács 2,41-52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477075"/>
              </p:ext>
            </p:extLst>
          </p:nvPr>
        </p:nvGraphicFramePr>
        <p:xfrm>
          <a:off x="509046" y="1618233"/>
          <a:ext cx="11293312" cy="50971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7183">
                  <a:extLst>
                    <a:ext uri="{9D8B030D-6E8A-4147-A177-3AD203B41FA5}">
                      <a16:colId xmlns:a16="http://schemas.microsoft.com/office/drawing/2014/main" val="3866464844"/>
                    </a:ext>
                  </a:extLst>
                </a:gridCol>
                <a:gridCol w="4451192">
                  <a:extLst>
                    <a:ext uri="{9D8B030D-6E8A-4147-A177-3AD203B41FA5}">
                      <a16:colId xmlns:a16="http://schemas.microsoft.com/office/drawing/2014/main" val="1455584856"/>
                    </a:ext>
                  </a:extLst>
                </a:gridCol>
                <a:gridCol w="1951609">
                  <a:extLst>
                    <a:ext uri="{9D8B030D-6E8A-4147-A177-3AD203B41FA5}">
                      <a16:colId xmlns:a16="http://schemas.microsoft.com/office/drawing/2014/main" val="2999329963"/>
                    </a:ext>
                  </a:extLst>
                </a:gridCol>
                <a:gridCol w="2823328">
                  <a:extLst>
                    <a:ext uri="{9D8B030D-6E8A-4147-A177-3AD203B41FA5}">
                      <a16:colId xmlns:a16="http://schemas.microsoft.com/office/drawing/2014/main" val="444158100"/>
                    </a:ext>
                  </a:extLst>
                </a:gridCol>
              </a:tblGrid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Téma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Gondolatmenet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Aranymondás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Szimbólum</a:t>
                      </a:r>
                    </a:p>
                    <a:p>
                      <a:pPr algn="ctr"/>
                      <a:r>
                        <a:rPr lang="hu-HU" dirty="0"/>
                        <a:t>A mi templomunk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733014"/>
                  </a:ext>
                </a:extLst>
              </a:tr>
              <a:tr h="4202754">
                <a:tc>
                  <a:txBody>
                    <a:bodyPr/>
                    <a:lstStyle/>
                    <a:p>
                      <a:r>
                        <a:rPr lang="hu-HU" dirty="0"/>
                        <a:t>Otthon vagyunk az Atya házában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Bevezetés: Mi az, ami tetszett neked ezen a héten?</a:t>
                      </a:r>
                      <a:r>
                        <a:rPr lang="hu-HU" baseline="0" dirty="0"/>
                        <a:t> </a:t>
                      </a:r>
                      <a:r>
                        <a:rPr lang="hu-HU" b="1" baseline="0" dirty="0"/>
                        <a:t>Miért volt jó itt lenni?</a:t>
                      </a:r>
                    </a:p>
                    <a:p>
                      <a:r>
                        <a:rPr lang="hu-HU" b="1" baseline="0" dirty="0"/>
                        <a:t>Jézus nagyon szeretett a templomban lenni</a:t>
                      </a:r>
                      <a:r>
                        <a:rPr lang="hu-HU" baseline="0" dirty="0"/>
                        <a:t>, már akkor is, amikor gyermek volt.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Akkor csak egy templom volt - ünnepek és zarándokutak a jeruzsálemi templomba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Jézus a szüleivel és a zarándokokkal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Jézust nem találják a szülei, három napig keresik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Jézus a templomban az írástudók között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Rátalálnak – neki itt kell lennie, itt van a helye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hu-HU" baseline="0" dirty="0"/>
                        <a:t>Jézus hazamegy a szüleivel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effectLst/>
                        </a:rPr>
                        <a:t>„Nem tudtátok, hogy az én Atyám házában kell lennem?”</a:t>
                      </a:r>
                    </a:p>
                    <a:p>
                      <a:r>
                        <a:rPr lang="hu-HU" sz="1800" kern="1200" dirty="0">
                          <a:effectLst/>
                        </a:rPr>
                        <a:t>Lukács 2,41-52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endParaRPr lang="hu-HU" dirty="0"/>
                    </a:p>
                    <a:p>
                      <a:pPr algn="ctr"/>
                      <a:r>
                        <a:rPr lang="hu-HU" b="1" dirty="0"/>
                        <a:t>Kakas</a:t>
                      </a:r>
                    </a:p>
                    <a:p>
                      <a:pPr algn="ctr"/>
                      <a:r>
                        <a:rPr lang="hu-HU" dirty="0"/>
                        <a:t>Sok</a:t>
                      </a:r>
                      <a:r>
                        <a:rPr lang="hu-HU" baseline="0" dirty="0"/>
                        <a:t> református templom tetején kakas is van. A kakas hangja arra emlékeztette Pétert, hogy hűségesnek kellett volna maradnia Jézushoz. Most is arra emlékeztet, hogy itt a helyünk Isten közelében!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5362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2963" r="21919" b="75111"/>
          <a:stretch/>
        </p:blipFill>
        <p:spPr>
          <a:xfrm>
            <a:off x="9636498" y="2579383"/>
            <a:ext cx="1473200" cy="15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4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013" y="625331"/>
            <a:ext cx="9207973" cy="560733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04594" y="6232669"/>
            <a:ext cx="988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Martin, Peter: Bibliai nyomkereső. Kálvin Kiadó, 2014.</a:t>
            </a:r>
          </a:p>
        </p:txBody>
      </p:sp>
    </p:spTree>
    <p:extLst>
      <p:ext uri="{BB962C8B-B14F-4D97-AF65-F5344CB8AC3E}">
        <p14:creationId xmlns:p14="http://schemas.microsoft.com/office/powerpoint/2010/main" val="96047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A tizenkét éves Jézus a templomban</a:t>
            </a: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Képanyag a jeruzsálemi templomhoz</a:t>
            </a:r>
          </a:p>
          <a:p>
            <a:r>
              <a:rPr lang="en-US" sz="2200"/>
              <a:t>A történet képekkel</a:t>
            </a:r>
          </a:p>
          <a:p>
            <a:r>
              <a:rPr lang="en-US" sz="2200"/>
              <a:t>Kérdések beszélgetéshez</a:t>
            </a:r>
          </a:p>
          <a:p>
            <a:r>
              <a:rPr lang="en-US" sz="2200"/>
              <a:t>Kézműves ötlet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439580" y="670343"/>
            <a:ext cx="724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</a:rPr>
              <a:t>Beszéljétek meg párban!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0164" cy="136800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539153" y="2002983"/>
            <a:ext cx="6551551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Mikor voltál legutóbb templomban?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539153" y="3270102"/>
            <a:ext cx="6551551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Kivel voltál a templomban?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539152" y="4546858"/>
            <a:ext cx="7052398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Miért szeretnek az emberek templomba járni?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3056" l="2439" r="95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6" y="5147035"/>
            <a:ext cx="1400164" cy="1639216"/>
          </a:xfrm>
          <a:prstGeom prst="rect">
            <a:avLst/>
          </a:prstGeom>
        </p:spPr>
      </p:pic>
      <p:sp>
        <p:nvSpPr>
          <p:cNvPr id="20" name="Ellipszis 19"/>
          <p:cNvSpPr/>
          <p:nvPr/>
        </p:nvSpPr>
        <p:spPr>
          <a:xfrm>
            <a:off x="423153" y="1725777"/>
            <a:ext cx="1116000" cy="111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latin typeface="Arial Rounded MT Bold" panose="020F0704030504030204" pitchFamily="34" charset="0"/>
              </a:rPr>
              <a:t>1. </a:t>
            </a:r>
          </a:p>
        </p:txBody>
      </p:sp>
      <p:sp>
        <p:nvSpPr>
          <p:cNvPr id="21" name="Ellipszis 20"/>
          <p:cNvSpPr/>
          <p:nvPr/>
        </p:nvSpPr>
        <p:spPr>
          <a:xfrm>
            <a:off x="423153" y="2990068"/>
            <a:ext cx="1116000" cy="111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latin typeface="Arial Rounded MT Bold" panose="020F0704030504030204" pitchFamily="34" charset="0"/>
              </a:rPr>
              <a:t>2. </a:t>
            </a:r>
          </a:p>
        </p:txBody>
      </p:sp>
      <p:sp>
        <p:nvSpPr>
          <p:cNvPr id="22" name="Ellipszis 21"/>
          <p:cNvSpPr/>
          <p:nvPr/>
        </p:nvSpPr>
        <p:spPr>
          <a:xfrm>
            <a:off x="423153" y="4254359"/>
            <a:ext cx="1116000" cy="111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latin typeface="Arial Rounded MT Bold" panose="020F0704030504030204" pitchFamily="34" charset="0"/>
              </a:rPr>
              <a:t>3. 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0" b="97403" l="9322" r="898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9151" y="5319401"/>
            <a:ext cx="1123950" cy="1466850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6753225" y="-28036"/>
            <a:ext cx="5438775" cy="7067550"/>
            <a:chOff x="6753225" y="-324694"/>
            <a:chExt cx="5438775" cy="7067550"/>
          </a:xfrm>
        </p:grpSpPr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774" b="100000" l="9457" r="9842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53225" y="-324694"/>
              <a:ext cx="5438775" cy="7067550"/>
            </a:xfrm>
            <a:prstGeom prst="rect">
              <a:avLst/>
            </a:prstGeom>
          </p:spPr>
        </p:pic>
        <p:sp>
          <p:nvSpPr>
            <p:cNvPr id="26" name="Hétágú csillag 25"/>
            <p:cNvSpPr/>
            <p:nvPr/>
          </p:nvSpPr>
          <p:spPr>
            <a:xfrm>
              <a:off x="8801280" y="18510"/>
              <a:ext cx="671332" cy="669144"/>
            </a:xfrm>
            <a:prstGeom prst="star7">
              <a:avLst>
                <a:gd name="adj" fmla="val 16516"/>
                <a:gd name="hf" fmla="val 102572"/>
                <a:gd name="vf" fmla="val 105210"/>
              </a:avLst>
            </a:prstGeom>
            <a:solidFill>
              <a:srgbClr val="E4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67196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0.00023 C 0.0194 -0.00023 0.07448 -0.0007 0.09336 -0.00023 C 0.11185 0.00278 0.10638 0.00069 0.11276 0.00162 C 0.12474 0.00301 0.13112 0.00416 0.14193 0.00671 C 0.15951 0.00463 0.20196 -0.00695 0.2168 -0.01019 C 0.22136 -0.01135 0.2263 -0.0125 0.23099 -0.01366 C 0.23672 -0.01528 0.24245 -0.01713 0.24818 -0.01875 C 0.27617 -0.00972 0.31615 0.05046 0.39727 0.04051 C 0.47735 0.03078 0.6642 -0.05417 0.73477 -0.07894 " pathEditMode="relative" rAng="0" ptsTypes="AAAAAAAAA">
                                      <p:cBhvr>
                                        <p:cTn id="23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32" y="-185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0.00046 L 1.875E-6 -4.07407E-6 C 0.00911 0.00278 0.01836 0.00579 0.02539 0.00973 C 0.03568 0.01343 0.04583 0.01922 0.05599 0.02292 C 0.0612 0.02477 0.06627 0.02616 0.07135 0.02801 C 0.07643 0.02987 0.08034 0.03241 0.08672 0.03449 C 0.1819 0.01899 0.52695 -0.04398 0.64284 -0.06435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PPT – Református jelképek és református címer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Református hittanos vagyok</a:t>
            </a:r>
            <a:endParaRPr lang="en-US" sz="2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Jelképek és a címer rövid magyarázata képekkel</a:t>
            </a:r>
          </a:p>
          <a:p>
            <a:r>
              <a:rPr lang="en-US" sz="2200"/>
              <a:t>Ének: Isten szívén megpihenve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251678" y="382385"/>
          <a:ext cx="10178322" cy="149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l="30543" r="30542"/>
          <a:stretch/>
        </p:blipFill>
        <p:spPr>
          <a:xfrm>
            <a:off x="2772697" y="3082104"/>
            <a:ext cx="2418734" cy="3453057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492181" y="3119800"/>
            <a:ext cx="3490451" cy="3420643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/>
        </p:nvGraphicFramePr>
        <p:xfrm>
          <a:off x="6705600" y="2271251"/>
          <a:ext cx="4454013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1986116" y="2271251"/>
          <a:ext cx="388374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3489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bliai nyomkereső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9242" y="640080"/>
            <a:ext cx="457382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96151476"/>
              </p:ext>
            </p:extLst>
          </p:nvPr>
        </p:nvGraphicFramePr>
        <p:xfrm>
          <a:off x="630936" y="2807208"/>
          <a:ext cx="3429000" cy="341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478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szent sátor berendezései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Udvar: 50x50 m-es udvar 60 oszloppal elkerítve - égőáldozati oltár és a mosdóállvány a mosdómedencével</a:t>
            </a:r>
          </a:p>
          <a:p>
            <a:r>
              <a:rPr lang="en-US" sz="2200"/>
              <a:t>Szentély: 10x5 m - a szent kenyerek asztala, a hétágú gyertyatartó, az illatáldozati oltár</a:t>
            </a:r>
          </a:p>
          <a:p>
            <a:r>
              <a:rPr lang="en-US" sz="2200"/>
              <a:t>Szentek szentje: 5x5 m - szövetségláda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4"/>
          <a:stretch/>
        </p:blipFill>
        <p:spPr>
          <a:xfrm>
            <a:off x="6099048" y="2119108"/>
            <a:ext cx="5458968" cy="26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 silói szentély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A honfoglalás korában itt helyezték el a szövetségládát és a szent sátort. Ez volt a törvényes kultuszhely.</a:t>
            </a:r>
          </a:p>
          <a:p>
            <a:r>
              <a:rPr lang="en-US" sz="1900"/>
              <a:t>Épületegyüttes a szent sátor körül.</a:t>
            </a:r>
          </a:p>
          <a:p>
            <a:r>
              <a:rPr lang="en-US" sz="1900"/>
              <a:t>A kijelentés sátrát, amely Izráel népe számára a templom elődje volt, a papok lakásaiként funkcionáló épületek, kamrák vették körül. A gyakori filiszteus támadások miatt valószínűleg a bejáratot is megerősítették. 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48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321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rtalom helye 2">
            <a:extLst>
              <a:ext uri="{FF2B5EF4-FFF2-40B4-BE49-F238E27FC236}">
                <a16:creationId xmlns:a16="http://schemas.microsoft.com/office/drawing/2014/main" id="{47BC8C74-4B1D-C9B0-A070-CD3325AF0F4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93288" y="487312"/>
          <a:ext cx="5256741" cy="5951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164" y="1030171"/>
            <a:ext cx="5973278" cy="398218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651057" y="5188017"/>
            <a:ext cx="493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https://pixabay.com/hu/images/search/jeruzs%C3%A1lem/</a:t>
            </a:r>
          </a:p>
        </p:txBody>
      </p:sp>
    </p:spTree>
    <p:extLst>
      <p:ext uri="{BB962C8B-B14F-4D97-AF65-F5344CB8AC3E}">
        <p14:creationId xmlns:p14="http://schemas.microsoft.com/office/powerpoint/2010/main" val="420786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 jeruzsálemi templom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Maga</a:t>
            </a:r>
            <a:r>
              <a:rPr lang="en-US" sz="2200" dirty="0"/>
              <a:t> a </a:t>
            </a:r>
            <a:r>
              <a:rPr lang="en-US" sz="2200" dirty="0" err="1"/>
              <a:t>templom</a:t>
            </a:r>
            <a:r>
              <a:rPr lang="en-US" sz="2200" dirty="0"/>
              <a:t> </a:t>
            </a:r>
            <a:r>
              <a:rPr lang="en-US" sz="2200" dirty="0" err="1"/>
              <a:t>nem</a:t>
            </a:r>
            <a:r>
              <a:rPr lang="en-US" sz="2200" dirty="0"/>
              <a:t> a </a:t>
            </a:r>
            <a:r>
              <a:rPr lang="en-US" sz="2200" dirty="0" err="1"/>
              <a:t>gyülekezet</a:t>
            </a:r>
            <a:r>
              <a:rPr lang="en-US" sz="2200" dirty="0"/>
              <a:t> </a:t>
            </a:r>
            <a:r>
              <a:rPr lang="en-US" sz="2200" dirty="0" err="1"/>
              <a:t>befogadására</a:t>
            </a:r>
            <a:r>
              <a:rPr lang="en-US" sz="2200" dirty="0"/>
              <a:t> </a:t>
            </a:r>
            <a:r>
              <a:rPr lang="en-US" sz="2200" dirty="0" err="1"/>
              <a:t>szolgált</a:t>
            </a:r>
            <a:r>
              <a:rPr lang="en-US" sz="2200" dirty="0"/>
              <a:t>, </a:t>
            </a:r>
            <a:r>
              <a:rPr lang="en-US" sz="2200" dirty="0" err="1"/>
              <a:t>hanem</a:t>
            </a:r>
            <a:r>
              <a:rPr lang="en-US" sz="2200" dirty="0"/>
              <a:t> a </a:t>
            </a:r>
            <a:r>
              <a:rPr lang="en-US" sz="2200" dirty="0" err="1"/>
              <a:t>papok</a:t>
            </a:r>
            <a:r>
              <a:rPr lang="en-US" sz="2200" dirty="0"/>
              <a:t> </a:t>
            </a:r>
            <a:r>
              <a:rPr lang="en-US" sz="2200" dirty="0" err="1"/>
              <a:t>végezték</a:t>
            </a:r>
            <a:r>
              <a:rPr lang="en-US" sz="2200" dirty="0"/>
              <a:t> benne </a:t>
            </a:r>
            <a:r>
              <a:rPr lang="en-US" sz="2200" dirty="0" err="1"/>
              <a:t>az</a:t>
            </a:r>
            <a:r>
              <a:rPr lang="en-US" sz="2200" dirty="0"/>
              <a:t> </a:t>
            </a:r>
            <a:r>
              <a:rPr lang="en-US" sz="2200" dirty="0" err="1"/>
              <a:t>előírt</a:t>
            </a:r>
            <a:r>
              <a:rPr lang="en-US" sz="2200" dirty="0"/>
              <a:t> </a:t>
            </a:r>
            <a:r>
              <a:rPr lang="en-US" sz="2200" dirty="0" err="1"/>
              <a:t>áldozatokat</a:t>
            </a:r>
            <a:r>
              <a:rPr lang="hu-HU" sz="2200" dirty="0"/>
              <a:t>.</a:t>
            </a:r>
            <a:endParaRPr lang="en-US" sz="2200" dirty="0"/>
          </a:p>
          <a:p>
            <a:r>
              <a:rPr lang="en-US" sz="2200" dirty="0" err="1"/>
              <a:t>Udvar</a:t>
            </a:r>
            <a:r>
              <a:rPr lang="en-US" sz="2200" dirty="0"/>
              <a:t>, </a:t>
            </a:r>
            <a:r>
              <a:rPr lang="en-US" sz="2200" dirty="0" err="1"/>
              <a:t>szentély</a:t>
            </a:r>
            <a:r>
              <a:rPr lang="en-US" sz="2200" dirty="0"/>
              <a:t>, </a:t>
            </a:r>
            <a:r>
              <a:rPr lang="en-US" sz="2200" dirty="0" err="1"/>
              <a:t>szentek</a:t>
            </a:r>
            <a:r>
              <a:rPr lang="en-US" sz="2200" dirty="0"/>
              <a:t> </a:t>
            </a:r>
            <a:r>
              <a:rPr lang="en-US" sz="2200" dirty="0" err="1"/>
              <a:t>szentje</a:t>
            </a:r>
            <a:endParaRPr lang="en-US" sz="2200" dirty="0"/>
          </a:p>
          <a:p>
            <a:r>
              <a:rPr lang="en-US" sz="2200" dirty="0"/>
              <a:t> A </a:t>
            </a:r>
            <a:r>
              <a:rPr lang="en-US" sz="2200" dirty="0" err="1"/>
              <a:t>szentek</a:t>
            </a:r>
            <a:r>
              <a:rPr lang="en-US" sz="2200" dirty="0"/>
              <a:t> </a:t>
            </a:r>
            <a:r>
              <a:rPr lang="en-US" sz="2200" dirty="0" err="1"/>
              <a:t>szentje</a:t>
            </a:r>
            <a:r>
              <a:rPr lang="en-US" sz="2200" dirty="0"/>
              <a:t> a </a:t>
            </a:r>
            <a:r>
              <a:rPr lang="en-US" sz="2200" dirty="0" err="1"/>
              <a:t>legbelsőbb</a:t>
            </a:r>
            <a:r>
              <a:rPr lang="en-US" sz="2200" dirty="0"/>
              <a:t> </a:t>
            </a:r>
            <a:r>
              <a:rPr lang="en-US" sz="2200" dirty="0" err="1"/>
              <a:t>rész</a:t>
            </a:r>
            <a:r>
              <a:rPr lang="en-US" sz="2200" dirty="0"/>
              <a:t>, </a:t>
            </a:r>
            <a:r>
              <a:rPr lang="en-US" sz="2200" dirty="0" err="1"/>
              <a:t>oda</a:t>
            </a:r>
            <a:r>
              <a:rPr lang="en-US" sz="2200" dirty="0"/>
              <a:t> </a:t>
            </a:r>
            <a:r>
              <a:rPr lang="en-US" sz="2200" dirty="0" err="1"/>
              <a:t>csak</a:t>
            </a:r>
            <a:r>
              <a:rPr lang="en-US" sz="2200" dirty="0"/>
              <a:t> a </a:t>
            </a:r>
            <a:r>
              <a:rPr lang="en-US" sz="2200" dirty="0" err="1"/>
              <a:t>főpap</a:t>
            </a:r>
            <a:r>
              <a:rPr lang="en-US" sz="2200" dirty="0"/>
              <a:t> </a:t>
            </a:r>
            <a:r>
              <a:rPr lang="en-US" sz="2200" dirty="0" err="1"/>
              <a:t>mehetett</a:t>
            </a:r>
            <a:r>
              <a:rPr lang="en-US" sz="2200" dirty="0"/>
              <a:t> be </a:t>
            </a:r>
            <a:r>
              <a:rPr lang="en-US" sz="2200" dirty="0" err="1"/>
              <a:t>évente</a:t>
            </a:r>
            <a:r>
              <a:rPr lang="en-US" sz="2200" dirty="0"/>
              <a:t> </a:t>
            </a:r>
            <a:r>
              <a:rPr lang="en-US" sz="2200" dirty="0" err="1"/>
              <a:t>egyszer</a:t>
            </a:r>
            <a:r>
              <a:rPr lang="hu-HU" sz="2200" dirty="0"/>
              <a:t>.</a:t>
            </a:r>
            <a:endParaRPr lang="en-US" sz="2200" dirty="0"/>
          </a:p>
          <a:p>
            <a:r>
              <a:rPr lang="en-US" sz="2200" dirty="0"/>
              <a:t>A </a:t>
            </a:r>
            <a:r>
              <a:rPr lang="en-US" sz="2200" dirty="0" err="1"/>
              <a:t>nép</a:t>
            </a:r>
            <a:r>
              <a:rPr lang="en-US" sz="2200" dirty="0"/>
              <a:t> </a:t>
            </a:r>
            <a:r>
              <a:rPr lang="en-US" sz="2200" dirty="0" err="1"/>
              <a:t>az</a:t>
            </a:r>
            <a:r>
              <a:rPr lang="en-US" sz="2200" dirty="0"/>
              <a:t> </a:t>
            </a:r>
            <a:r>
              <a:rPr lang="en-US" sz="2200" dirty="0" err="1"/>
              <a:t>udvaron</a:t>
            </a:r>
            <a:r>
              <a:rPr lang="en-US" sz="2200" dirty="0"/>
              <a:t> </a:t>
            </a:r>
            <a:r>
              <a:rPr lang="en-US" sz="2200" dirty="0" err="1"/>
              <a:t>szemlélhette</a:t>
            </a:r>
            <a:r>
              <a:rPr lang="en-US" sz="2200" dirty="0"/>
              <a:t> a </a:t>
            </a:r>
            <a:r>
              <a:rPr lang="en-US" sz="2200" dirty="0" err="1"/>
              <a:t>nagy</a:t>
            </a:r>
            <a:r>
              <a:rPr lang="en-US" sz="2200" dirty="0"/>
              <a:t> </a:t>
            </a:r>
            <a:r>
              <a:rPr lang="en-US" sz="2200" dirty="0" err="1"/>
              <a:t>oltáron</a:t>
            </a:r>
            <a:r>
              <a:rPr lang="en-US" sz="2200" dirty="0"/>
              <a:t> </a:t>
            </a:r>
            <a:r>
              <a:rPr lang="en-US" sz="2200" dirty="0" err="1"/>
              <a:t>bemutatott</a:t>
            </a:r>
            <a:r>
              <a:rPr lang="en-US" sz="2200" dirty="0"/>
              <a:t> </a:t>
            </a:r>
            <a:r>
              <a:rPr lang="en-US" sz="2200" dirty="0" err="1"/>
              <a:t>áldozatokat</a:t>
            </a:r>
            <a:r>
              <a:rPr lang="hu-HU" sz="2200" dirty="0"/>
              <a:t>.</a:t>
            </a:r>
            <a:endParaRPr lang="en-US" sz="2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938" y="329183"/>
            <a:ext cx="3620020" cy="3429969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34" b="97934" l="5102" r="100000">
                        <a14:foregroundMark x1="17007" y1="43802" x2="17007" y2="43802"/>
                        <a14:foregroundMark x1="22902" y1="42975" x2="22902" y2="42975"/>
                        <a14:foregroundMark x1="26077" y1="41736" x2="26077" y2="41736"/>
                        <a14:foregroundMark x1="57143" y1="39050" x2="57143" y2="39050"/>
                        <a14:foregroundMark x1="52154" y1="38017" x2="52154" y2="38017"/>
                        <a14:foregroundMark x1="49660" y1="38430" x2="49660" y2="38430"/>
                        <a14:foregroundMark x1="49773" y1="36157" x2="49773" y2="36157"/>
                        <a14:foregroundMark x1="46145" y1="34091" x2="46145" y2="34091"/>
                        <a14:foregroundMark x1="52494" y1="34091" x2="52494" y2="34091"/>
                        <a14:foregroundMark x1="53968" y1="35124" x2="53968" y2="35124"/>
                        <a14:foregroundMark x1="51927" y1="34298" x2="51927" y2="34298"/>
                        <a14:foregroundMark x1="59410" y1="37810" x2="59410" y2="37810"/>
                        <a14:foregroundMark x1="64512" y1="37810" x2="64512" y2="37810"/>
                        <a14:foregroundMark x1="68367" y1="37190" x2="68367" y2="37190"/>
                        <a14:foregroundMark x1="70522" y1="36570" x2="70522" y2="36570"/>
                        <a14:foregroundMark x1="72676" y1="38430" x2="72676" y2="38430"/>
                        <a14:foregroundMark x1="75737" y1="41736" x2="75737" y2="41736"/>
                        <a14:foregroundMark x1="78345" y1="43802" x2="78345" y2="43802"/>
                        <a14:foregroundMark x1="81293" y1="46901" x2="81293" y2="46901"/>
                        <a14:foregroundMark x1="84127" y1="48554" x2="84127" y2="48554"/>
                        <a14:foregroundMark x1="79592" y1="43182" x2="79592" y2="43182"/>
                        <a14:foregroundMark x1="79025" y1="42562" x2="79025" y2="42562"/>
                        <a14:foregroundMark x1="85714" y1="50826" x2="85714" y2="50826"/>
                        <a14:foregroundMark x1="87075" y1="52066" x2="87302" y2="52066"/>
                        <a14:foregroundMark x1="89342" y1="54132" x2="89342" y2="54132"/>
                        <a14:foregroundMark x1="7710" y1="70248" x2="7710" y2="70248"/>
                        <a14:foregroundMark x1="8957" y1="70661" x2="8957" y2="70661"/>
                        <a14:foregroundMark x1="7937" y1="66529" x2="7937" y2="66529"/>
                        <a14:foregroundMark x1="7823" y1="61983" x2="7823" y2="61983"/>
                        <a14:foregroundMark x1="7596" y1="57025" x2="7596" y2="57025"/>
                        <a14:foregroundMark x1="6916" y1="52066" x2="6916" y2="52066"/>
                        <a14:foregroundMark x1="7029" y1="46281" x2="7029" y2="46281"/>
                        <a14:foregroundMark x1="6349" y1="42769" x2="6349" y2="42769"/>
                        <a14:foregroundMark x1="5442" y1="45041" x2="5442" y2="45041"/>
                        <a14:foregroundMark x1="7483" y1="81405" x2="7483" y2="81405"/>
                        <a14:foregroundMark x1="8730" y1="83678" x2="8730" y2="83678"/>
                        <a14:foregroundMark x1="8730" y1="80992" x2="8730" y2="80992"/>
                        <a14:foregroundMark x1="10431" y1="80785" x2="10431" y2="80785"/>
                        <a14:foregroundMark x1="11791" y1="81198" x2="11791" y2="81198"/>
                        <a14:foregroundMark x1="13832" y1="81405" x2="13832" y2="81405"/>
                        <a14:foregroundMark x1="16100" y1="80579" x2="16100" y2="80579"/>
                        <a14:foregroundMark x1="18594" y1="81612" x2="18594" y2="81612"/>
                        <a14:foregroundMark x1="20748" y1="82025" x2="20748" y2="82025"/>
                        <a14:foregroundMark x1="22789" y1="82231" x2="22789" y2="82231"/>
                        <a14:foregroundMark x1="24490" y1="82231" x2="24490" y2="82231"/>
                        <a14:foregroundMark x1="26304" y1="82231" x2="26304" y2="82231"/>
                        <a14:foregroundMark x1="28571" y1="81818" x2="28571" y2="81818"/>
                        <a14:foregroundMark x1="31633" y1="82025" x2="31633" y2="82025"/>
                        <a14:foregroundMark x1="34014" y1="81198" x2="34014" y2="81198"/>
                        <a14:foregroundMark x1="37188" y1="80992" x2="37188" y2="80992"/>
                        <a14:foregroundMark x1="40136" y1="80372" x2="40136" y2="80372"/>
                        <a14:foregroundMark x1="44104" y1="79752" x2="44104" y2="79752"/>
                        <a14:foregroundMark x1="47846" y1="78719" x2="47846" y2="78719"/>
                        <a14:foregroundMark x1="51701" y1="78512" x2="51701" y2="78512"/>
                        <a14:foregroundMark x1="55102" y1="78099" x2="55102" y2="78099"/>
                        <a14:foregroundMark x1="58503" y1="78099" x2="58503" y2="78099"/>
                        <a14:foregroundMark x1="61338" y1="77686" x2="61338" y2="77686"/>
                        <a14:foregroundMark x1="63832" y1="76860" x2="63832" y2="76860"/>
                        <a14:foregroundMark x1="66780" y1="76446" x2="66780" y2="76446"/>
                        <a14:foregroundMark x1="67574" y1="77066" x2="67574" y2="77066"/>
                        <a14:foregroundMark x1="72109" y1="75620" x2="72336" y2="75413"/>
                        <a14:foregroundMark x1="81859" y1="72521" x2="81859" y2="72521"/>
                        <a14:foregroundMark x1="87415" y1="72521" x2="87415" y2="72521"/>
                        <a14:foregroundMark x1="91610" y1="71901" x2="91610" y2="71901"/>
                        <a14:foregroundMark x1="96032" y1="71281" x2="96032" y2="71281"/>
                        <a14:foregroundMark x1="7370" y1="84504" x2="7370" y2="84504"/>
                        <a14:foregroundMark x1="7370" y1="87190" x2="7370" y2="87190"/>
                        <a14:foregroundMark x1="15646" y1="44008" x2="15646" y2="44008"/>
                        <a14:foregroundMark x1="19274" y1="43802" x2="19274" y2="43802"/>
                        <a14:foregroundMark x1="27211" y1="42562" x2="27211" y2="42562"/>
                        <a14:foregroundMark x1="33787" y1="42149" x2="33787" y2="42149"/>
                        <a14:foregroundMark x1="36054" y1="40909" x2="36054" y2="40909"/>
                        <a14:foregroundMark x1="91723" y1="55372" x2="91723" y2="55372"/>
                        <a14:foregroundMark x1="60998" y1="82025" x2="60998" y2="82025"/>
                        <a14:foregroundMark x1="60431" y1="83264" x2="60431" y2="83264"/>
                        <a14:foregroundMark x1="60091" y1="81818" x2="60091" y2="81818"/>
                        <a14:foregroundMark x1="60204" y1="84091" x2="60204" y2="84091"/>
                        <a14:foregroundMark x1="63152" y1="83264" x2="63152" y2="83264"/>
                        <a14:backgroundMark x1="31746" y1="38017" x2="31746" y2="38017"/>
                        <a14:backgroundMark x1="36054" y1="37397" x2="36054" y2="37397"/>
                        <a14:backgroundMark x1="46259" y1="31612" x2="46259" y2="31612"/>
                        <a14:backgroundMark x1="7596" y1="40909" x2="7596" y2="40909"/>
                        <a14:backgroundMark x1="8617" y1="40702" x2="8617" y2="40702"/>
                        <a14:backgroundMark x1="13152" y1="39876" x2="13152" y2="39876"/>
                        <a14:backgroundMark x1="12585" y1="40496" x2="12585" y2="40496"/>
                        <a14:backgroundMark x1="15533" y1="39463" x2="15533" y2="39463"/>
                        <a14:backgroundMark x1="15420" y1="41529" x2="15420" y2="41529"/>
                        <a14:backgroundMark x1="4422" y1="50000" x2="4422" y2="50000"/>
                        <a14:backgroundMark x1="5215" y1="46901" x2="5215" y2="46901"/>
                        <a14:backgroundMark x1="6349" y1="66322" x2="6349" y2="66322"/>
                        <a14:backgroundMark x1="6689" y1="70248" x2="6689" y2="70248"/>
                        <a14:backgroundMark x1="41043" y1="34298" x2="41043" y2="34298"/>
                        <a14:backgroundMark x1="54535" y1="34917" x2="54535" y2="34917"/>
                        <a14:backgroundMark x1="42290" y1="36157" x2="42290" y2="36157"/>
                        <a14:backgroundMark x1="97392" y1="49793" x2="97392" y2="49793"/>
                        <a14:backgroundMark x1="98980" y1="55992" x2="98980" y2="55992"/>
                        <a14:backgroundMark x1="97619" y1="55372" x2="97619" y2="55372"/>
                        <a14:backgroundMark x1="95238" y1="54959" x2="95238" y2="54959"/>
                        <a14:backgroundMark x1="98073" y1="56818" x2="98073" y2="56818"/>
                        <a14:backgroundMark x1="16667" y1="40496" x2="16667" y2="40496"/>
                        <a14:backgroundMark x1="17574" y1="41116" x2="17574" y2="41116"/>
                        <a14:backgroundMark x1="18481" y1="41736" x2="18481" y2="41736"/>
                        <a14:backgroundMark x1="19501" y1="41529" x2="19501" y2="41529"/>
                        <a14:backgroundMark x1="21882" y1="41116" x2="21882" y2="41116"/>
                        <a14:backgroundMark x1="20295" y1="41736" x2="20295" y2="41736"/>
                        <a14:backgroundMark x1="20975" y1="41529" x2="20975" y2="41529"/>
                        <a14:backgroundMark x1="44218" y1="38017" x2="44218" y2="38017"/>
                        <a14:backgroundMark x1="37302" y1="38430" x2="37302" y2="38430"/>
                        <a14:backgroundMark x1="28458" y1="39669" x2="28458" y2="39669"/>
                        <a14:backgroundMark x1="29705" y1="39463" x2="29705" y2="39463"/>
                        <a14:backgroundMark x1="30159" y1="39463" x2="30159" y2="39463"/>
                        <a14:backgroundMark x1="5215" y1="45868" x2="5215" y2="45868"/>
                        <a14:backgroundMark x1="22222" y1="41116" x2="22449" y2="40702"/>
                        <a14:backgroundMark x1="22676" y1="41116" x2="22676" y2="41116"/>
                        <a14:backgroundMark x1="23469" y1="41116" x2="23469" y2="41116"/>
                        <a14:backgroundMark x1="23923" y1="41322" x2="24263" y2="41116"/>
                        <a14:backgroundMark x1="25057" y1="41116" x2="25057" y2="41116"/>
                        <a14:backgroundMark x1="26757" y1="40909" x2="26757" y2="40909"/>
                        <a14:backgroundMark x1="27324" y1="40909" x2="27324" y2="40909"/>
                        <a14:backgroundMark x1="28005" y1="40702" x2="28005" y2="40702"/>
                        <a14:backgroundMark x1="28798" y1="40496" x2="28798" y2="40496"/>
                        <a14:backgroundMark x1="5669" y1="41736" x2="5669" y2="41736"/>
                        <a14:backgroundMark x1="65986" y1="35331" x2="65986" y2="35331"/>
                        <a14:backgroundMark x1="66553" y1="35744" x2="66553" y2="35744"/>
                      </a14:backgroundRemoval>
                    </a14:imgEffect>
                  </a14:imgLayer>
                </a14:imgProps>
              </a:ext>
            </a:extLst>
          </a:blip>
          <a:srcRect l="4727" t="30200" b="9799"/>
          <a:stretch/>
        </p:blipFill>
        <p:spPr>
          <a:xfrm>
            <a:off x="7863840" y="4475277"/>
            <a:ext cx="3995928" cy="13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6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Papi tiszt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936" y="870110"/>
            <a:ext cx="5458968" cy="5117780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 papi szolgálatra kijelölt szent személyek Áron és fiai, majd a tőlük származó Lévi törzsének tagjai, a léviták voltak. Őket nevezték a papi rend tagjainak.</a:t>
            </a:r>
          </a:p>
          <a:p>
            <a:r>
              <a:rPr lang="en-US" sz="2000"/>
              <a:t>A papi tiszt tehát öröklődött, nem szabadon választható hivatás volt.</a:t>
            </a:r>
          </a:p>
          <a:p>
            <a:r>
              <a:rPr lang="en-US" sz="2000"/>
              <a:t>Az Ószövetségből tudjuk, hogy 24 papi osztály volt.</a:t>
            </a:r>
          </a:p>
          <a:p>
            <a:r>
              <a:rPr lang="en-US" sz="2000"/>
              <a:t>Különleges ruházat – Izráel törzseinek neveivel</a:t>
            </a:r>
          </a:p>
        </p:txBody>
      </p:sp>
    </p:spTree>
    <p:extLst>
      <p:ext uri="{BB962C8B-B14F-4D97-AF65-F5344CB8AC3E}">
        <p14:creationId xmlns:p14="http://schemas.microsoft.com/office/powerpoint/2010/main" val="134534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9612</TotalTime>
  <Words>2864</Words>
  <Application>Microsoft Office PowerPoint</Application>
  <PresentationFormat>Szélesvásznú</PresentationFormat>
  <Paragraphs>392</Paragraphs>
  <Slides>48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4" baseType="lpstr">
      <vt:lpstr>Arial</vt:lpstr>
      <vt:lpstr>Arial Rounded MT Bold</vt:lpstr>
      <vt:lpstr>Calibri</vt:lpstr>
      <vt:lpstr>Calibri Light</vt:lpstr>
      <vt:lpstr>Comic Sans MS</vt:lpstr>
      <vt:lpstr>Office-téma</vt:lpstr>
      <vt:lpstr>Nyári hittanos gyermekhét  Téma egy hétre Teológiai és valláspedagógiai szempontok Ötletek a feldolgozáshoz  </vt:lpstr>
      <vt:lpstr>Isten házában </vt:lpstr>
      <vt:lpstr>Szent hely és idő</vt:lpstr>
      <vt:lpstr>A szent sátor</vt:lpstr>
      <vt:lpstr>A szent sátor berendezései</vt:lpstr>
      <vt:lpstr>A silói szentély</vt:lpstr>
      <vt:lpstr>PowerPoint-bemutató</vt:lpstr>
      <vt:lpstr>A jeruzsálemi templom</vt:lpstr>
      <vt:lpstr>Papi tiszt</vt:lpstr>
      <vt:lpstr>Áldozatok bemutatása</vt:lpstr>
      <vt:lpstr>Szövetség Istennel </vt:lpstr>
      <vt:lpstr>Isten szól – Isten kijelentése  </vt:lpstr>
      <vt:lpstr>Istentisztelet és imádság a templomban </vt:lpstr>
      <vt:lpstr>Lelki házzá épülni, élő kövekként </vt:lpstr>
      <vt:lpstr>PowerPoint-bemutató</vt:lpstr>
      <vt:lpstr>PowerPoint-bemutató</vt:lpstr>
      <vt:lpstr>Kapcsolódás a mai templomhoz és jelképeihez</vt:lpstr>
      <vt:lpstr>Kapcsolódás a gyülekezeti tagokhoz</vt:lpstr>
      <vt:lpstr>Hétfő – A szent sátor - 2 Mózes 25-29</vt:lpstr>
      <vt:lpstr>PowerPoint-bemutató</vt:lpstr>
      <vt:lpstr>PPT  - A szent sátor építése és részei Szolgálattevők</vt:lpstr>
      <vt:lpstr>PPT – A református templom berendezései Úton a templomba</vt:lpstr>
      <vt:lpstr>PowerPoint-bemutató</vt:lpstr>
      <vt:lpstr>Kedd: A szentély – Sámuel születése és elhívása 1 Sámuel 1. 3.</vt:lpstr>
      <vt:lpstr>PPT – Sámuel elhívása</vt:lpstr>
      <vt:lpstr>PowerPoint-bemutató</vt:lpstr>
      <vt:lpstr>Sámuel születése és elhívása – Segédanyag az óvodai hitéleti neveléshez</vt:lpstr>
      <vt:lpstr>PowerPoint-bemutató</vt:lpstr>
      <vt:lpstr>PPT – A Biblia keletkezése, az írástekercs elkészítése Ismerjük meg a Biblia világát!</vt:lpstr>
      <vt:lpstr>PowerPoint-bemutató</vt:lpstr>
      <vt:lpstr>PPT – Hogyan kövessük a Szentírást? Kövessük a Szentírást! - olvasmány</vt:lpstr>
      <vt:lpstr>PowerPoint-bemutató</vt:lpstr>
      <vt:lpstr>PowerPoint-bemutató</vt:lpstr>
      <vt:lpstr>Szerda - A templom – Salamon temploma, építés és felszentelés – 1 Királyok 5-8</vt:lpstr>
      <vt:lpstr>PowerPoint-bemutató</vt:lpstr>
      <vt:lpstr>PPT – Salamon temploma Szolgálattevők</vt:lpstr>
      <vt:lpstr>PowerPoint-bemutató</vt:lpstr>
      <vt:lpstr>PPT – A református istentisztelet</vt:lpstr>
      <vt:lpstr>Csütörtök: Jósiás hallgat Isten szavára - A megtalált tekercs a templomban - 2 Királyok 22-23</vt:lpstr>
      <vt:lpstr>PowerPoint-bemutató</vt:lpstr>
      <vt:lpstr>PPT – Jósiás történetéhez Egy király, aki követte a Szentírást</vt:lpstr>
      <vt:lpstr>Péntek: Az én Atyám házában kell lennem – A 12 éves Jézus a templomban - Lukács 2,41-52</vt:lpstr>
      <vt:lpstr>PowerPoint-bemutató</vt:lpstr>
      <vt:lpstr>PPT – A tizenkét éves Jézus a templomban</vt:lpstr>
      <vt:lpstr>PowerPoint-bemutató</vt:lpstr>
      <vt:lpstr>PPT – Református jelképek és református címer Református hittanos vagyok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Hittanos gyermekhét Isten házában</dc:title>
  <dc:creator>RPI</dc:creator>
  <cp:lastModifiedBy>Zimányi Noémi</cp:lastModifiedBy>
  <cp:revision>152</cp:revision>
  <dcterms:created xsi:type="dcterms:W3CDTF">2025-03-15T10:30:02Z</dcterms:created>
  <dcterms:modified xsi:type="dcterms:W3CDTF">2025-05-15T09:56:44Z</dcterms:modified>
</cp:coreProperties>
</file>