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6" r:id="rId5"/>
    <p:sldId id="269" r:id="rId6"/>
    <p:sldId id="271" r:id="rId7"/>
    <p:sldId id="270" r:id="rId8"/>
    <p:sldId id="272" r:id="rId9"/>
    <p:sldId id="273" r:id="rId10"/>
    <p:sldId id="274" r:id="rId11"/>
    <p:sldId id="279" r:id="rId12"/>
    <p:sldId id="263" r:id="rId13"/>
    <p:sldId id="276" r:id="rId14"/>
    <p:sldId id="277" r:id="rId15"/>
    <p:sldId id="275" r:id="rId16"/>
    <p:sldId id="259" r:id="rId17"/>
    <p:sldId id="260" r:id="rId18"/>
    <p:sldId id="261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9E73"/>
    <a:srgbClr val="F7D097"/>
    <a:srgbClr val="548235"/>
    <a:srgbClr val="AFADA2"/>
    <a:srgbClr val="707974"/>
    <a:srgbClr val="B1B0A3"/>
    <a:srgbClr val="FFFBD6"/>
    <a:srgbClr val="660033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08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D904-582D-42A0-BC63-750DD2F8116F}" type="datetimeFigureOut">
              <a:rPr lang="hu-HU" smtClean="0"/>
              <a:t>2021. 09. 27.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2514-3694-4092-9EAA-5BA0C1A780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728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D904-582D-42A0-BC63-750DD2F8116F}" type="datetimeFigureOut">
              <a:rPr lang="hu-HU" smtClean="0"/>
              <a:t>2021. 09. 27.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2514-3694-4092-9EAA-5BA0C1A780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582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D904-582D-42A0-BC63-750DD2F8116F}" type="datetimeFigureOut">
              <a:rPr lang="hu-HU" smtClean="0"/>
              <a:t>2021. 09. 27.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2514-3694-4092-9EAA-5BA0C1A780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211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E8FC9-AD82-4771-8561-FF139AE3B946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8E11B-75E7-45D7-838F-5906BAD7C887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680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46B03-720B-47A6-AD02-1EE64722C15C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3E53E6-7023-4C2C-82F5-21921C967BAE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202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5CD8-3E16-42D9-AC33-E799EB5660D0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A6522-A5D3-4250-8A93-031DBD96F0B3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576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4582D-63D9-460D-8817-28111E345886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474B83-3515-4A65-A7DD-EE9A7BF4F0D5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219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5DAD1-5BAF-490F-94EA-B0F4D07F3F7F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7F7D7-8AB6-4F64-8AC8-21F0F226D1F7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980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225A9-E72D-4C1E-95A5-8787AC1FD658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05153-BECE-45C2-A1C5-48464ED609AD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467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9A1D6-3884-493D-96CC-AD8FD76832A0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B681E-EE6B-4EE5-83E2-12161BB6F25E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62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411DB-D847-453C-9004-6B0E9AEF8CB6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0064B-50B3-4920-A180-9F209FCF6061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79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D904-582D-42A0-BC63-750DD2F8116F}" type="datetimeFigureOut">
              <a:rPr lang="hu-HU" smtClean="0"/>
              <a:t>2021. 09. 27.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2514-3694-4092-9EAA-5BA0C1A780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6109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019E4-0C8B-4638-A1C2-26A917C19B87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BA615-769C-4AB3-9188-8BD316A5D435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741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2FC7F-902C-4A61-89F1-95974E3073C5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69B8A-6D0F-438D-9A32-B5BEEB689C8C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048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80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80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  <a:endParaRPr kumimoji="0" lang="en-US" altLang="hu-HU" sz="1800" b="0" i="0" u="none" strike="noStrike" kern="1200" cap="none" spc="0" normalizeH="0" baseline="0" noProof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E0467-47D5-4854-9792-F831BD6D48E5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2FC43-EF9D-4E59-A52C-0A7360649EEA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248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855C4-5112-45A8-A97B-9BFB538DA969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25758-6D32-4C7A-85CC-26D01C82039D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302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80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80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1454C8-14BA-41C2-A72B-D952EB916475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66C937-9B20-4C48-8FD2-D1874E8E8503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697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50DEC-4F2C-425B-9DB7-E6146441E967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68E8A-D741-41C0-9E27-D98A50D41FF1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214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6CB26-CCB3-44E3-B041-16D4759D188B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B345A-4D85-4D96-B890-CBB40AA3B96A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719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EBA433-6B24-43D5-B127-5EEE551DBF55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F0F37-7814-41A6-B499-7D6EF092EB84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58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D904-582D-42A0-BC63-750DD2F8116F}" type="datetimeFigureOut">
              <a:rPr lang="hu-HU" smtClean="0"/>
              <a:t>2021. 09. 27.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2514-3694-4092-9EAA-5BA0C1A780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051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D904-582D-42A0-BC63-750DD2F8116F}" type="datetimeFigureOut">
              <a:rPr lang="hu-HU" smtClean="0"/>
              <a:t>2021. 09. 27.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2514-3694-4092-9EAA-5BA0C1A780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701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D904-582D-42A0-BC63-750DD2F8116F}" type="datetimeFigureOut">
              <a:rPr lang="hu-HU" smtClean="0"/>
              <a:t>2021. 09. 27.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2514-3694-4092-9EAA-5BA0C1A780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92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D904-582D-42A0-BC63-750DD2F8116F}" type="datetimeFigureOut">
              <a:rPr lang="hu-HU" smtClean="0"/>
              <a:t>2021. 09. 27.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2514-3694-4092-9EAA-5BA0C1A780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839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D904-582D-42A0-BC63-750DD2F8116F}" type="datetimeFigureOut">
              <a:rPr lang="hu-HU" smtClean="0"/>
              <a:t>2021. 09. 27.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2514-3694-4092-9EAA-5BA0C1A780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179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D904-582D-42A0-BC63-750DD2F8116F}" type="datetimeFigureOut">
              <a:rPr lang="hu-HU" smtClean="0"/>
              <a:t>2021. 09. 27.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2514-3694-4092-9EAA-5BA0C1A780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408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D904-582D-42A0-BC63-750DD2F8116F}" type="datetimeFigureOut">
              <a:rPr lang="hu-HU" smtClean="0"/>
              <a:t>2021. 09. 27.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2514-3694-4092-9EAA-5BA0C1A780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78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9D904-582D-42A0-BC63-750DD2F8116F}" type="datetimeFigureOut">
              <a:rPr lang="hu-HU" smtClean="0"/>
              <a:t>2021. 09. 27.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72514-3694-4092-9EAA-5BA0C1A780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255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BD86D-2AFB-4090-BEA4-B199C35F0E86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Century Gothic" panose="020B050202020202020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85569-9638-4A65-8324-F5A6E52FD50E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82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ei7zri9520" TargetMode="Externa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efpedi.hu/hatteranyagok/digihittan2020/2.o_baranyka_sablon_leiras_2021.09.27_ZN.pdf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tyWZeOlaRo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learningapps.org/watch?v=pubcu2vgj2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pQMLe4kyk-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614045" y="2274117"/>
            <a:ext cx="2949575" cy="2884488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271600" y="1328874"/>
            <a:ext cx="7627937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889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az alábbiakra: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Internetkapcsolat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Hangszóró vagy fülhallgató a hanganyaghoz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A/4-es rajzlap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Ceruza, színes ceruzák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Olló, ragasztó, vatta, cérna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Kérem, hogy indítsák el a diavetítést!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linkekre így tudnak rákattintani!)</a:t>
            </a: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262694"/>
            <a:ext cx="12192000" cy="7699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4400" dirty="0">
                <a:solidFill>
                  <a:schemeClr val="bg1"/>
                </a:solidFill>
                <a:cs typeface="Arial" panose="020B0604020202020204" pitchFamily="34" charset="0"/>
              </a:rPr>
              <a:t>Az elveszett bárány története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301" b="63778" l="57426" r="912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52" t="47140" r="13888" b="37861"/>
          <a:stretch/>
        </p:blipFill>
        <p:spPr>
          <a:xfrm>
            <a:off x="1151132" y="-8137"/>
            <a:ext cx="1348387" cy="9608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5197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88" b="90000" l="9939" r="89974"/>
                    </a14:imgEffect>
                  </a14:imgLayer>
                </a14:imgProps>
              </a:ext>
            </a:extLst>
          </a:blip>
          <a:srcRect l="36934" t="6081" r="17938" b="42007"/>
          <a:stretch/>
        </p:blipFill>
        <p:spPr>
          <a:xfrm>
            <a:off x="8228317" y="1751309"/>
            <a:ext cx="2594077" cy="41625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46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ercs vízszintesen 4"/>
          <p:cNvSpPr/>
          <p:nvPr/>
        </p:nvSpPr>
        <p:spPr>
          <a:xfrm>
            <a:off x="1208868" y="2433233"/>
            <a:ext cx="6245817" cy="2696705"/>
          </a:xfrm>
          <a:prstGeom prst="horizontalScroll">
            <a:avLst/>
          </a:prstGeom>
          <a:ln w="762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Olvasd el mai Aranymondásunkat! </a:t>
            </a:r>
          </a:p>
          <a:p>
            <a:pPr algn="ctr"/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Ha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hlinkClick r:id="rId6"/>
              </a:rPr>
              <a:t>ide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hlinkClick r:id="rId6"/>
              </a:rPr>
              <a:t>kattintasz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hlinkClick r:id="rId6"/>
              </a:rPr>
              <a:t>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és megoldod a feladatot, megkapod mai történetük üzenetét.</a:t>
            </a:r>
          </a:p>
        </p:txBody>
      </p:sp>
    </p:spTree>
    <p:extLst>
      <p:ext uri="{BB962C8B-B14F-4D97-AF65-F5344CB8AC3E}">
        <p14:creationId xmlns:p14="http://schemas.microsoft.com/office/powerpoint/2010/main" val="1200884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00001" cy="160526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" y="3523356"/>
            <a:ext cx="1600001" cy="160112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64901"/>
            <a:ext cx="1600001" cy="159309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92661"/>
            <a:ext cx="1600001" cy="1590280"/>
          </a:xfrm>
          <a:prstGeom prst="rect">
            <a:avLst/>
          </a:prstGeom>
        </p:spPr>
      </p:pic>
      <p:sp>
        <p:nvSpPr>
          <p:cNvPr id="2" name="Szamárfül 1"/>
          <p:cNvSpPr/>
          <p:nvPr/>
        </p:nvSpPr>
        <p:spPr>
          <a:xfrm>
            <a:off x="2082517" y="1081440"/>
            <a:ext cx="4796110" cy="4602997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800" dirty="0"/>
          </a:p>
          <a:p>
            <a:pPr algn="ctr"/>
            <a:r>
              <a:rPr lang="hu-HU" sz="2800" dirty="0"/>
              <a:t>Készítsd el az elveszett bárányt papírból!</a:t>
            </a:r>
          </a:p>
          <a:p>
            <a:pPr algn="ctr"/>
            <a:r>
              <a:rPr lang="hu-HU" sz="2800" dirty="0"/>
              <a:t> </a:t>
            </a:r>
          </a:p>
          <a:p>
            <a:pPr marL="285750" indent="-285750" algn="ctr">
              <a:buFontTx/>
              <a:buChar char="-"/>
            </a:pPr>
            <a:r>
              <a:rPr lang="hu-HU" sz="2400" dirty="0"/>
              <a:t>Készíthetsz több báránykát is.</a:t>
            </a:r>
          </a:p>
          <a:p>
            <a:pPr marL="285750" indent="-285750" algn="ctr">
              <a:buFontTx/>
              <a:buChar char="-"/>
            </a:pPr>
            <a:r>
              <a:rPr lang="hu-HU" sz="2400" dirty="0"/>
              <a:t>Ajándékozz el egy bárányt valakinek, és meséld el neki mai történetünket!</a:t>
            </a:r>
          </a:p>
          <a:p>
            <a:pPr marL="285750" indent="-285750" algn="ctr">
              <a:buFontTx/>
              <a:buChar char="-"/>
            </a:pPr>
            <a:r>
              <a:rPr lang="hu-HU" sz="2400" dirty="0"/>
              <a:t>Ha ránézel a barira, gondolj Istenre, a Pásztorra, köszönd meg neki, hogy gondoskodik rólad!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5794" y="525795"/>
            <a:ext cx="4285714" cy="57142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0036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539" y="382611"/>
            <a:ext cx="6579031" cy="50607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églalap 3"/>
          <p:cNvSpPr/>
          <p:nvPr/>
        </p:nvSpPr>
        <p:spPr>
          <a:xfrm>
            <a:off x="418455" y="2505798"/>
            <a:ext cx="2402237" cy="382808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accent6">
                    <a:lumMod val="75000"/>
                  </a:schemeClr>
                </a:solidFill>
              </a:rPr>
              <a:t>BÁRÁNYKA</a:t>
            </a:r>
          </a:p>
          <a:p>
            <a:pPr algn="ctr"/>
            <a:endParaRPr lang="hu-H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u-HU" sz="2800" b="1" u="sng" dirty="0">
                <a:solidFill>
                  <a:schemeClr val="accent6">
                    <a:lumMod val="75000"/>
                  </a:schemeClr>
                </a:solidFill>
              </a:rPr>
              <a:t>Eszközök:</a:t>
            </a:r>
          </a:p>
          <a:p>
            <a:r>
              <a:rPr lang="hu-HU" sz="2800" dirty="0">
                <a:solidFill>
                  <a:schemeClr val="accent6">
                    <a:lumMod val="75000"/>
                  </a:schemeClr>
                </a:solidFill>
              </a:rPr>
              <a:t>- fehér papír</a:t>
            </a:r>
          </a:p>
          <a:p>
            <a:r>
              <a:rPr lang="hu-HU" sz="2800" dirty="0">
                <a:solidFill>
                  <a:schemeClr val="accent6">
                    <a:lumMod val="75000"/>
                  </a:schemeClr>
                </a:solidFill>
              </a:rPr>
              <a:t>- ceruza</a:t>
            </a:r>
          </a:p>
          <a:p>
            <a:r>
              <a:rPr lang="hu-HU" sz="2800" dirty="0">
                <a:solidFill>
                  <a:schemeClr val="accent6">
                    <a:lumMod val="75000"/>
                  </a:schemeClr>
                </a:solidFill>
              </a:rPr>
              <a:t>- olló</a:t>
            </a:r>
          </a:p>
          <a:p>
            <a:r>
              <a:rPr lang="hu-HU" sz="2800" dirty="0">
                <a:solidFill>
                  <a:schemeClr val="accent6">
                    <a:lumMod val="75000"/>
                  </a:schemeClr>
                </a:solidFill>
              </a:rPr>
              <a:t>- fehér cérna</a:t>
            </a:r>
          </a:p>
          <a:p>
            <a:r>
              <a:rPr lang="hu-HU" sz="2800" dirty="0">
                <a:solidFill>
                  <a:schemeClr val="accent6">
                    <a:lumMod val="75000"/>
                  </a:schemeClr>
                </a:solidFill>
              </a:rPr>
              <a:t>- vatta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15488" cy="192179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7613542" y="154983"/>
            <a:ext cx="3440623" cy="8059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accent6">
                    <a:lumMod val="75000"/>
                  </a:schemeClr>
                </a:solidFill>
              </a:rPr>
              <a:t>SABLON</a:t>
            </a:r>
          </a:p>
        </p:txBody>
      </p:sp>
      <p:sp>
        <p:nvSpPr>
          <p:cNvPr id="7" name="Téglalap 6"/>
          <p:cNvSpPr/>
          <p:nvPr/>
        </p:nvSpPr>
        <p:spPr>
          <a:xfrm>
            <a:off x="3336010" y="5562542"/>
            <a:ext cx="8338088" cy="10707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Ha nyomtatni is szeretnéd a feladatot,</a:t>
            </a:r>
          </a:p>
          <a:p>
            <a:pPr algn="ctr"/>
            <a:r>
              <a:rPr lang="hu-HU" sz="2400" dirty="0">
                <a:solidFill>
                  <a:srgbClr val="548235"/>
                </a:solidFill>
                <a:hlinkClick r:id="rId5"/>
              </a:rPr>
              <a:t>a sablon itt tölthető le</a:t>
            </a:r>
            <a:r>
              <a:rPr lang="hu-HU" sz="2400" dirty="0"/>
              <a:t>. </a:t>
            </a:r>
          </a:p>
          <a:p>
            <a:pPr algn="ctr"/>
            <a:r>
              <a:rPr lang="hu-HU" sz="2000" dirty="0"/>
              <a:t>(Nem szükséges. A bárányka az ábrák alapján is könnyen elkészíthető.) </a:t>
            </a:r>
          </a:p>
        </p:txBody>
      </p:sp>
    </p:spTree>
    <p:extLst>
      <p:ext uri="{BB962C8B-B14F-4D97-AF65-F5344CB8AC3E}">
        <p14:creationId xmlns:p14="http://schemas.microsoft.com/office/powerpoint/2010/main" val="895569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879" y="247973"/>
            <a:ext cx="4434803" cy="63233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33" y="1586006"/>
            <a:ext cx="6061174" cy="49852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425844" cy="143053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5845" y="0"/>
            <a:ext cx="1429527" cy="14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33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61"/>
            <a:ext cx="1600001" cy="160112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97168"/>
            <a:ext cx="1605239" cy="1595483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23986" y="5703376"/>
            <a:ext cx="6369803" cy="90665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6">
                    <a:lumMod val="75000"/>
                  </a:schemeClr>
                </a:solidFill>
              </a:rPr>
              <a:t>Tipp: Végül ragaszthatsz rá vattapamacsokat! Ráírhatod mai Aranymondásunkat is.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593" y="294469"/>
            <a:ext cx="4389538" cy="63155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E56A4FDD-EB7C-46A7-93D5-E2BC63754F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5805" y="152723"/>
            <a:ext cx="4359018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69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7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kerekített téglalap 2"/>
          <p:cNvSpPr/>
          <p:nvPr/>
        </p:nvSpPr>
        <p:spPr>
          <a:xfrm>
            <a:off x="217488" y="3904147"/>
            <a:ext cx="3582987" cy="2035175"/>
          </a:xfrm>
          <a:prstGeom prst="roundRect">
            <a:avLst/>
          </a:prstGeom>
          <a:noFill/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Olvasd el Isten üzenetét, és add tovább az Igét valakinek!</a:t>
            </a:r>
          </a:p>
        </p:txBody>
      </p:sp>
      <p:sp>
        <p:nvSpPr>
          <p:cNvPr id="4" name="Hétágú csillag 3"/>
          <p:cNvSpPr/>
          <p:nvPr/>
        </p:nvSpPr>
        <p:spPr>
          <a:xfrm>
            <a:off x="4651513" y="112713"/>
            <a:ext cx="7245211" cy="6688137"/>
          </a:xfrm>
          <a:prstGeom prst="star7">
            <a:avLst>
              <a:gd name="adj" fmla="val 30929"/>
              <a:gd name="hf" fmla="val 102572"/>
              <a:gd name="vf" fmla="val 105210"/>
            </a:avLst>
          </a:prstGeom>
          <a:solidFill>
            <a:schemeClr val="accent6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32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„Örüljetek velem, mert megtaláltam az elveszett juhomat.”</a:t>
            </a:r>
          </a:p>
          <a:p>
            <a:pPr algn="ctr"/>
            <a:r>
              <a:rPr lang="hu-H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(Lukács evangéliuma 15,6)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217488" y="2702292"/>
            <a:ext cx="3582987" cy="887949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CED2B3"/>
              </a:gs>
              <a:gs pos="88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Aranymondás</a:t>
            </a:r>
          </a:p>
        </p:txBody>
      </p:sp>
    </p:spTree>
    <p:extLst>
      <p:ext uri="{BB962C8B-B14F-4D97-AF65-F5344CB8AC3E}">
        <p14:creationId xmlns:p14="http://schemas.microsoft.com/office/powerpoint/2010/main" val="1326193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847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4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540820"/>
            <a:ext cx="4505325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>
            <a:spLocks noChangeAspect="1"/>
          </p:cNvSpPr>
          <p:nvPr/>
        </p:nvSpPr>
        <p:spPr>
          <a:xfrm>
            <a:off x="7832636" y="1624890"/>
            <a:ext cx="3807792" cy="3807792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018463" y="2517775"/>
            <a:ext cx="343693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7" name="Téglalap 6"/>
          <p:cNvSpPr/>
          <p:nvPr/>
        </p:nvSpPr>
        <p:spPr>
          <a:xfrm>
            <a:off x="6464300" y="5611813"/>
            <a:ext cx="6096000" cy="708025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1220774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4000" dirty="0">
                <a:solidFill>
                  <a:srgbClr val="AE2E51"/>
                </a:solidFill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93788" y="2554288"/>
            <a:ext cx="39036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Kedves Szülők!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segítségüket!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 áldását kívánjuk 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27358" y="1663649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740152" y="2093261"/>
            <a:ext cx="580887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hu-HU" sz="3200" dirty="0">
                <a:solidFill>
                  <a:schemeClr val="accent6"/>
                </a:solidFill>
              </a:rPr>
              <a:t>„</a:t>
            </a:r>
            <a:r>
              <a:rPr lang="hu-HU" sz="4000" dirty="0">
                <a:solidFill>
                  <a:schemeClr val="accent6"/>
                </a:solidFill>
              </a:rPr>
              <a:t>Minden gondotokat </a:t>
            </a:r>
            <a:r>
              <a:rPr lang="hu-HU" sz="4000" dirty="0" err="1">
                <a:solidFill>
                  <a:schemeClr val="accent6"/>
                </a:solidFill>
              </a:rPr>
              <a:t>Őreá</a:t>
            </a:r>
            <a:r>
              <a:rPr lang="hu-HU" sz="4000" dirty="0">
                <a:solidFill>
                  <a:schemeClr val="accent6"/>
                </a:solidFill>
              </a:rPr>
              <a:t> vessétek, mert neki gondja van reátok.”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hu-HU" sz="2800" dirty="0">
              <a:solidFill>
                <a:schemeClr val="accent6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hu-HU" sz="2800" dirty="0">
                <a:solidFill>
                  <a:schemeClr val="accent6"/>
                </a:solidFill>
              </a:rPr>
              <a:t>(1Péter 5,7)</a:t>
            </a:r>
            <a:r>
              <a:rPr lang="hu-HU" altLang="hu-HU" sz="3200" dirty="0">
                <a:solidFill>
                  <a:srgbClr val="00B050"/>
                </a:solidFill>
              </a:rPr>
              <a:t> </a:t>
            </a:r>
            <a:endParaRPr lang="hu-HU" altLang="hu-HU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4" y="4801056"/>
            <a:ext cx="4676775" cy="155257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299161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847725" y="2633663"/>
            <a:ext cx="50244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3600" dirty="0">
                <a:solidFill>
                  <a:srgbClr val="299E73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hu-HU" sz="3600" dirty="0">
              <a:solidFill>
                <a:srgbClr val="299E73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3200" dirty="0">
                <a:solidFill>
                  <a:srgbClr val="299E73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5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793750"/>
            <a:ext cx="5380037" cy="5405438"/>
          </a:xfrm>
          <a:prstGeom prst="rect">
            <a:avLst/>
          </a:prstGeom>
          <a:solidFill>
            <a:srgbClr val="FFFBD6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20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8"/>
            <a:ext cx="12192000" cy="6858000"/>
          </a:xfrm>
          <a:prstGeom prst="rect">
            <a:avLst/>
          </a:prstGeom>
        </p:spPr>
      </p:pic>
      <p:pic>
        <p:nvPicPr>
          <p:cNvPr id="3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4" b="3564"/>
          <a:stretch>
            <a:fillRect/>
          </a:stretch>
        </p:blipFill>
        <p:spPr bwMode="auto">
          <a:xfrm>
            <a:off x="0" y="14288"/>
            <a:ext cx="1886857" cy="201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702630" y="2319903"/>
            <a:ext cx="71265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Jézus mesélt egyszer egy pásztorról, akinek 100 (száz) báránya volt. Egy nap elkóborolt közülük 1 (egy). Ő utánament, és megkereste. Amikor megtalálta, akkor együtt örült a barátaival.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275945" y="5097813"/>
            <a:ext cx="59798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Erről a történetről nézd meg </a:t>
            </a:r>
          </a:p>
          <a:p>
            <a:pPr algn="ctr"/>
            <a:r>
              <a:rPr lang="hu-HU" sz="2800" dirty="0">
                <a:solidFill>
                  <a:schemeClr val="bg1"/>
                </a:solidFill>
                <a:hlinkClick r:id="rId4"/>
              </a:rPr>
              <a:t>Az elveszett bárány</a:t>
            </a:r>
            <a:r>
              <a:rPr lang="hu-HU" sz="2800" dirty="0">
                <a:solidFill>
                  <a:schemeClr val="bg1"/>
                </a:solidFill>
              </a:rPr>
              <a:t> című feldolgozást.</a:t>
            </a:r>
          </a:p>
        </p:txBody>
      </p:sp>
    </p:spTree>
    <p:extLst>
      <p:ext uri="{BB962C8B-B14F-4D97-AF65-F5344CB8AC3E}">
        <p14:creationId xmlns:p14="http://schemas.microsoft.com/office/powerpoint/2010/main" val="356786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332038" y="741363"/>
            <a:ext cx="9744075" cy="121443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800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hu-HU" sz="2800" dirty="0">
                <a:solidFill>
                  <a:schemeClr val="accent5">
                    <a:lumMod val="75000"/>
                  </a:schemeClr>
                </a:solidFill>
              </a:rPr>
              <a:t>A képek alapján gondold végig, mit tudtál meg a filmből! </a:t>
            </a:r>
          </a:p>
          <a:p>
            <a:pPr algn="ctr">
              <a:defRPr/>
            </a:pPr>
            <a:r>
              <a:rPr lang="hu-HU" sz="2800" dirty="0">
                <a:solidFill>
                  <a:schemeClr val="accent5">
                    <a:lumMod val="75000"/>
                  </a:schemeClr>
                </a:solidFill>
              </a:rPr>
              <a:t>Mi történt ebben a történetben? Hangosan mondd el!</a:t>
            </a:r>
          </a:p>
          <a:p>
            <a:pPr algn="ctr">
              <a:defRPr/>
            </a:pPr>
            <a:endParaRPr lang="hu-H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églalap 1"/>
          <p:cNvSpPr>
            <a:spLocks noChangeArrowheads="1"/>
          </p:cNvSpPr>
          <p:nvPr/>
        </p:nvSpPr>
        <p:spPr bwMode="auto">
          <a:xfrm>
            <a:off x="2713102" y="168275"/>
            <a:ext cx="89819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>
                <a:solidFill>
                  <a:srgbClr val="0070C0"/>
                </a:solidFill>
              </a:rPr>
              <a:t>(Diavetítés módban, kattintásra jelennek meg a képek.)</a:t>
            </a:r>
          </a:p>
        </p:txBody>
      </p:sp>
      <p:pic>
        <p:nvPicPr>
          <p:cNvPr id="4" name="Kép 8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18459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t="11678" b="33209"/>
          <a:stretch/>
        </p:blipFill>
        <p:spPr>
          <a:xfrm>
            <a:off x="436053" y="2556021"/>
            <a:ext cx="2852367" cy="2192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603" y="4748945"/>
            <a:ext cx="2146930" cy="1550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/>
          <a:srcRect l="14441" t="4525" r="11099" b="40922"/>
          <a:stretch/>
        </p:blipFill>
        <p:spPr>
          <a:xfrm>
            <a:off x="5982442" y="2439668"/>
            <a:ext cx="2197241" cy="2370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0487" y="4060971"/>
            <a:ext cx="3105412" cy="2238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998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AEBFB"/>
            </a:gs>
            <a:gs pos="49001">
              <a:srgbClr val="DFF1B9"/>
            </a:gs>
            <a:gs pos="59000">
              <a:srgbClr val="D0EB96"/>
            </a:gs>
            <a:gs pos="83000">
              <a:srgbClr val="94DE61"/>
            </a:gs>
            <a:gs pos="100000">
              <a:srgbClr val="94DE6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9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46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88" b="90000" l="9939" r="89974"/>
                    </a14:imgEffect>
                  </a14:imgLayer>
                </a14:imgProps>
              </a:ext>
            </a:extLst>
          </a:blip>
          <a:srcRect l="36934" t="6081" r="17938" b="42007"/>
          <a:stretch/>
        </p:blipFill>
        <p:spPr>
          <a:xfrm>
            <a:off x="8212818" y="1340540"/>
            <a:ext cx="3304007" cy="5301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01" b="63778" l="57426" r="912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52" t="47140" r="4501" b="34622"/>
          <a:stretch/>
        </p:blipFill>
        <p:spPr>
          <a:xfrm>
            <a:off x="420914" y="3947886"/>
            <a:ext cx="3688207" cy="24215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Felhő 1"/>
          <p:cNvSpPr/>
          <p:nvPr/>
        </p:nvSpPr>
        <p:spPr>
          <a:xfrm>
            <a:off x="2133600" y="166348"/>
            <a:ext cx="5950857" cy="2959780"/>
          </a:xfrm>
          <a:prstGeom prst="cloud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3">
                    <a:lumMod val="75000"/>
                  </a:schemeClr>
                </a:solidFill>
              </a:rPr>
              <a:t>Sikerült felidézni az elveszett bárány történetének eseményeit? </a:t>
            </a:r>
            <a:r>
              <a:rPr lang="hu-HU" sz="2400" dirty="0">
                <a:solidFill>
                  <a:srgbClr val="7030A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 kattintva leellenőrizheted!</a:t>
            </a:r>
            <a:r>
              <a:rPr lang="hu-HU" sz="2400" dirty="0">
                <a:solidFill>
                  <a:srgbClr val="7030A0"/>
                </a:solidFill>
              </a:rPr>
              <a:t> </a:t>
            </a:r>
            <a:r>
              <a:rPr lang="hu-HU" sz="2400" dirty="0">
                <a:solidFill>
                  <a:schemeClr val="accent3">
                    <a:lumMod val="75000"/>
                  </a:schemeClr>
                </a:solidFill>
              </a:rPr>
              <a:t>Végezd el a feladatot!</a:t>
            </a:r>
          </a:p>
        </p:txBody>
      </p:sp>
    </p:spTree>
    <p:extLst>
      <p:ext uri="{BB962C8B-B14F-4D97-AF65-F5344CB8AC3E}">
        <p14:creationId xmlns:p14="http://schemas.microsoft.com/office/powerpoint/2010/main" val="21091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t="11678" b="33209"/>
          <a:stretch/>
        </p:blipFill>
        <p:spPr>
          <a:xfrm>
            <a:off x="2585344" y="773886"/>
            <a:ext cx="3605874" cy="2772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330" y="4258766"/>
            <a:ext cx="2380343" cy="1719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184776" cy="2160000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6734629" y="522514"/>
            <a:ext cx="4644571" cy="3135086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Mai történetünk pásztora gazdag ember lehetett, hiszen volt 100 báránya! Valószínűleg nem érezte volna meg egy báránya elvesztését, de neki fontos volt az az egy is!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1269625" y="4066731"/>
            <a:ext cx="5465004" cy="2322286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A jó pásztor minden bárányát ismeri, néven szólítja őket, a bárányok pedig ismerik a hangját. Egy ilyen pásztor nyájában biztonságban érezhetik magukat. </a:t>
            </a:r>
          </a:p>
        </p:txBody>
      </p:sp>
    </p:spTree>
    <p:extLst>
      <p:ext uri="{BB962C8B-B14F-4D97-AF65-F5344CB8AC3E}">
        <p14:creationId xmlns:p14="http://schemas.microsoft.com/office/powerpoint/2010/main" val="336028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14441" t="4525" r="11099" b="40922"/>
          <a:stretch/>
        </p:blipFill>
        <p:spPr>
          <a:xfrm>
            <a:off x="7865639" y="431282"/>
            <a:ext cx="2982883" cy="3217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694" y="3995275"/>
            <a:ext cx="3523860" cy="254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Lekerekített téglalap 3"/>
          <p:cNvSpPr/>
          <p:nvPr/>
        </p:nvSpPr>
        <p:spPr>
          <a:xfrm>
            <a:off x="2612571" y="188686"/>
            <a:ext cx="4572187" cy="3373085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Gondoskodik róluk. Ha egy mégis elkóborol közülük, megkeresi. Miután megtalálja elveszett bárányát, </a:t>
            </a:r>
            <a:r>
              <a:rPr lang="hu-HU" sz="2400" b="1" dirty="0">
                <a:solidFill>
                  <a:schemeClr val="accent2">
                    <a:lumMod val="50000"/>
                  </a:schemeClr>
                </a:solidFill>
              </a:rPr>
              <a:t>nem bünteti meg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, hanem örül neki, vállára veszi és hazaviszi. Mert szereti.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5891854" y="3995275"/>
            <a:ext cx="4151085" cy="2322286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Összehívja a barátait, hogy vele együtt örüljenek a megtalált báránynak.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18477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3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556" r="100000">
                        <a14:backgroundMark x1="84603" y1="40781" x2="84603" y2="40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9644" y="1792242"/>
            <a:ext cx="4282304" cy="43502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28"/>
            <a:ext cx="1707067" cy="1681161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1941353" y="625266"/>
            <a:ext cx="3556581" cy="1120913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Tudod, hogy ez a történet rólad is szól? 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6391338" y="332859"/>
            <a:ext cx="3707819" cy="1132114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 Neked is van egy jó pásztorod, aki </a:t>
            </a:r>
          </a:p>
          <a:p>
            <a:pPr algn="ctr"/>
            <a:r>
              <a:rPr lang="hu-HU" sz="2400" dirty="0"/>
              <a:t>szeret téged!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358864" y="2837615"/>
            <a:ext cx="3228847" cy="950686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Ismer téged! Neveden szólít téged!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8519886" y="1987879"/>
            <a:ext cx="3053158" cy="924114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Gondoskodik rólad!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372214" y="4850261"/>
            <a:ext cx="3215497" cy="1247259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 Ha távol kerülsz Tőle, megkeres, felkarol, vigyáz rád!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9228719" y="3582303"/>
            <a:ext cx="2675786" cy="1030514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 Ha újra mellette vagy, örül neked.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8245247" y="5283127"/>
            <a:ext cx="3347430" cy="118666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Ő a mi Urunk: </a:t>
            </a:r>
          </a:p>
          <a:p>
            <a:pPr algn="ctr"/>
            <a:r>
              <a:rPr lang="hu-HU" sz="2400" b="1" dirty="0"/>
              <a:t>Jézus Krisztus!</a:t>
            </a:r>
          </a:p>
        </p:txBody>
      </p:sp>
    </p:spTree>
    <p:extLst>
      <p:ext uri="{BB962C8B-B14F-4D97-AF65-F5344CB8AC3E}">
        <p14:creationId xmlns:p14="http://schemas.microsoft.com/office/powerpoint/2010/main" val="254207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772228" y="34696"/>
            <a:ext cx="8186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Egy dal is elmeséli nekünk mai történetünk üzenetét. A címére kattintva meghallgathatod: 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hlinkClick r:id="rId4"/>
              </a:rPr>
              <a:t>Rólam van szó!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929085" y="2368750"/>
            <a:ext cx="605245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</a:rPr>
              <a:t>/:Nincs előtte akadály, </a:t>
            </a:r>
          </a:p>
          <a:p>
            <a:pPr algn="ctr"/>
            <a:r>
              <a:rPr lang="hu-HU" sz="3200" dirty="0">
                <a:solidFill>
                  <a:schemeClr val="bg1"/>
                </a:solidFill>
              </a:rPr>
              <a:t>ha rólam van szó.</a:t>
            </a:r>
            <a:br>
              <a:rPr lang="hu-HU" sz="3200" dirty="0">
                <a:solidFill>
                  <a:schemeClr val="bg1"/>
                </a:solidFill>
              </a:rPr>
            </a:br>
            <a:r>
              <a:rPr lang="hu-HU" sz="3200" dirty="0">
                <a:solidFill>
                  <a:schemeClr val="bg1"/>
                </a:solidFill>
              </a:rPr>
              <a:t>Jön tűzön és vízen át, </a:t>
            </a:r>
          </a:p>
          <a:p>
            <a:pPr algn="ctr"/>
            <a:r>
              <a:rPr lang="hu-HU" sz="3200" dirty="0">
                <a:solidFill>
                  <a:schemeClr val="bg1"/>
                </a:solidFill>
              </a:rPr>
              <a:t>ha rólam van szó.</a:t>
            </a:r>
            <a:br>
              <a:rPr lang="hu-HU" sz="3200" dirty="0">
                <a:solidFill>
                  <a:schemeClr val="bg1"/>
                </a:solidFill>
              </a:rPr>
            </a:br>
            <a:r>
              <a:rPr lang="hu-HU" sz="3200" dirty="0">
                <a:solidFill>
                  <a:schemeClr val="bg1"/>
                </a:solidFill>
              </a:rPr>
              <a:t>Megmozgat minden követ, </a:t>
            </a:r>
          </a:p>
          <a:p>
            <a:pPr algn="ctr"/>
            <a:r>
              <a:rPr lang="hu-HU" sz="3200" dirty="0">
                <a:solidFill>
                  <a:schemeClr val="bg1"/>
                </a:solidFill>
              </a:rPr>
              <a:t>ha rólam van szó,</a:t>
            </a:r>
            <a:br>
              <a:rPr lang="hu-HU" sz="3200" dirty="0">
                <a:solidFill>
                  <a:schemeClr val="bg1"/>
                </a:solidFill>
              </a:rPr>
            </a:br>
            <a:r>
              <a:rPr lang="hu-HU" sz="3200" dirty="0">
                <a:solidFill>
                  <a:schemeClr val="bg1"/>
                </a:solidFill>
              </a:rPr>
              <a:t>segítségemre siet, </a:t>
            </a:r>
          </a:p>
          <a:p>
            <a:pPr algn="ctr"/>
            <a:r>
              <a:rPr lang="hu-HU" sz="3200" dirty="0">
                <a:solidFill>
                  <a:schemeClr val="bg1"/>
                </a:solidFill>
              </a:rPr>
              <a:t>mert rólam van szó! :/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153884" y="2107140"/>
            <a:ext cx="477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rgbClr val="FFFF00"/>
                </a:solidFill>
              </a:rPr>
              <a:t>Énekeljük együtt a refrént!</a:t>
            </a:r>
          </a:p>
        </p:txBody>
      </p:sp>
    </p:spTree>
    <p:extLst>
      <p:ext uri="{BB962C8B-B14F-4D97-AF65-F5344CB8AC3E}">
        <p14:creationId xmlns:p14="http://schemas.microsoft.com/office/powerpoint/2010/main" val="1073969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égvirágos üveg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2624</TotalTime>
  <Words>604</Words>
  <Application>Microsoft Office PowerPoint</Application>
  <PresentationFormat>Szélesvásznú</PresentationFormat>
  <Paragraphs>85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17</vt:i4>
      </vt:variant>
    </vt:vector>
  </HeadingPairs>
  <TitlesOfParts>
    <vt:vector size="24" baseType="lpstr">
      <vt:lpstr>Arial</vt:lpstr>
      <vt:lpstr>Century Gothic</vt:lpstr>
      <vt:lpstr>Comic Sans MS</vt:lpstr>
      <vt:lpstr>Times New Roman</vt:lpstr>
      <vt:lpstr>Wingdings 3</vt:lpstr>
      <vt:lpstr>Office-téma</vt:lpstr>
      <vt:lpstr>Fazetta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Noémi Zimányi</cp:lastModifiedBy>
  <cp:revision>119</cp:revision>
  <dcterms:created xsi:type="dcterms:W3CDTF">2020-04-03T08:10:22Z</dcterms:created>
  <dcterms:modified xsi:type="dcterms:W3CDTF">2021-09-27T13:10:43Z</dcterms:modified>
</cp:coreProperties>
</file>