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1070" r:id="rId6"/>
    <p:sldId id="275" r:id="rId7"/>
    <p:sldId id="1071" r:id="rId8"/>
    <p:sldId id="1055" r:id="rId9"/>
    <p:sldId id="1061" r:id="rId10"/>
    <p:sldId id="1062" r:id="rId11"/>
    <p:sldId id="294" r:id="rId12"/>
    <p:sldId id="1073" r:id="rId13"/>
    <p:sldId id="1072" r:id="rId14"/>
    <p:sldId id="1074" r:id="rId15"/>
    <p:sldId id="272" r:id="rId16"/>
    <p:sldId id="271" r:id="rId17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89" autoAdjust="0"/>
    <p:restoredTop sz="95713" autoAdjust="0"/>
  </p:normalViewPr>
  <p:slideViewPr>
    <p:cSldViewPr snapToGrid="0">
      <p:cViewPr varScale="1">
        <p:scale>
          <a:sx n="88" d="100"/>
          <a:sy n="88" d="100"/>
        </p:scale>
        <p:origin x="10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1418C4-22FD-4352-8451-6B7EEE2AD120}" type="datetime1">
              <a:rPr lang="hu-HU" smtClean="0"/>
              <a:t>2025. 06. 23.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9C38C-46A1-49BC-A836-83A1BCB4B54C}" type="datetime1">
              <a:rPr lang="hu-HU" smtClean="0"/>
              <a:pPr/>
              <a:t>2025. 06. 23.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825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abadkézi sokszög 6" title="cakkozott kör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76FFD32-88CA-4DA5-94D0-751BA362C3ED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3" name="Téglalap 12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E7889-C9A7-4543-94B9-844EC326D5B1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D4168-0937-4575-BA7C-74C4BC604238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42CC6-3107-442F-96C1-D5F0CAEA699B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5EDB341-038E-4891-9EAB-9C006351033C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7" name="Csoport 6" title="bal oldali cakkozott alakzat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Szabadkézi sokszög 6" title="bal oldali cakkozott alakzat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Szabadkézi sokszög 11" title="bal oldali cakkozott vonal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280321-6716-429F-AA23-EF647B4011B6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E7BBA-04E4-4D80-A1A2-AD71D9448796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20D300-6FD6-4103-8D37-941945CB0ADC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D19D5E-108D-4657-A034-8AB4009A3817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51A93732-B105-45AC-AFD0-4EE9A7D55015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" name="Téglalap 7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11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491FB59C-E62E-407C-9A4C-3EBF6434BF6F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9DF8E3E-3443-41A0-A6B7-2C091458688F}" type="datetime1">
              <a:rPr lang="hu-HU" noProof="0" smtClean="0"/>
              <a:t>2025. 06. 23.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1" name="Szabadkézi sokszög 6" title="Bal oldali cakkozott szegély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jobb oldali szegély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xels.com/hu-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003" y="954923"/>
            <a:ext cx="5875694" cy="2739999"/>
          </a:xfrm>
        </p:spPr>
        <p:txBody>
          <a:bodyPr rtlCol="0">
            <a:normAutofit/>
          </a:bodyPr>
          <a:lstStyle/>
          <a:p>
            <a:r>
              <a:rPr lang="hu-HU" sz="4000" spc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u-HU" sz="4000" spc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hu-HU" sz="40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Mi és mások:</a:t>
            </a: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Az önálló élet kezdetei </a:t>
            </a:r>
            <a:endParaRPr lang="hu-HU" sz="40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1F61DBF-2C3F-4F06-BAE0-5C6A7317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8" y="5572664"/>
            <a:ext cx="5877385" cy="841803"/>
          </a:xfrm>
        </p:spPr>
        <p:txBody>
          <a:bodyPr rtlCol="0">
            <a:normAutofit/>
          </a:bodyPr>
          <a:lstStyle/>
          <a:p>
            <a:pPr rtl="0"/>
            <a:r>
              <a:rPr lang="hu-HU" b="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Központi téma: </a:t>
            </a:r>
          </a:p>
          <a:p>
            <a:pPr rtl="0"/>
            <a:r>
              <a:rPr lang="hu-HU" b="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kezdjek az önállósággal?</a:t>
            </a:r>
          </a:p>
        </p:txBody>
      </p:sp>
      <p:sp>
        <p:nvSpPr>
          <p:cNvPr id="19" name="Szabadkézi alakzat: Alakzat 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E50794B-64A0-4A5C-A042-8E56399B6649}"/>
              </a:ext>
            </a:extLst>
          </p:cNvPr>
          <p:cNvSpPr/>
          <p:nvPr/>
        </p:nvSpPr>
        <p:spPr>
          <a:xfrm>
            <a:off x="230155" y="44509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684" y="480011"/>
            <a:ext cx="3665399" cy="5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89888"/>
          </a:xfrm>
        </p:spPr>
        <p:txBody>
          <a:bodyPr>
            <a:noAutofit/>
          </a:bodyPr>
          <a:lstStyle/>
          <a:p>
            <a: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874517"/>
            <a:ext cx="4917628" cy="45011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felelősségvállalás nehéz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mert sokat kell gondolkodni, mérlegelni. 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Sokszor utólag jut eszünkbe egy olyan szempont, aminek fényében egész döntésünket megváltoztattuk volna! 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döntéseket is tanulni kell, ahogy a felelősségvállalást is! 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Felelősek vagyunk magunkért és másokért is.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10</a:t>
            </a:fld>
            <a:endParaRPr lang="hu-HU" noProof="0" dirty="0"/>
          </a:p>
        </p:txBody>
      </p:sp>
      <p:sp>
        <p:nvSpPr>
          <p:cNvPr id="5" name="Téglalap 4"/>
          <p:cNvSpPr/>
          <p:nvPr/>
        </p:nvSpPr>
        <p:spPr>
          <a:xfrm>
            <a:off x="6464460" y="2533346"/>
            <a:ext cx="496554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Boldog az az ember, aki felfedezi és használja azt a lehetőséget, amit Isten ad nekünk az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imádságban.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Kérhetjük Tőle a vezetést, a világosságot, a bölcsességét, a Szentlélek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útmutatását döntéseinkben is!</a:t>
            </a:r>
          </a:p>
        </p:txBody>
      </p:sp>
    </p:spTree>
    <p:extLst>
      <p:ext uri="{BB962C8B-B14F-4D97-AF65-F5344CB8AC3E}">
        <p14:creationId xmlns:p14="http://schemas.microsoft.com/office/powerpoint/2010/main" val="17161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671752"/>
            <a:ext cx="10178322" cy="1492132"/>
          </a:xfrm>
        </p:spPr>
        <p:txBody>
          <a:bodyPr>
            <a:normAutofit/>
          </a:bodyPr>
          <a:lstStyle/>
          <a:p>
            <a: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  <a:t>Imádság jó döntésekért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7696" y="2257715"/>
            <a:ext cx="5299593" cy="982546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Írj egy rövid imádságot, amelyben Istentől kérsz bölcsességet a jövőbeli döntéseidhez!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11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C2BCB81-626C-44AB-95CD-17605220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95" y="3617739"/>
            <a:ext cx="5403311" cy="27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Összegzés és zárás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9" y="2044730"/>
            <a:ext cx="4648379" cy="264989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tetszett a lecke feldolgozása során?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gondolatokat kaptál, amelyeket tovább viszel a mindennapokba? 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12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FB5FC2C-7312-4334-99C2-57DC2AD2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43" y="2044730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4079"/>
          </a:xfrm>
        </p:spPr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Források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1094" y="1929385"/>
            <a:ext cx="6822474" cy="34564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Képek: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https://www.pexels.com/hu-hu/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468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628034-CDE4-49A6-BCFA-48C4D854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39838"/>
            <a:ext cx="10178322" cy="1434679"/>
          </a:xfrm>
        </p:spPr>
        <p:txBody>
          <a:bodyPr>
            <a:noAutofit/>
          </a:bodyPr>
          <a:lstStyle/>
          <a:p>
            <a:r>
              <a:rPr lang="hu-HU" sz="4000" cap="none" dirty="0">
                <a:latin typeface="Arial" panose="020B0604020202020204" pitchFamily="34" charset="0"/>
                <a:cs typeface="Arial" panose="020B0604020202020204" pitchFamily="34" charset="0"/>
              </a:rPr>
              <a:t>Megjegyzések a téma feldolgozásához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9EBBE8-C7CE-426A-93DD-F24AEAE04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777" y="2407533"/>
            <a:ext cx="3971888" cy="32094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önálló élet kezdetei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téma, bár általános megfogalmazású, mégis érzékeny területekre világít rá: az önállóságra és az egyéni  döntések súlyára, valamint a felelősségvállalásra.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PPT-ben található többféle feladat közül azokat válassza ki a vallástanár, amelyek illeszkednek a csoporthoz.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3707A5-9DB8-4A3E-8192-1A552B28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2</a:t>
            </a:fld>
            <a:endParaRPr lang="hu-HU" noProof="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334" y="2407533"/>
            <a:ext cx="4382254" cy="29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8381" y="438539"/>
            <a:ext cx="10843716" cy="8957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  <a:t>Gondolkodjunk, beszélgessünk!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808" y="3043645"/>
            <a:ext cx="8901892" cy="22395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Mi volt eddigi életed során a legmeghatározóbb önálló döntésed? (például: az iskolaválasztás, klubváltás vagy a kapcsolatok terén)</a:t>
            </a:r>
          </a:p>
          <a:p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Volt már olyan, hogy utólag megbántad egy döntésedet? – Mesélj róla! </a:t>
            </a:r>
          </a:p>
          <a:p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Milyen pozitív következményekkel járt egy-egy meghozott döntésed? </a:t>
            </a:r>
          </a:p>
          <a:p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Miért jó önállónak lenni? </a:t>
            </a:r>
          </a:p>
          <a:p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Miért várják a felnőttkort a fiatalok? </a:t>
            </a:r>
          </a:p>
          <a:p>
            <a:endParaRPr lang="hu-HU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4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A0C0F8B-E485-4824-94BB-9FC8733C5664}"/>
              </a:ext>
            </a:extLst>
          </p:cNvPr>
          <p:cNvSpPr txBox="1"/>
          <p:nvPr/>
        </p:nvSpPr>
        <p:spPr>
          <a:xfrm>
            <a:off x="2286808" y="1734647"/>
            <a:ext cx="7250767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Halljuk sokszor ezt a mondatot:  „A döntés bizony a te kezedben van!”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De mi is a jó döntés? – ezt nehezebb megfogalmazni.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itt látható kérdések segítenek bevezetni a témát. </a:t>
            </a:r>
          </a:p>
        </p:txBody>
      </p:sp>
    </p:spTree>
    <p:extLst>
      <p:ext uri="{BB962C8B-B14F-4D97-AF65-F5344CB8AC3E}">
        <p14:creationId xmlns:p14="http://schemas.microsoft.com/office/powerpoint/2010/main" val="9784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696297"/>
            <a:ext cx="10178322" cy="808412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Egyet értesz az állítással?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80476" y="2286001"/>
            <a:ext cx="4149524" cy="3593591"/>
          </a:xfrm>
        </p:spPr>
        <p:txBody>
          <a:bodyPr/>
          <a:lstStyle/>
          <a:p>
            <a:pPr marL="0" indent="0">
              <a:buNone/>
            </a:pP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jelent számodra ez a meghatározás?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hozzáállás szükséges a felelős döntéshozatalhoz az idézet szerint?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Miben segíthet ez az elv?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4</a:t>
            </a:fld>
            <a:endParaRPr lang="hu-HU" noProof="0" dirty="0"/>
          </a:p>
        </p:txBody>
      </p:sp>
      <p:sp>
        <p:nvSpPr>
          <p:cNvPr id="5" name="Téglalap 4"/>
          <p:cNvSpPr/>
          <p:nvPr/>
        </p:nvSpPr>
        <p:spPr>
          <a:xfrm>
            <a:off x="1344434" y="2743968"/>
            <a:ext cx="5392032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„A felelős döntéshozót az </a:t>
            </a:r>
            <a:r>
              <a:rPr lang="hu-H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jellemzi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, hogy képes több nézőpontból is értékelni a szóba jöhető cselekvési lehetőségeket és optimális kompromisszumra törekszik a különböző értékdimenziók között.” </a:t>
            </a:r>
          </a:p>
          <a:p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(Zsolnai László: Felelősség és döntés)</a:t>
            </a:r>
          </a:p>
        </p:txBody>
      </p:sp>
    </p:spTree>
    <p:extLst>
      <p:ext uri="{BB962C8B-B14F-4D97-AF65-F5344CB8AC3E}">
        <p14:creationId xmlns:p14="http://schemas.microsoft.com/office/powerpoint/2010/main" val="18315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A386A4-2F7D-4942-A094-C19B9B9D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78" y="286076"/>
            <a:ext cx="10443498" cy="925207"/>
          </a:xfrm>
        </p:spPr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Levél a jövőbeli énemnek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00A4F8-52D6-43AB-B742-81A726EEE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12" y="1632857"/>
            <a:ext cx="5559552" cy="3597511"/>
          </a:xfrm>
        </p:spPr>
        <p:txBody>
          <a:bodyPr>
            <a:norm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Feladat: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Írj egy levelet önmagadnak!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Cím: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„Ha önálló leszek…”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Tartalom: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Írj egy 10-12 mondatos levelet arról, hogyan szeretnél döntéseket hozni, milyen hibákat szeretnél elkerülni és milyen értékek mentén akarsz élni a közeljövőben!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elkészült írásokat fel is olvashatjátok egymásnak.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A5EDB6-09E8-466B-B393-72D8158D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t>2025. 06. 23.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62F07FB-EEDE-4F6B-BFDE-9C5EABB1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465" y="3225662"/>
            <a:ext cx="4328535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none" spc="-150" dirty="0">
                <a:latin typeface="Arial" panose="020B0604020202020204" pitchFamily="34" charset="0"/>
                <a:cs typeface="Arial" panose="020B0604020202020204" pitchFamily="34" charset="0"/>
              </a:rPr>
              <a:t>„Az önállóság szobra”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0510" y="2286001"/>
            <a:ext cx="4690533" cy="3489766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Különböző testtartásokkal, pózokkal próbáljátok kifejezi egy mozdulatban, pillanatképben, szoborban, mit jelent számotokra az önállóság, az  erő, a felelősség, a magány, a szabadság?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Beszéljétek meg, hogy mi mit jelent „az önállóság szobrán”!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6</a:t>
            </a:fld>
            <a:endParaRPr lang="hu-HU" noProof="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7051" y="475124"/>
            <a:ext cx="3933703" cy="590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409817"/>
            <a:ext cx="10178322" cy="897775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Kiscsoportos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4556" y="1557695"/>
            <a:ext cx="6928155" cy="411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Bibliai szöveg feldolgozása a 2Sám 11–12 alapján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Kisebb csoportokban beszélgessetek a következő kérdésekről a megjelölt Ige alapján: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Kik voltak érintettek Dávid döntésében?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alternatív döntések lettek volna lehetségesek?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volt Dávid döntésének a következménye, és hogyan reagált rá Isten?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mutatkozik meg Isten irgalma és igazságossága a történetben?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7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514BE7-1418-4DC5-ACFD-9D530A9F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8546"/>
          </a:xfrm>
        </p:spPr>
        <p:txBody>
          <a:bodyPr>
            <a:noAutofit/>
          </a:bodyPr>
          <a:lstStyle/>
          <a:p>
            <a:r>
              <a:rPr lang="hu-HU" sz="3600" cap="none" dirty="0">
                <a:latin typeface="Arial" panose="020B0604020202020204" pitchFamily="34" charset="0"/>
                <a:cs typeface="Arial" panose="020B0604020202020204" pitchFamily="34" charset="0"/>
              </a:rPr>
              <a:t>A felelős döntéshozatal eljárási modellje</a:t>
            </a:r>
            <a:br>
              <a:rPr lang="hu-HU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cap="none" dirty="0">
                <a:latin typeface="Arial" panose="020B0604020202020204" pitchFamily="34" charset="0"/>
                <a:cs typeface="Arial" panose="020B0604020202020204" pitchFamily="34" charset="0"/>
              </a:rPr>
              <a:t>a modul alapján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0C3F14A-659E-459B-9C2D-BA0B7745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8</a:t>
            </a:fld>
            <a:endParaRPr lang="hu-HU" noProof="0" dirty="0"/>
          </a:p>
        </p:txBody>
      </p:sp>
      <p:sp>
        <p:nvSpPr>
          <p:cNvPr id="5" name="Téglalap 4"/>
          <p:cNvSpPr/>
          <p:nvPr/>
        </p:nvSpPr>
        <p:spPr>
          <a:xfrm>
            <a:off x="1396847" y="1945998"/>
            <a:ext cx="54992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1. A döntési helyzet megfogalmazása az etikai normák pontos beazonosítása, az érintett szereplők érzéseinek feltérképezése, valamint a célok és alternatívák meghatározása.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2. Az alternatívák párhuzamos kiértékelése az etikai normák, a döntési célok és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érintett szereplők nézőpontjából.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3. Annak az alternatívának a választása, amelyiknek a legrosszabb értéke jobb,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mint az összes többi alternatíva legrosszabb értéke.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056AF2E-DD5F-4930-8857-7D391F4D8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299" y="2817696"/>
            <a:ext cx="3454401" cy="212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  <a:t>A modell a gyakorlatban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649393"/>
            <a:ext cx="5311168" cy="48262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előző dián látott döntéshozatali modell alapján próbáljatok egy-egy mindennapi döntéshelyzetet bemutatni majd megbeszélni! 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Mennyire van összhangban ez a modell azzal, ahogy a mindennapokban általában döntéseket hozunk?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etikai normák érvényesülnek, ha figyelembe vesszük a modell ajánlását és mi érvényesül akkor, ha ettől eltérünk?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9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098417874"/>
      </p:ext>
    </p:extLst>
  </p:cSld>
  <p:clrMapOvr>
    <a:masterClrMapping/>
  </p:clrMapOvr>
</p:sld>
</file>

<file path=ppt/theme/theme1.xml><?xml version="1.0" encoding="utf-8"?>
<a:theme xmlns:a="http://schemas.openxmlformats.org/drawingml/2006/main" name="Jelvény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361_TF67530480.potx" id="{92EDB4BB-ADAD-4ED8-BDCA-AB545AD3C98D}" vid="{07348E2C-BFA8-474E-8C32-2977A4092C9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D5C12-9048-448D-A69C-F00736C0732E}">
  <ds:schemaRefs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Jelvény arculat</Template>
  <TotalTime>0</TotalTime>
  <Words>664</Words>
  <Application>Microsoft Office PowerPoint</Application>
  <PresentationFormat>Szélesvásznú</PresentationFormat>
  <Paragraphs>83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Medium</vt:lpstr>
      <vt:lpstr>Gill Sans MT</vt:lpstr>
      <vt:lpstr>Impact</vt:lpstr>
      <vt:lpstr>Jelvény</vt:lpstr>
      <vt:lpstr>7. Mi és mások:  Az önálló élet kezdetei </vt:lpstr>
      <vt:lpstr>Megjegyzések a téma feldolgozásához</vt:lpstr>
      <vt:lpstr>Gondolkodjunk, beszélgessünk!</vt:lpstr>
      <vt:lpstr>Egyet értesz az állítással? </vt:lpstr>
      <vt:lpstr>Levél a jövőbeli énemnek</vt:lpstr>
      <vt:lpstr>„Az önállóság szobra” </vt:lpstr>
      <vt:lpstr>Kiscsoportos feladat</vt:lpstr>
      <vt:lpstr>A felelős döntéshozatal eljárási modellje a modul alapján </vt:lpstr>
      <vt:lpstr>A modell a gyakorlatban </vt:lpstr>
      <vt:lpstr>Jól jegyezd meg!</vt:lpstr>
      <vt:lpstr>Imádság jó döntésekért</vt:lpstr>
      <vt:lpstr>Összegzés és zárás  </vt:lpstr>
      <vt:lpstr>Források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2024-11-24T13:09:14Z</dcterms:created>
  <dcterms:modified xsi:type="dcterms:W3CDTF">2025-06-23T11:16:10Z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