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5" r:id="rId6"/>
    <p:sldId id="859" r:id="rId7"/>
    <p:sldId id="1075" r:id="rId8"/>
    <p:sldId id="1077" r:id="rId9"/>
    <p:sldId id="1076" r:id="rId10"/>
    <p:sldId id="1055" r:id="rId11"/>
    <p:sldId id="1061" r:id="rId12"/>
    <p:sldId id="1062" r:id="rId13"/>
    <p:sldId id="1072" r:id="rId14"/>
    <p:sldId id="1074" r:id="rId15"/>
    <p:sldId id="272" r:id="rId16"/>
    <p:sldId id="271" r:id="rId17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89" autoAdjust="0"/>
    <p:restoredTop sz="95713" autoAdjust="0"/>
  </p:normalViewPr>
  <p:slideViewPr>
    <p:cSldViewPr snapToGrid="0">
      <p:cViewPr varScale="1">
        <p:scale>
          <a:sx n="103" d="100"/>
          <a:sy n="103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2025. 09. 08.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2025. 09. 08.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76FFD32-88CA-4DA5-94D0-751BA362C3ED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7889-C9A7-4543-94B9-844EC326D5B1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4168-0937-4575-BA7C-74C4BC604238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42CC6-3107-442F-96C1-D5F0CAEA699B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5EDB341-038E-4891-9EAB-9C006351033C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80321-6716-429F-AA23-EF647B4011B6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7BBA-04E4-4D80-A1A2-AD71D9448796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0D300-6FD6-4103-8D37-941945CB0ADC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19D5E-108D-4657-A034-8AB4009A3817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1A93732-B105-45AC-AFD0-4EE9A7D55015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491FB59C-E62E-407C-9A4C-3EBF6434BF6F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2025. 09. 08.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t4shJ_JPSw?si=bgeIXCDqSgLlDmWB" TargetMode="External"/><Relationship Id="rId2" Type="http://schemas.openxmlformats.org/officeDocument/2006/relationships/hyperlink" Target="https://www.pexels.com/hu-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03" y="954923"/>
            <a:ext cx="5875694" cy="2739999"/>
          </a:xfrm>
        </p:spPr>
        <p:txBody>
          <a:bodyPr rtlCol="0">
            <a:normAutofit fontScale="90000"/>
          </a:bodyPr>
          <a:lstStyle/>
          <a:p>
            <a: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b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Mi és mások: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A gyülekezet és az ifjúsági csoport</a:t>
            </a:r>
            <a:endParaRPr lang="hu-HU" sz="4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8" y="5572664"/>
            <a:ext cx="5877385" cy="96965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hu-HU" sz="2800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Központi téma: </a:t>
            </a:r>
          </a:p>
          <a:p>
            <a:pPr rtl="0"/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Közösségben Istennel, </a:t>
            </a:r>
          </a:p>
          <a:p>
            <a:pPr rtl="0"/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közösségben egymással </a:t>
            </a:r>
          </a:p>
          <a:p>
            <a:pPr rtl="0"/>
            <a:endParaRPr lang="hu-HU" b="0" cap="none" spc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hu-HU" b="0" cap="none" spc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abadkézi alakzat: Alakzat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50794B-64A0-4A5C-A042-8E56399B6649}"/>
              </a:ext>
            </a:extLst>
          </p:cNvPr>
          <p:cNvSpPr/>
          <p:nvPr/>
        </p:nvSpPr>
        <p:spPr>
          <a:xfrm>
            <a:off x="230155" y="44509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65A680-2290-4EE3-80ED-8EA281AA2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67" y="1608948"/>
            <a:ext cx="4816930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9888"/>
          </a:xfrm>
        </p:spPr>
        <p:txBody>
          <a:bodyPr>
            <a:noAutofit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Gondolatok a modulból </a:t>
            </a:r>
            <a:b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4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485900"/>
            <a:ext cx="4917628" cy="48897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felelősségvállalás nehéz, mert sokat kell gondolkodni, mérlegelni.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Sokszor utólag jut eszünkbe egy olyan szempont, aminek fényében egész döntésünket megváltoztattuk volna!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döntéseket is tanulni kell, ahogy a felelősségvállalást is!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Felelősek vagyunk magunkért és másokért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10</a:t>
            </a:fld>
            <a:endParaRPr lang="hu-HU" noProof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3537BE4-E080-4BA7-9ED9-A076827B54D9}"/>
              </a:ext>
            </a:extLst>
          </p:cNvPr>
          <p:cNvSpPr txBox="1"/>
          <p:nvPr/>
        </p:nvSpPr>
        <p:spPr>
          <a:xfrm>
            <a:off x="6608987" y="2607350"/>
            <a:ext cx="4003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Milyen konkrét, személyes és tanulságos gondolatokkal egészítenéd még ki ezeket a megállapításokat?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Párban beszélgessetek!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671752"/>
            <a:ext cx="10178322" cy="1492132"/>
          </a:xfrm>
        </p:spPr>
        <p:txBody>
          <a:bodyPr>
            <a:normAutofit/>
          </a:bodyPr>
          <a:lstStyle/>
          <a:p>
            <a:r>
              <a:rPr lang="hu-HU" sz="4800" cap="none" dirty="0">
                <a:latin typeface="Arial" panose="020B0604020202020204" pitchFamily="34" charset="0"/>
                <a:cs typeface="Arial" panose="020B0604020202020204" pitchFamily="34" charset="0"/>
              </a:rPr>
              <a:t>Imádság a közösségedért, ifiért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7696" y="2257715"/>
            <a:ext cx="5299593" cy="1360024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rövid imádságot, amelyben a közösségedért  fohászkodsz!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2BCB81-626C-44AB-95CD-17605220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5" y="3617739"/>
            <a:ext cx="5403311" cy="27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9" y="2044730"/>
            <a:ext cx="4648379" cy="264989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gondolatokat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3456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Képek: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https://www.pexels.com/hu-hu/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Videó linkje: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https://youtu.be/5t4shJ_JPSw?si=bgeIXCDqSgLlDmWB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381" y="438539"/>
            <a:ext cx="10843716" cy="8957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Gondolkodjunk, beszélgessünk!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3000102"/>
            <a:ext cx="9895114" cy="1201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Van-e friss gyülekezeti tapasztalatod? – Mesélj róla! </a:t>
            </a:r>
          </a:p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Hogyan jellemeznéd saját aktivitásod a gyülekezeti élet terén?</a:t>
            </a:r>
          </a:p>
          <a:p>
            <a:pPr marL="0" indent="0">
              <a:buNone/>
            </a:pPr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Az alábbi aktivitásmérő-számegyenes segítségével jellemezd magad egy számmal!</a:t>
            </a:r>
          </a:p>
          <a:p>
            <a:endParaRPr lang="hu-HU" sz="4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A0C0F8B-E485-4824-94BB-9FC8733C5664}"/>
              </a:ext>
            </a:extLst>
          </p:cNvPr>
          <p:cNvSpPr txBox="1"/>
          <p:nvPr/>
        </p:nvSpPr>
        <p:spPr>
          <a:xfrm>
            <a:off x="538075" y="1844024"/>
            <a:ext cx="1138003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Osszátok meg egymással a pozitív gyülekezeti és/vagy ifjúsági csoportotokkal kapcsolatos tapasztalataitokat!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(Például nyári tábor, kirándulás, ifjúsági alkalom, csendesnap, csendeshét stb.)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C833FA48-4934-48D9-A5ED-97B87F124826}"/>
              </a:ext>
            </a:extLst>
          </p:cNvPr>
          <p:cNvCxnSpPr>
            <a:cxnSpLocks/>
          </p:cNvCxnSpPr>
          <p:nvPr/>
        </p:nvCxnSpPr>
        <p:spPr>
          <a:xfrm>
            <a:off x="2048070" y="5579706"/>
            <a:ext cx="843487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AB957DF-E74A-463D-8F11-195C856F4DE7}"/>
              </a:ext>
            </a:extLst>
          </p:cNvPr>
          <p:cNvCxnSpPr/>
          <p:nvPr/>
        </p:nvCxnSpPr>
        <p:spPr>
          <a:xfrm>
            <a:off x="2979576" y="5332444"/>
            <a:ext cx="0" cy="49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63ACB65-E22A-4143-8D28-06A7284D1600}"/>
              </a:ext>
            </a:extLst>
          </p:cNvPr>
          <p:cNvCxnSpPr/>
          <p:nvPr/>
        </p:nvCxnSpPr>
        <p:spPr>
          <a:xfrm>
            <a:off x="5973148" y="5340220"/>
            <a:ext cx="0" cy="49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BCF7FEF7-DF44-42DD-BB62-14B9CE90A883}"/>
              </a:ext>
            </a:extLst>
          </p:cNvPr>
          <p:cNvCxnSpPr/>
          <p:nvPr/>
        </p:nvCxnSpPr>
        <p:spPr>
          <a:xfrm>
            <a:off x="9478347" y="5340220"/>
            <a:ext cx="0" cy="49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2654F2D-1A18-4BF2-BE28-9BCA039377D5}"/>
              </a:ext>
            </a:extLst>
          </p:cNvPr>
          <p:cNvSpPr txBox="1"/>
          <p:nvPr/>
        </p:nvSpPr>
        <p:spPr>
          <a:xfrm>
            <a:off x="2829535" y="49553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BA903BE-20A9-4AF8-840E-4E83D104031F}"/>
              </a:ext>
            </a:extLst>
          </p:cNvPr>
          <p:cNvSpPr txBox="1"/>
          <p:nvPr/>
        </p:nvSpPr>
        <p:spPr>
          <a:xfrm>
            <a:off x="5823107" y="49518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9EFE3D6-2F54-4633-8F66-D002810CDFC9}"/>
              </a:ext>
            </a:extLst>
          </p:cNvPr>
          <p:cNvSpPr txBox="1"/>
          <p:nvPr/>
        </p:nvSpPr>
        <p:spPr>
          <a:xfrm>
            <a:off x="9270598" y="49518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849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685" y="419099"/>
            <a:ext cx="9993085" cy="1213757"/>
          </a:xfrm>
        </p:spPr>
        <p:txBody>
          <a:bodyPr>
            <a:normAutofit fontScale="90000"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Mutasd be a gyülekezetet, ahova jársz!</a:t>
            </a:r>
            <a:b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Ha jelenleg nem jársz gyülekezetbe, akkor nézz utána a helyi református közösségnek, ahol laksz!  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872343"/>
            <a:ext cx="5388429" cy="46590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itt megadott szempontok szerint mutasd be a gyülekezet életét!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Általános és különleges alkalmak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Liturgiai elemek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Kisebb közösségek (beszélgetőkörök, házicsoportok)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Gyülekezeti honlapon elérhető információk képek:  (ifjúsági rovat, beszámolók, galéria stb.)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Egyéb online média jelenlét (FB és/vagy Instagram oldal)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Sajátosságok, missziói figyelem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Személyes feladat, szerep a közösségben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Egyéb jellemzők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C048C3-EC66-4782-903A-6466E76AA8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12" y="3156857"/>
            <a:ext cx="4246891" cy="23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320208-C984-4155-B5BF-4E95D097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52499"/>
            <a:ext cx="10178322" cy="847701"/>
          </a:xfrm>
        </p:spPr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Élet az első keresztyén gyülekezetben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413B9E-4CD0-4CDC-BE71-B8953DF8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37658"/>
            <a:ext cx="5464808" cy="44380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Kisebb csoportokban beszélgessetek arról, hogy milyen lehetett az élet az első keresztyén gyülekezetben?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Az ApCsel 2. alapján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írjatok jellemzőket, meghatározó tulajdonságokat a korabeli közösség életéről!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Miért lehetett olyan vonzó, miért terjedhetett olyan gyorsan és dinamikusan a keresztyénség az első században?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hasonlóságok és különbségek vannak a korai és a mai gyülekezetek életvitelében? (Táblázatos formát is használhattok ehhez a feladathoz.)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8724BC-3FD3-4412-8FBA-5CF5905F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4</a:t>
            </a:fld>
            <a:endParaRPr lang="hu-HU" noProof="0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B8734232-2225-47AE-A7FE-48D37EAA6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39480"/>
              </p:ext>
            </p:extLst>
          </p:nvPr>
        </p:nvGraphicFramePr>
        <p:xfrm>
          <a:off x="6966858" y="2721429"/>
          <a:ext cx="4735284" cy="3167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8">
                  <a:extLst>
                    <a:ext uri="{9D8B030D-6E8A-4147-A177-3AD203B41FA5}">
                      <a16:colId xmlns:a16="http://schemas.microsoft.com/office/drawing/2014/main" val="283907214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3860061549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800951222"/>
                    </a:ext>
                  </a:extLst>
                </a:gridCol>
              </a:tblGrid>
              <a:tr h="129249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r>
                        <a:rPr lang="hu-HU" dirty="0"/>
                        <a:t>Az első keresztyén gyülekezet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r>
                        <a:rPr lang="hu-HU" dirty="0"/>
                        <a:t>A mai gyülekezetek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74685"/>
                  </a:ext>
                </a:extLst>
              </a:tr>
              <a:tr h="937625"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r>
                        <a:rPr lang="hu-HU" dirty="0"/>
                        <a:t>Hasonlóságok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3332"/>
                  </a:ext>
                </a:extLst>
              </a:tr>
              <a:tr h="937625"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r>
                        <a:rPr lang="hu-HU" dirty="0"/>
                        <a:t>Különbségek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4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CA4E69-F727-4039-9B55-A944BF83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Fejezzük be a megkezdett mondatot!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E43CE-8F3B-4390-9FC8-DEE9F90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606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csoport minden tagja mondjon befejezést a megkezdett mondatra!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Gyülekezetben lenni azért jó, mert…</a:t>
            </a: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Megtanulhatjuk a közösségben azt, hogy…</a:t>
            </a: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Lehetőség van arra egy ifi csoportban, hogy…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E3A9A6-396C-462A-BE60-1A0CE27B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002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8AD0D-25F8-4AD7-848E-D5BCE421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71501"/>
            <a:ext cx="10178322" cy="771501"/>
          </a:xfrm>
        </p:spPr>
        <p:txBody>
          <a:bodyPr>
            <a:normAutofit/>
          </a:bodyPr>
          <a:lstStyle/>
          <a:p>
            <a:r>
              <a:rPr lang="hu-HU" sz="4000" cap="none" dirty="0">
                <a:latin typeface="Arial" panose="020B0604020202020204" pitchFamily="34" charset="0"/>
                <a:cs typeface="Arial" panose="020B0604020202020204" pitchFamily="34" charset="0"/>
              </a:rPr>
              <a:t>Ha én lennék…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4B8D63-3450-47F9-A6AE-924591EF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684008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„Ha én lennék a presbiter, a lelkész, a püspök.”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Mindhárom szerepkörből gondolkozzatok el a következőkről: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tennétek másként a gyülekezetben?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ötletekkel segítenétek, hogy több fiatal járhasson közösségbe?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tennétek azért, hogy jól érezzék magukat a fiatalok a gyülekezetben?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Próbáljatok minél több konkrétumot összeszedni, majd beszéljétek meg együtt a lehetőségeket!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44B1A9-4D3C-4ACF-A9A4-A7D6D56C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FBA0650-09B6-47F2-8B50-C8CB2A5F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6" y="5715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A386A4-2F7D-4942-A094-C19B9B9D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78" y="286076"/>
            <a:ext cx="10443498" cy="925207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Levél egy jövőbeli gyülekezetnek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0A4F8-52D6-43AB-B742-81A726EE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2" y="1632857"/>
            <a:ext cx="5559552" cy="432162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10-12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mondatos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levelet arról, hogyan nézzen ki szerinted egy jövőbeli gyülekezet!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Segítő kérdések: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Mire figyeljenek a tagok és a vezetők? 	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szempontok szerint legyenek alkalmak, programok?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elkészült írásokat fel is olvashatjátok egymásnak.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5EDB6-09E8-466B-B393-72D8158D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2025. 09. 08.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2F07FB-EEDE-4F6B-BFDE-9C5EABB1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65" y="3225662"/>
            <a:ext cx="432853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none" spc="-150" dirty="0">
                <a:latin typeface="Arial" panose="020B0604020202020204" pitchFamily="34" charset="0"/>
                <a:cs typeface="Arial" panose="020B0604020202020204" pitchFamily="34" charset="0"/>
              </a:rPr>
              <a:t>Készítsetek terveket!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0510" y="2449285"/>
            <a:ext cx="8487190" cy="3326481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Adjatok ötleteket, majd mutassátok be egymásnak, hogy mitől lehet jó egy gyülekezet, mitől lehet jó egy ifjúsági csoport?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megvalósítható programokat lehetőségeket ajánlanátok az ifiben?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Fontos, hogy olyan lehetőségeket ajánljatok, amelyek reálisak az adott közösségben!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067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409817"/>
            <a:ext cx="10178322" cy="897775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Kiscsoportos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4556" y="1557695"/>
            <a:ext cx="7240358" cy="411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Bibliai szöveg feldolgozása a 2Sám 11–12. alapján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Kisebb csoportokban beszélgessetek a következő kérdésekről a megjelölt Ige alapján: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Kik voltak érintettek Dávid döntésében?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alternatív döntések lettek volna még lehetségesek?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volt Dávid döntésének a következménye, és hogyan reagált rá Isten?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mutatkozik meg Isten irgalma és igazságossága ebben a történetben?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61_TF67530480.potx" id="{92EDB4BB-ADAD-4ED8-BDCA-AB545AD3C98D}" vid="{07348E2C-BFA8-474E-8C32-2977A4092C9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Jelvény arculat</Template>
  <TotalTime>0</TotalTime>
  <Words>668</Words>
  <Application>Microsoft Office PowerPoint</Application>
  <PresentationFormat>Szélesvásznú</PresentationFormat>
  <Paragraphs>112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Medium</vt:lpstr>
      <vt:lpstr>Gill Sans MT</vt:lpstr>
      <vt:lpstr>Impact</vt:lpstr>
      <vt:lpstr>Jelvény</vt:lpstr>
      <vt:lpstr>8. Mi és mások:  A gyülekezet és az ifjúsági csoport</vt:lpstr>
      <vt:lpstr>Gondolkodjunk, beszélgessünk!</vt:lpstr>
      <vt:lpstr>Mutasd be a gyülekezetet, ahova jársz! Ha jelenleg nem jársz gyülekezetbe, akkor nézz utána a helyi református közösségnek, ahol laksz!   </vt:lpstr>
      <vt:lpstr>Élet az első keresztyén gyülekezetben</vt:lpstr>
      <vt:lpstr>Fejezzük be a megkezdett mondatot! </vt:lpstr>
      <vt:lpstr>Ha én lennék…</vt:lpstr>
      <vt:lpstr>Levél egy jövőbeli gyülekezetnek </vt:lpstr>
      <vt:lpstr>Készítsetek terveket! </vt:lpstr>
      <vt:lpstr>Kiscsoportos feladat</vt:lpstr>
      <vt:lpstr>Gondolatok a modulból  </vt:lpstr>
      <vt:lpstr>Imádság a közösségedért, ifiért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2025-09-08T08:12:17Z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