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9" r:id="rId4"/>
    <p:sldId id="325" r:id="rId5"/>
    <p:sldId id="327" r:id="rId6"/>
    <p:sldId id="328" r:id="rId7"/>
    <p:sldId id="331" r:id="rId8"/>
    <p:sldId id="333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39" r:id="rId17"/>
    <p:sldId id="332" r:id="rId18"/>
    <p:sldId id="348" r:id="rId19"/>
    <p:sldId id="324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7A0"/>
    <a:srgbClr val="DAEEE9"/>
    <a:srgbClr val="9EE2CF"/>
    <a:srgbClr val="29367E"/>
    <a:srgbClr val="368885"/>
    <a:srgbClr val="D9ECD2"/>
    <a:srgbClr val="B4DED3"/>
    <a:srgbClr val="E0D0E6"/>
    <a:srgbClr val="AE88BE"/>
    <a:srgbClr val="F9A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11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24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4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9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1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7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8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70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7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2020.05.08.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2020.05.08.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udjjFC6J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ÉRTÉKES VAGYOK</a:t>
            </a:r>
            <a:r>
              <a:rPr lang="hu-HU" altLang="hu-HU" sz="4400" smtClean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!  </a:t>
            </a:r>
            <a:endParaRPr lang="hu-HU" altLang="hu-HU" sz="4400" dirty="0" smtClean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995095" y="2423319"/>
            <a:ext cx="2949575" cy="2884488"/>
          </a:xfrm>
          <a:prstGeom prst="ellipse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97134" y="1645296"/>
            <a:ext cx="7027797" cy="4956982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 vagy füzet,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íróeszköz,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internetkapcsolat.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animációkat csak így tudják látni.</a:t>
            </a:r>
            <a:endParaRPr lang="hu-HU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7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Szeretsz rajzolni, alkotni.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Ügyesen használod a ceruzát.</a:t>
            </a: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ISTEN </a:t>
            </a:r>
            <a:r>
              <a:rPr lang="hu-HU" sz="3200" dirty="0">
                <a:solidFill>
                  <a:schemeClr val="tx1"/>
                </a:solidFill>
              </a:rPr>
              <a:t>TÉGED </a:t>
            </a:r>
            <a:r>
              <a:rPr lang="hu-HU" sz="3200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1832" t="33581" r="69620" b="33629"/>
          <a:stretch/>
        </p:blipFill>
        <p:spPr>
          <a:xfrm>
            <a:off x="2522482" y="4501051"/>
            <a:ext cx="1654982" cy="1692000"/>
          </a:xfrm>
          <a:prstGeom prst="rect">
            <a:avLst/>
          </a:prstGeom>
        </p:spPr>
      </p:pic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6132513" y="4832542"/>
            <a:ext cx="5124025" cy="1504950"/>
          </a:xfrm>
          <a:prstGeom prst="roundRect">
            <a:avLst/>
          </a:prstGeom>
          <a:solidFill>
            <a:srgbClr val="FBD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2404676" y="4739017"/>
            <a:ext cx="1692000" cy="1692000"/>
          </a:xfrm>
          <a:prstGeom prst="rect">
            <a:avLst/>
          </a:prstGeom>
        </p:spPr>
      </p:pic>
      <p:sp>
        <p:nvSpPr>
          <p:cNvPr id="3" name="Lekerekített téglalap 2">
            <a:hlinkClick r:id="rId4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Szeretsz </a:t>
            </a:r>
            <a:r>
              <a:rPr lang="hu-HU" sz="3200" dirty="0" smtClean="0">
                <a:solidFill>
                  <a:schemeClr val="tx1"/>
                </a:solidFill>
              </a:rPr>
              <a:t>barátkozni</a:t>
            </a:r>
            <a:r>
              <a:rPr lang="hu-HU" sz="3200" dirty="0" smtClean="0">
                <a:solidFill>
                  <a:schemeClr val="tx1"/>
                </a:solidFill>
              </a:rPr>
              <a:t>.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Szeretsz együtt lenni </a:t>
            </a:r>
            <a:r>
              <a:rPr lang="hu-HU" sz="3200" smtClean="0">
                <a:solidFill>
                  <a:schemeClr val="tx1"/>
                </a:solidFill>
              </a:rPr>
              <a:t>a barátaiddal</a:t>
            </a:r>
            <a:r>
              <a:rPr lang="hu-HU" sz="3200" smtClean="0">
                <a:solidFill>
                  <a:schemeClr val="tx1"/>
                </a:solidFill>
              </a:rPr>
              <a:t>.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ISTEN </a:t>
            </a:r>
            <a:r>
              <a:rPr lang="hu-HU" sz="3200" dirty="0">
                <a:solidFill>
                  <a:schemeClr val="tx1"/>
                </a:solidFill>
              </a:rPr>
              <a:t>TÉGED </a:t>
            </a:r>
            <a:r>
              <a:rPr lang="hu-HU" sz="3200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>
            <a:hlinkClick r:id="rId4" action="ppaction://hlinksldjump"/>
          </p:cNvPr>
          <p:cNvSpPr/>
          <p:nvPr/>
        </p:nvSpPr>
        <p:spPr>
          <a:xfrm>
            <a:off x="6132513" y="4832542"/>
            <a:ext cx="5124025" cy="1504950"/>
          </a:xfrm>
          <a:prstGeom prst="roundRect">
            <a:avLst/>
          </a:prstGeom>
          <a:solidFill>
            <a:srgbClr val="D9E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A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8797158" y="4012736"/>
            <a:ext cx="2459379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326" t="33751" r="598" b="33459"/>
          <a:stretch/>
        </p:blipFill>
        <p:spPr>
          <a:xfrm>
            <a:off x="3037615" y="4992579"/>
            <a:ext cx="1692000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402019"/>
            <a:ext cx="10321075" cy="3208284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path" presetSubtype="0" accel="84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22037 C 0.04883 -0.21945 0.09193 -0.18796 0.11458 -0.14144 L 0.16719 -0.03449 C 0.17825 -0.01134 0.19661 0.00092 0.2194 0.00092 C 0.25117 0.00092 0.27839 -0.03009 0.28099 -0.0757 C 0.27839 -0.11482 0.25117 -0.14977 0.2194 -0.14977 C 0.19661 -0.14977 0.17825 -0.13472 0.16719 -0.11482 L 0.11458 -0.00787 C 0.09193 0.03935 0.04883 0.06944 -0.00326 0.07616 C -0.05599 0.06944 -0.09922 0.03935 -0.12175 -0.00787 L -0.17409 -0.11482 C -0.18516 -0.13472 -0.20378 -0.14977 -0.22643 -0.14977 C -0.25807 -0.14977 -0.28529 -0.11482 -0.2875 -0.0757 C -0.28529 -0.03009 -0.25807 0.00092 -0.22643 0.00092 C -0.20378 0.00092 -0.18516 -0.01134 -0.17409 -0.03449 L -0.12175 -0.14144 C -0.09922 -0.18796 -0.05599 -0.21945 -0.00326 -0.22037 Z " pathEditMode="relative" rAng="0" ptsTypes="AAAAAAAAAAAAAAAAA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D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Lekerekített téglalap 2">
            <a:hlinkClick r:id="rId2" action="ppaction://hlinksldjump"/>
          </p:cNvPr>
          <p:cNvSpPr/>
          <p:nvPr/>
        </p:nvSpPr>
        <p:spPr>
          <a:xfrm>
            <a:off x="935463" y="402019"/>
            <a:ext cx="10321075" cy="4162096"/>
          </a:xfrm>
          <a:prstGeom prst="roundRect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651" t="67068" r="69621" b="3275"/>
          <a:stretch/>
        </p:blipFill>
        <p:spPr>
          <a:xfrm>
            <a:off x="614855" y="4564115"/>
            <a:ext cx="1556192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9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8308 0.13727 C 0.10039 0.16829 0.12644 0.18518 0.15378 0.18518 C 0.18477 0.18518 0.20964 0.16829 0.22696 0.13727 L 0.31016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 rotWithShape="1">
          <a:blip r:embed="rId2"/>
          <a:srcRect l="34488" t="67522" r="33723" b="3036"/>
          <a:stretch/>
        </p:blipFill>
        <p:spPr>
          <a:xfrm>
            <a:off x="1159199" y="4976322"/>
            <a:ext cx="1692000" cy="1566122"/>
          </a:xfrm>
          <a:prstGeom prst="rect">
            <a:avLst/>
          </a:prstGeom>
        </p:spPr>
      </p:pic>
      <p:sp>
        <p:nvSpPr>
          <p:cNvPr id="3" name="Lekerekített téglalap 2">
            <a:hlinkClick r:id="rId3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Szereted a zenét. Jól tudsz énekelni.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Jó hangod van. 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" name="Lekerekített téglalap 3">
            <a:hlinkClick r:id="rId3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E0D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>
            <a:hlinkClick r:id="rId2" action="ppaction://hlinksldjump"/>
          </p:cNvPr>
          <p:cNvSpPr/>
          <p:nvPr/>
        </p:nvSpPr>
        <p:spPr>
          <a:xfrm>
            <a:off x="935463" y="567475"/>
            <a:ext cx="10321075" cy="4162096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Jól számolsz. Szereted a matekot</a:t>
            </a:r>
            <a:r>
              <a:rPr lang="hu-HU" sz="32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Jól oldod meg a logikai feladatokat.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AE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67564" t="66639" r="1465" b="2833"/>
          <a:stretch/>
        </p:blipFill>
        <p:spPr>
          <a:xfrm>
            <a:off x="2911407" y="4729571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C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2982513" y="387000"/>
            <a:ext cx="6300000" cy="6084000"/>
            <a:chOff x="5256000" y="432000"/>
            <a:chExt cx="6300000" cy="6084000"/>
          </a:xfrm>
        </p:grpSpPr>
        <p:pic>
          <p:nvPicPr>
            <p:cNvPr id="5" name="Kép 4"/>
            <p:cNvPicPr>
              <a:picLocks/>
            </p:cNvPicPr>
            <p:nvPr/>
          </p:nvPicPr>
          <p:blipFill rotWithShape="1">
            <a:blip r:embed="rId2"/>
            <a:srcRect l="34488" t="33741" r="33723" b="33361"/>
            <a:stretch/>
          </p:blipFill>
          <p:spPr>
            <a:xfrm>
              <a:off x="7560000" y="2628000"/>
              <a:ext cx="1692000" cy="1692000"/>
            </a:xfrm>
            <a:prstGeom prst="rect">
              <a:avLst/>
            </a:prstGeom>
          </p:spPr>
        </p:pic>
        <p:pic>
          <p:nvPicPr>
            <p:cNvPr id="6" name="Kép 5"/>
            <p:cNvPicPr>
              <a:picLocks/>
            </p:cNvPicPr>
            <p:nvPr/>
          </p:nvPicPr>
          <p:blipFill rotWithShape="1">
            <a:blip r:embed="rId2"/>
            <a:srcRect l="34488" t="67522" r="33723" b="669"/>
            <a:stretch/>
          </p:blipFill>
          <p:spPr>
            <a:xfrm>
              <a:off x="7560000" y="4823901"/>
              <a:ext cx="1692000" cy="1692000"/>
            </a:xfrm>
            <a:prstGeom prst="rect">
              <a:avLst/>
            </a:prstGeom>
          </p:spPr>
        </p:pic>
        <p:pic>
          <p:nvPicPr>
            <p:cNvPr id="7" name="Kép 6"/>
            <p:cNvPicPr>
              <a:picLocks/>
            </p:cNvPicPr>
            <p:nvPr/>
          </p:nvPicPr>
          <p:blipFill rotWithShape="1">
            <a:blip r:embed="rId2"/>
            <a:srcRect l="34488" t="878" r="33723" b="66624"/>
            <a:stretch/>
          </p:blipFill>
          <p:spPr>
            <a:xfrm>
              <a:off x="7560000" y="432000"/>
              <a:ext cx="1692000" cy="1692000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/>
            </p:cNvPicPr>
            <p:nvPr/>
          </p:nvPicPr>
          <p:blipFill rotWithShape="1">
            <a:blip r:embed="rId2"/>
            <a:srcRect l="67326" t="1255" r="1099" b="66541"/>
            <a:stretch/>
          </p:blipFill>
          <p:spPr>
            <a:xfrm>
              <a:off x="9864000" y="432000"/>
              <a:ext cx="1691236" cy="1692000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/>
            </p:cNvPicPr>
            <p:nvPr/>
          </p:nvPicPr>
          <p:blipFill rotWithShape="1">
            <a:blip r:embed="rId2"/>
            <a:srcRect l="67326" t="33751" r="598" b="33459"/>
            <a:stretch/>
          </p:blipFill>
          <p:spPr>
            <a:xfrm>
              <a:off x="9864000" y="2628000"/>
              <a:ext cx="1692000" cy="1692000"/>
            </a:xfrm>
            <a:prstGeom prst="rect">
              <a:avLst/>
            </a:prstGeom>
          </p:spPr>
        </p:pic>
        <p:pic>
          <p:nvPicPr>
            <p:cNvPr id="10" name="Kép 9"/>
            <p:cNvPicPr>
              <a:picLocks/>
            </p:cNvPicPr>
            <p:nvPr/>
          </p:nvPicPr>
          <p:blipFill rotWithShape="1">
            <a:blip r:embed="rId2"/>
            <a:srcRect l="1689" t="1590" r="69621" b="66498"/>
            <a:stretch/>
          </p:blipFill>
          <p:spPr>
            <a:xfrm>
              <a:off x="5256000" y="432000"/>
              <a:ext cx="1692000" cy="1692000"/>
            </a:xfrm>
            <a:prstGeom prst="rect">
              <a:avLst/>
            </a:prstGeom>
          </p:spPr>
        </p:pic>
        <p:pic>
          <p:nvPicPr>
            <p:cNvPr id="11" name="Kép 10"/>
            <p:cNvPicPr>
              <a:picLocks/>
            </p:cNvPicPr>
            <p:nvPr/>
          </p:nvPicPr>
          <p:blipFill rotWithShape="1">
            <a:blip r:embed="rId2"/>
            <a:srcRect l="67564" t="66639" r="1465" b="2833"/>
            <a:stretch/>
          </p:blipFill>
          <p:spPr>
            <a:xfrm>
              <a:off x="9864000" y="4823901"/>
              <a:ext cx="1692000" cy="1692000"/>
            </a:xfrm>
            <a:prstGeom prst="rect">
              <a:avLst/>
            </a:prstGeom>
          </p:spPr>
        </p:pic>
        <p:pic>
          <p:nvPicPr>
            <p:cNvPr id="12" name="Kép 11"/>
            <p:cNvPicPr>
              <a:picLocks/>
            </p:cNvPicPr>
            <p:nvPr/>
          </p:nvPicPr>
          <p:blipFill rotWithShape="1">
            <a:blip r:embed="rId2"/>
            <a:srcRect l="1318" t="67068" r="69621" b="3275"/>
            <a:stretch/>
          </p:blipFill>
          <p:spPr>
            <a:xfrm>
              <a:off x="5256000" y="4824000"/>
              <a:ext cx="1692000" cy="1692000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/>
            </p:cNvPicPr>
            <p:nvPr/>
          </p:nvPicPr>
          <p:blipFill rotWithShape="1">
            <a:blip r:embed="rId2"/>
            <a:srcRect l="1194" t="33581" r="69620" b="33629"/>
            <a:stretch/>
          </p:blipFill>
          <p:spPr>
            <a:xfrm>
              <a:off x="5256000" y="2628000"/>
              <a:ext cx="1692000" cy="1692000"/>
            </a:xfrm>
            <a:prstGeom prst="rect">
              <a:avLst/>
            </a:prstGeom>
          </p:spPr>
        </p:pic>
      </p:grpSp>
      <p:sp>
        <p:nvSpPr>
          <p:cNvPr id="15" name="Téglalap 14"/>
          <p:cNvSpPr/>
          <p:nvPr/>
        </p:nvSpPr>
        <p:spPr>
          <a:xfrm>
            <a:off x="2982513" y="387050"/>
            <a:ext cx="6299236" cy="60839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Lekerekített téglalap 13"/>
          <p:cNvSpPr/>
          <p:nvPr/>
        </p:nvSpPr>
        <p:spPr>
          <a:xfrm>
            <a:off x="2163919" y="189000"/>
            <a:ext cx="7864163" cy="6480000"/>
          </a:xfrm>
          <a:prstGeom prst="roundRect">
            <a:avLst>
              <a:gd name="adj" fmla="val 13262"/>
            </a:avLst>
          </a:prstGeom>
          <a:solidFill>
            <a:srgbClr val="AED7A0">
              <a:alpha val="47000"/>
            </a:srgbClr>
          </a:solidFill>
        </p:spPr>
        <p:txBody>
          <a:bodyPr>
            <a:noAutofit/>
          </a:bodyPr>
          <a:lstStyle/>
          <a:p>
            <a:pPr algn="ctr"/>
            <a:endParaRPr lang="hu-HU" sz="4000" dirty="0" smtClean="0"/>
          </a:p>
          <a:p>
            <a:pPr algn="ctr"/>
            <a:r>
              <a:rPr lang="hu-HU" sz="4000" dirty="0" smtClean="0"/>
              <a:t>ISTEN MINDENKIT </a:t>
            </a:r>
            <a:r>
              <a:rPr lang="hu-HU" sz="4000" dirty="0"/>
              <a:t>KÜLÖNLEGESNEK </a:t>
            </a:r>
            <a:r>
              <a:rPr lang="hu-HU" sz="4000" dirty="0">
                <a:solidFill>
                  <a:schemeClr val="bg1"/>
                </a:solidFill>
              </a:rPr>
              <a:t>TEREMTETT</a:t>
            </a:r>
            <a:r>
              <a:rPr lang="hu-HU" sz="4000" dirty="0">
                <a:solidFill>
                  <a:srgbClr val="947B54"/>
                </a:solidFill>
              </a:rPr>
              <a:t>.</a:t>
            </a:r>
          </a:p>
          <a:p>
            <a:pPr algn="ctr"/>
            <a:r>
              <a:rPr lang="hu-HU" sz="4000" dirty="0"/>
              <a:t>AZ Ő SZÁMÁRA MINDANNYIAN </a:t>
            </a:r>
          </a:p>
          <a:p>
            <a:pPr algn="ctr"/>
            <a:r>
              <a:rPr lang="hu-HU" sz="4000" dirty="0">
                <a:solidFill>
                  <a:schemeClr val="bg1"/>
                </a:solidFill>
              </a:rPr>
              <a:t>ÉRTÉKESEK </a:t>
            </a:r>
          </a:p>
          <a:p>
            <a:pPr algn="ctr"/>
            <a:r>
              <a:rPr lang="hu-HU" sz="4000" dirty="0"/>
              <a:t>VAGYUNK.</a:t>
            </a:r>
          </a:p>
        </p:txBody>
      </p:sp>
    </p:spTree>
    <p:extLst>
      <p:ext uri="{BB962C8B-B14F-4D97-AF65-F5344CB8AC3E}">
        <p14:creationId xmlns:p14="http://schemas.microsoft.com/office/powerpoint/2010/main" val="1589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zis 8"/>
          <p:cNvSpPr/>
          <p:nvPr/>
        </p:nvSpPr>
        <p:spPr>
          <a:xfrm>
            <a:off x="14465" y="209791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1.</a:t>
            </a:r>
          </a:p>
          <a:p>
            <a:endParaRPr lang="hu-HU" sz="2800" b="1" dirty="0">
              <a:solidFill>
                <a:prstClr val="white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60052" y="120406"/>
            <a:ext cx="9169948" cy="1097512"/>
          </a:xfrm>
          <a:prstGeom prst="rect">
            <a:avLst/>
          </a:prstGeom>
          <a:solidFill>
            <a:srgbClr val="97E7E5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2800" dirty="0">
                <a:solidFill>
                  <a:prstClr val="black"/>
                </a:solidFill>
              </a:rPr>
              <a:t>Jól érzed magad a bőrödben? </a:t>
            </a:r>
            <a:r>
              <a:rPr lang="hu-HU" sz="2800" dirty="0">
                <a:solidFill>
                  <a:prstClr val="black"/>
                </a:solidFill>
                <a:hlinkClick r:id="rId3"/>
              </a:rPr>
              <a:t>Hallgasd meg ezt a dalt!</a:t>
            </a:r>
            <a:endParaRPr lang="hu-HU" sz="2800" dirty="0">
              <a:solidFill>
                <a:prstClr val="black"/>
              </a:solidFill>
            </a:endParaRPr>
          </a:p>
          <a:p>
            <a:pPr algn="ctr"/>
            <a:r>
              <a:rPr lang="hu-HU" sz="2800" dirty="0" smtClean="0">
                <a:solidFill>
                  <a:prstClr val="black"/>
                </a:solidFill>
              </a:rPr>
              <a:t>Ha szeretnéd, énekeld a zenészekkel együtt!</a:t>
            </a:r>
          </a:p>
        </p:txBody>
      </p:sp>
      <p:sp>
        <p:nvSpPr>
          <p:cNvPr id="6" name="Téglalap 5"/>
          <p:cNvSpPr/>
          <p:nvPr/>
        </p:nvSpPr>
        <p:spPr>
          <a:xfrm>
            <a:off x="709790" y="1736581"/>
            <a:ext cx="5400000" cy="1827562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0">
            <a:noAutofit/>
          </a:bodyPr>
          <a:lstStyle/>
          <a:p>
            <a:r>
              <a:rPr lang="hu-HU" sz="2300" dirty="0" smtClean="0">
                <a:solidFill>
                  <a:srgbClr val="000000"/>
                </a:solidFill>
              </a:rPr>
              <a:t>Kösz</a:t>
            </a:r>
            <a:r>
              <a:rPr lang="hu-HU" sz="2300" dirty="0">
                <a:solidFill>
                  <a:srgbClr val="000000"/>
                </a:solidFill>
              </a:rPr>
              <a:t>, jól érzem magam a bőrömben, nem hordom a jókedvemet bőröndben,</a:t>
            </a:r>
            <a:br>
              <a:rPr lang="hu-HU" sz="2300" dirty="0">
                <a:solidFill>
                  <a:srgbClr val="000000"/>
                </a:solidFill>
              </a:rPr>
            </a:br>
            <a:r>
              <a:rPr lang="hu-HU" sz="2300" dirty="0">
                <a:solidFill>
                  <a:srgbClr val="000000"/>
                </a:solidFill>
              </a:rPr>
              <a:t>Fülig ér a szám és a szemem ragyog, amióta </a:t>
            </a:r>
            <a:r>
              <a:rPr lang="hu-HU" sz="2300" dirty="0" smtClean="0">
                <a:solidFill>
                  <a:srgbClr val="000000"/>
                </a:solidFill>
              </a:rPr>
              <a:t>tudom azt,</a:t>
            </a:r>
          </a:p>
          <a:p>
            <a:r>
              <a:rPr lang="hu-HU" sz="2300" dirty="0" smtClean="0">
                <a:solidFill>
                  <a:srgbClr val="000000"/>
                </a:solidFill>
              </a:rPr>
              <a:t>hogy </a:t>
            </a:r>
            <a:r>
              <a:rPr lang="hu-HU" sz="2300" dirty="0">
                <a:solidFill>
                  <a:srgbClr val="000000"/>
                </a:solidFill>
              </a:rPr>
              <a:t>kié vagyok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  <a:endParaRPr lang="hu-HU" sz="2300" b="1" dirty="0">
              <a:solidFill>
                <a:srgbClr val="000000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6124575" y="2115155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b="1" dirty="0">
                <a:solidFill>
                  <a:prstClr val="white"/>
                </a:solidFill>
              </a:rPr>
              <a:t>2</a:t>
            </a:r>
            <a:r>
              <a:rPr lang="hu-HU" sz="2400" b="1" dirty="0" smtClean="0">
                <a:solidFill>
                  <a:prstClr val="white"/>
                </a:solidFill>
              </a:rPr>
              <a:t>.</a:t>
            </a:r>
          </a:p>
          <a:p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6819900" y="1736581"/>
            <a:ext cx="5400000" cy="18620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300" dirty="0" smtClean="0">
                <a:solidFill>
                  <a:srgbClr val="000000"/>
                </a:solidFill>
              </a:rPr>
              <a:t>Amikor </a:t>
            </a:r>
            <a:r>
              <a:rPr lang="hu-HU" sz="2300" dirty="0">
                <a:solidFill>
                  <a:srgbClr val="000000"/>
                </a:solidFill>
              </a:rPr>
              <a:t>meglátnak az emberek,</a:t>
            </a:r>
            <a:br>
              <a:rPr lang="hu-HU" sz="2300" dirty="0">
                <a:solidFill>
                  <a:srgbClr val="000000"/>
                </a:solidFill>
              </a:rPr>
            </a:br>
            <a:r>
              <a:rPr lang="hu-HU" sz="2300" dirty="0">
                <a:solidFill>
                  <a:srgbClr val="000000"/>
                </a:solidFill>
              </a:rPr>
              <a:t>Azt mondják: Nézzétek, tiszta apja ez a </a:t>
            </a:r>
            <a:r>
              <a:rPr lang="hu-HU" sz="2300" dirty="0" smtClean="0">
                <a:solidFill>
                  <a:srgbClr val="000000"/>
                </a:solidFill>
              </a:rPr>
              <a:t>gyerek! Nekem </a:t>
            </a:r>
            <a:r>
              <a:rPr lang="hu-HU" sz="2300" dirty="0">
                <a:solidFill>
                  <a:srgbClr val="000000"/>
                </a:solidFill>
              </a:rPr>
              <a:t>meg fülig ér a szám és a szemem </a:t>
            </a:r>
            <a:r>
              <a:rPr lang="hu-HU" sz="2300" dirty="0" smtClean="0">
                <a:solidFill>
                  <a:srgbClr val="000000"/>
                </a:solidFill>
              </a:rPr>
              <a:t>ragyog. Mert </a:t>
            </a:r>
            <a:r>
              <a:rPr lang="hu-HU" sz="2300" dirty="0">
                <a:solidFill>
                  <a:srgbClr val="000000"/>
                </a:solidFill>
              </a:rPr>
              <a:t>látják rajtam azt, </a:t>
            </a:r>
            <a:r>
              <a:rPr lang="hu-HU" sz="2300" dirty="0" smtClean="0">
                <a:solidFill>
                  <a:srgbClr val="000000"/>
                </a:solidFill>
              </a:rPr>
              <a:t>hogy </a:t>
            </a:r>
            <a:r>
              <a:rPr lang="hu-HU" sz="2300" dirty="0">
                <a:solidFill>
                  <a:srgbClr val="000000"/>
                </a:solidFill>
              </a:rPr>
              <a:t>kié vagyok</a:t>
            </a:r>
            <a:r>
              <a:rPr lang="hu-HU" sz="2300" dirty="0" smtClean="0">
                <a:solidFill>
                  <a:srgbClr val="000000"/>
                </a:solidFill>
              </a:rPr>
              <a:t>.</a:t>
            </a:r>
            <a:endParaRPr lang="hu-HU" sz="2300" dirty="0">
              <a:solidFill>
                <a:srgbClr val="000000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333375" y="4631562"/>
            <a:ext cx="1390650" cy="1104900"/>
          </a:xfrm>
          <a:prstGeom prst="ellipse">
            <a:avLst/>
          </a:prstGeom>
          <a:solidFill>
            <a:srgbClr val="27A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Refrén</a:t>
            </a:r>
          </a:p>
          <a:p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90650" y="3810799"/>
            <a:ext cx="97536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Isten képére lettem teremtve, nagyot nőttem a saját szememben,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Magamról rosszat többé nem gondolok, 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r>
              <a:rPr lang="hu-HU" sz="2400" b="1" dirty="0" smtClean="0">
                <a:solidFill>
                  <a:srgbClr val="000000"/>
                </a:solidFill>
              </a:rPr>
              <a:t>mert </a:t>
            </a:r>
            <a:r>
              <a:rPr lang="hu-HU" sz="2400" b="1" dirty="0">
                <a:solidFill>
                  <a:srgbClr val="000000"/>
                </a:solidFill>
              </a:rPr>
              <a:t>felbecsülhetetlen érték vagyok.</a:t>
            </a:r>
            <a:r>
              <a:rPr lang="hu-HU" sz="2400" dirty="0">
                <a:solidFill>
                  <a:srgbClr val="000000"/>
                </a:solidFill>
              </a:rPr>
              <a:t/>
            </a:r>
            <a:br>
              <a:rPr lang="hu-HU" sz="24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/>
            </a:r>
            <a:br>
              <a:rPr lang="hu-HU" sz="2400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Lehetek nagy legény, mert minden az enyém,</a:t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Jézusban </a:t>
            </a:r>
            <a:r>
              <a:rPr lang="hu-HU" sz="2400" b="1" dirty="0" smtClean="0">
                <a:solidFill>
                  <a:srgbClr val="000000"/>
                </a:solidFill>
              </a:rPr>
              <a:t>megkaptam </a:t>
            </a:r>
            <a:r>
              <a:rPr lang="hu-HU" sz="2400" b="1" dirty="0">
                <a:solidFill>
                  <a:srgbClr val="000000"/>
                </a:solidFill>
              </a:rPr>
              <a:t>mindent, amiről </a:t>
            </a:r>
            <a:r>
              <a:rPr lang="hu-HU" sz="2400" b="1" dirty="0" smtClean="0">
                <a:solidFill>
                  <a:srgbClr val="000000"/>
                </a:solidFill>
              </a:rPr>
              <a:t>álmodtam.</a:t>
            </a:r>
            <a:r>
              <a:rPr lang="hu-HU" sz="2400" b="1" dirty="0">
                <a:solidFill>
                  <a:srgbClr val="000000"/>
                </a:solidFill>
              </a:rPr>
              <a:t/>
            </a:r>
            <a:br>
              <a:rPr lang="hu-HU" sz="2400" b="1" dirty="0">
                <a:solidFill>
                  <a:srgbClr val="000000"/>
                </a:solidFill>
              </a:rPr>
            </a:br>
            <a:r>
              <a:rPr lang="hu-HU" sz="2400" b="1" dirty="0">
                <a:solidFill>
                  <a:srgbClr val="000000"/>
                </a:solidFill>
              </a:rPr>
              <a:t>Vidám táncolok, tudom az angyalok majd nekem tapsolnak, 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r>
              <a:rPr lang="hu-HU" sz="2400" b="1" dirty="0">
                <a:solidFill>
                  <a:srgbClr val="000000"/>
                </a:solidFill>
              </a:rPr>
              <a:t>ö</a:t>
            </a:r>
            <a:r>
              <a:rPr lang="hu-HU" sz="2400" b="1" dirty="0" smtClean="0">
                <a:solidFill>
                  <a:srgbClr val="000000"/>
                </a:solidFill>
              </a:rPr>
              <a:t>rök </a:t>
            </a:r>
            <a:r>
              <a:rPr lang="hu-HU" sz="2400" b="1" dirty="0">
                <a:solidFill>
                  <a:srgbClr val="000000"/>
                </a:solidFill>
              </a:rPr>
              <a:t>győztes vagyok!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5" y="0"/>
            <a:ext cx="1709560" cy="1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2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907758" y="477505"/>
            <a:ext cx="3934395" cy="3727683"/>
            <a:chOff x="660108" y="560242"/>
            <a:chExt cx="3934395" cy="3727683"/>
          </a:xfrm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6776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CC0066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7065353" y="2341347"/>
            <a:ext cx="35095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3200" dirty="0" smtClean="0">
                <a:solidFill>
                  <a:srgbClr val="CC0066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3200" dirty="0">
                <a:solidFill>
                  <a:srgbClr val="CC0066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8" name="Szív 7"/>
          <p:cNvSpPr/>
          <p:nvPr/>
        </p:nvSpPr>
        <p:spPr>
          <a:xfrm>
            <a:off x="6257965" y="917375"/>
            <a:ext cx="5353050" cy="5525599"/>
          </a:xfrm>
          <a:prstGeom prst="heart">
            <a:avLst/>
          </a:prstGeom>
          <a:solidFill>
            <a:schemeClr val="accent5">
              <a:lumMod val="40000"/>
              <a:lumOff val="60000"/>
              <a:alpha val="3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7556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rgbClr val="CC0066"/>
              </a:solidFill>
            </a:endParaRPr>
          </a:p>
          <a:p>
            <a:pPr algn="ctr"/>
            <a:r>
              <a:rPr lang="hu-HU" sz="4000" dirty="0" smtClean="0">
                <a:solidFill>
                  <a:srgbClr val="CC0066"/>
                </a:solidFill>
              </a:rPr>
              <a:t> </a:t>
            </a:r>
            <a:endParaRPr lang="hu-HU" sz="4000" dirty="0">
              <a:solidFill>
                <a:srgbClr val="CC0066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07758" y="5111234"/>
            <a:ext cx="4642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4400" dirty="0">
                <a:solidFill>
                  <a:srgbClr val="CC0066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0" y="2525320"/>
            <a:ext cx="5470634" cy="2185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34" y="-1"/>
            <a:ext cx="6721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5FDCF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hu-HU" sz="3600" dirty="0" smtClean="0">
                <a:solidFill>
                  <a:srgbClr val="947B54"/>
                </a:solidFill>
              </a:rPr>
              <a:t>Vegyél elő egy lapot!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Írd le a keresztneved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betűit egymás alá. </a:t>
            </a: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r>
              <a:rPr lang="hu-HU" sz="3600" dirty="0" smtClean="0">
                <a:solidFill>
                  <a:srgbClr val="947B54"/>
                </a:solidFill>
              </a:rPr>
              <a:t>Minden betűvel írj egy jó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tulajdonságot magadról. </a:t>
            </a:r>
          </a:p>
          <a:p>
            <a:r>
              <a:rPr lang="hu-HU" sz="3600" dirty="0" smtClean="0">
                <a:solidFill>
                  <a:srgbClr val="947B54"/>
                </a:solidFill>
              </a:rPr>
              <a:t>Itt egy példa: </a:t>
            </a:r>
          </a:p>
          <a:p>
            <a:endParaRPr lang="hu-HU" sz="3600" dirty="0" smtClean="0">
              <a:solidFill>
                <a:srgbClr val="947B54"/>
              </a:solidFill>
            </a:endParaRPr>
          </a:p>
          <a:p>
            <a:endParaRPr lang="hu-HU" sz="3600" dirty="0">
              <a:solidFill>
                <a:srgbClr val="947B54"/>
              </a:solidFill>
            </a:endParaRP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988969" y="1266825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endParaRPr lang="hu-HU" sz="4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000690" y="1266825"/>
            <a:ext cx="3278187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bIns="180000" rtlCol="0" anchor="t" anchorCtr="0"/>
          <a:lstStyle/>
          <a:p>
            <a:pPr algn="just"/>
            <a:endParaRPr lang="hu-HU" sz="4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ürelmes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kos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M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erész</a:t>
            </a:r>
          </a:p>
          <a:p>
            <a:pPr algn="just"/>
            <a:r>
              <a:rPr lang="hu-HU" sz="4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gazságos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22" y="2851722"/>
            <a:ext cx="1161618" cy="1154558"/>
          </a:xfrm>
          <a:prstGeom prst="rect">
            <a:avLst/>
          </a:prstGeom>
        </p:spPr>
      </p:pic>
      <p:sp>
        <p:nvSpPr>
          <p:cNvPr id="3" name="Jobbra nyíl 2"/>
          <p:cNvSpPr/>
          <p:nvPr/>
        </p:nvSpPr>
        <p:spPr>
          <a:xfrm>
            <a:off x="3616769" y="2500937"/>
            <a:ext cx="3079121" cy="701566"/>
          </a:xfrm>
          <a:prstGeom prst="rightArrow">
            <a:avLst/>
          </a:prstGeom>
          <a:solidFill>
            <a:srgbClr val="9EE2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368885"/>
                </a:solidFill>
              </a:rPr>
              <a:t>Például, ha Tomi lennél:</a:t>
            </a:r>
            <a:endParaRPr lang="hu-HU" sz="2000" dirty="0">
              <a:solidFill>
                <a:srgbClr val="368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609600" y="209550"/>
            <a:ext cx="11010899" cy="6381749"/>
          </a:xfrm>
          <a:prstGeom prst="roundRect">
            <a:avLst/>
          </a:prstGeom>
          <a:solidFill>
            <a:srgbClr val="F5FDCF">
              <a:alpha val="32941"/>
            </a:srgbClr>
          </a:solidFill>
          <a:ln w="155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851721"/>
            <a:ext cx="12192000" cy="1154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3"/>
          <p:cNvSpPr/>
          <p:nvPr/>
        </p:nvSpPr>
        <p:spPr>
          <a:xfrm>
            <a:off x="1219200" y="723901"/>
            <a:ext cx="9818176" cy="5353050"/>
          </a:xfrm>
          <a:prstGeom prst="roundRect">
            <a:avLst/>
          </a:prstGeom>
          <a:solidFill>
            <a:srgbClr val="F7E5F3"/>
          </a:solidFill>
          <a:ln w="2127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rgbClr val="947B54"/>
                </a:solidFill>
              </a:rPr>
              <a:t>Írj egy hálaadó imádságot, köszönd meg Istennek azokat a jó tulajdonságokat, amelyeket az előbb leírtál.</a:t>
            </a: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rgbClr val="947B54"/>
                </a:solidFill>
              </a:rPr>
              <a:t>Ha megírtad, magadban mondd is el ezt az imádságot!</a:t>
            </a:r>
          </a:p>
          <a:p>
            <a:pPr algn="ctr"/>
            <a:endParaRPr lang="hu-HU" dirty="0">
              <a:solidFill>
                <a:srgbClr val="947B54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pic>
        <p:nvPicPr>
          <p:cNvPr id="11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1722"/>
            <a:ext cx="1219200" cy="115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9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407988" y="1295401"/>
            <a:ext cx="11449050" cy="5353050"/>
          </a:xfrm>
          <a:prstGeom prst="roundRect">
            <a:avLst>
              <a:gd name="adj" fmla="val 37900"/>
            </a:avLst>
          </a:prstGeom>
          <a:solidFill>
            <a:srgbClr val="FFD85B"/>
          </a:solidFill>
          <a:ln w="212725">
            <a:noFill/>
          </a:ln>
          <a:scene3d>
            <a:camera prst="orthographicFront"/>
            <a:lightRig rig="threePt" dir="t"/>
          </a:scene3d>
          <a:sp3d contourW="12700">
            <a:bevelT w="1270000" h="508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ISTEN MINDENKIT KÜLÖNLEGESNEK </a:t>
            </a:r>
            <a:r>
              <a:rPr lang="hu-HU" sz="3600" dirty="0" smtClean="0">
                <a:solidFill>
                  <a:schemeClr val="bg1"/>
                </a:solidFill>
              </a:rPr>
              <a:t>TEREMTETT</a:t>
            </a:r>
            <a:r>
              <a:rPr lang="hu-HU" sz="3600" dirty="0" smtClean="0">
                <a:solidFill>
                  <a:srgbClr val="947B54"/>
                </a:solidFill>
              </a:rPr>
              <a:t>.</a:t>
            </a:r>
          </a:p>
          <a:p>
            <a:pPr algn="ctr"/>
            <a:endParaRPr lang="hu-HU" sz="3600" dirty="0" smtClean="0">
              <a:solidFill>
                <a:srgbClr val="947B54"/>
              </a:solidFill>
            </a:endParaRP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AZ Ő SZÁMÁRA MINDANNYIAN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ÉRTÉKESEK </a:t>
            </a:r>
          </a:p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VAGYUNK.</a:t>
            </a:r>
            <a:endParaRPr lang="hu-HU" sz="3600" dirty="0">
              <a:solidFill>
                <a:schemeClr val="tx1"/>
              </a:solidFill>
            </a:endParaRPr>
          </a:p>
          <a:p>
            <a:pPr algn="ctr"/>
            <a:endParaRPr lang="hu-HU" dirty="0" smtClean="0">
              <a:solidFill>
                <a:srgbClr val="947B54"/>
              </a:solidFill>
            </a:endParaRPr>
          </a:p>
          <a:p>
            <a:pPr algn="ctr"/>
            <a:endParaRPr lang="hu-HU" dirty="0">
              <a:solidFill>
                <a:srgbClr val="947B5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39" y="0"/>
            <a:ext cx="1310259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hlinkClick r:id="rId2" action="ppaction://hlinksldjump"/>
          </p:cNvPr>
          <p:cNvPicPr>
            <a:picLocks/>
          </p:cNvPicPr>
          <p:nvPr/>
        </p:nvPicPr>
        <p:blipFill rotWithShape="1">
          <a:blip r:embed="rId3"/>
          <a:srcRect l="34488" t="33741" r="33723" b="33361"/>
          <a:stretch/>
        </p:blipFill>
        <p:spPr>
          <a:xfrm>
            <a:off x="7560000" y="2628000"/>
            <a:ext cx="1692000" cy="1692000"/>
          </a:xfrm>
          <a:prstGeom prst="rect">
            <a:avLst/>
          </a:prstGeom>
        </p:spPr>
      </p:pic>
      <p:pic>
        <p:nvPicPr>
          <p:cNvPr id="8" name="Kép 7">
            <a:hlinkClick r:id="rId4" action="ppaction://hlinksldjump"/>
          </p:cNvPr>
          <p:cNvPicPr>
            <a:picLocks/>
          </p:cNvPicPr>
          <p:nvPr/>
        </p:nvPicPr>
        <p:blipFill rotWithShape="1">
          <a:blip r:embed="rId3"/>
          <a:srcRect l="34488" t="67522" r="33723" b="669"/>
          <a:stretch/>
        </p:blipFill>
        <p:spPr>
          <a:xfrm>
            <a:off x="7560000" y="4823901"/>
            <a:ext cx="1692000" cy="1692000"/>
          </a:xfrm>
          <a:prstGeom prst="rect">
            <a:avLst/>
          </a:prstGeom>
        </p:spPr>
      </p:pic>
      <p:pic>
        <p:nvPicPr>
          <p:cNvPr id="9" name="Kép 8">
            <a:hlinkClick r:id="rId5" action="ppaction://hlinksldjump"/>
          </p:cNvPr>
          <p:cNvPicPr>
            <a:picLocks/>
          </p:cNvPicPr>
          <p:nvPr/>
        </p:nvPicPr>
        <p:blipFill rotWithShape="1">
          <a:blip r:embed="rId3"/>
          <a:srcRect l="34488" t="878" r="33723" b="66624"/>
          <a:stretch/>
        </p:blipFill>
        <p:spPr>
          <a:xfrm>
            <a:off x="7560000" y="432000"/>
            <a:ext cx="1692000" cy="1692000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9864000" y="432000"/>
            <a:ext cx="1691236" cy="1692000"/>
          </a:xfrm>
          <a:prstGeom prst="rect">
            <a:avLst/>
          </a:prstGeom>
        </p:spPr>
      </p:pic>
      <p:pic>
        <p:nvPicPr>
          <p:cNvPr id="11" name="Kép 10">
            <a:hlinkClick r:id="rId7" action="ppaction://hlinksldjump"/>
          </p:cNvPr>
          <p:cNvPicPr>
            <a:picLocks/>
          </p:cNvPicPr>
          <p:nvPr/>
        </p:nvPicPr>
        <p:blipFill rotWithShape="1">
          <a:blip r:embed="rId3"/>
          <a:srcRect l="67326" t="33751" r="598" b="33459"/>
          <a:stretch/>
        </p:blipFill>
        <p:spPr>
          <a:xfrm>
            <a:off x="9864000" y="2628000"/>
            <a:ext cx="1692000" cy="1692000"/>
          </a:xfrm>
          <a:prstGeom prst="rect">
            <a:avLst/>
          </a:prstGeom>
        </p:spPr>
      </p:pic>
      <p:pic>
        <p:nvPicPr>
          <p:cNvPr id="12" name="Kép 11">
            <a:hlinkClick r:id="rId8" action="ppaction://hlinksldjump"/>
          </p:cNvPr>
          <p:cNvPicPr>
            <a:picLocks/>
          </p:cNvPicPr>
          <p:nvPr/>
        </p:nvPicPr>
        <p:blipFill rotWithShape="1">
          <a:blip r:embed="rId3"/>
          <a:srcRect l="1689" t="1590" r="69621" b="66498"/>
          <a:stretch/>
        </p:blipFill>
        <p:spPr>
          <a:xfrm>
            <a:off x="5266633" y="432000"/>
            <a:ext cx="1692000" cy="1692000"/>
          </a:xfrm>
          <a:prstGeom prst="rect">
            <a:avLst/>
          </a:prstGeom>
        </p:spPr>
      </p:pic>
      <p:pic>
        <p:nvPicPr>
          <p:cNvPr id="13" name="Kép 12">
            <a:hlinkClick r:id="rId9" action="ppaction://hlinksldjump"/>
          </p:cNvPr>
          <p:cNvPicPr>
            <a:picLocks/>
          </p:cNvPicPr>
          <p:nvPr/>
        </p:nvPicPr>
        <p:blipFill rotWithShape="1">
          <a:blip r:embed="rId3"/>
          <a:srcRect l="67564" t="66639" r="1465" b="2833"/>
          <a:stretch/>
        </p:blipFill>
        <p:spPr>
          <a:xfrm>
            <a:off x="9864000" y="4823901"/>
            <a:ext cx="1692000" cy="1692000"/>
          </a:xfrm>
          <a:prstGeom prst="rect">
            <a:avLst/>
          </a:prstGeom>
        </p:spPr>
      </p:pic>
      <p:pic>
        <p:nvPicPr>
          <p:cNvPr id="14" name="Kép 13">
            <a:hlinkClick r:id="rId10" action="ppaction://hlinksldjump"/>
          </p:cNvPr>
          <p:cNvPicPr>
            <a:picLocks/>
          </p:cNvPicPr>
          <p:nvPr/>
        </p:nvPicPr>
        <p:blipFill rotWithShape="1">
          <a:blip r:embed="rId3"/>
          <a:srcRect l="1318" t="67068" r="69621" b="3275"/>
          <a:stretch/>
        </p:blipFill>
        <p:spPr>
          <a:xfrm>
            <a:off x="5256000" y="4824000"/>
            <a:ext cx="1692000" cy="1692000"/>
          </a:xfrm>
          <a:prstGeom prst="rect">
            <a:avLst/>
          </a:prstGeom>
        </p:spPr>
      </p:pic>
      <p:pic>
        <p:nvPicPr>
          <p:cNvPr id="15" name="Kép 14">
            <a:hlinkClick r:id="rId11" action="ppaction://hlinksldjump"/>
          </p:cNvPr>
          <p:cNvPicPr>
            <a:picLocks/>
          </p:cNvPicPr>
          <p:nvPr/>
        </p:nvPicPr>
        <p:blipFill rotWithShape="1">
          <a:blip r:embed="rId3"/>
          <a:srcRect l="1194" t="33581" r="69620" b="33629"/>
          <a:stretch/>
        </p:blipFill>
        <p:spPr>
          <a:xfrm>
            <a:off x="5256000" y="2628000"/>
            <a:ext cx="1692000" cy="1692000"/>
          </a:xfrm>
          <a:prstGeom prst="rect">
            <a:avLst/>
          </a:prstGeom>
        </p:spPr>
      </p:pic>
      <p:sp>
        <p:nvSpPr>
          <p:cNvPr id="17" name="Lekerekített téglalap 16"/>
          <p:cNvSpPr/>
          <p:nvPr/>
        </p:nvSpPr>
        <p:spPr>
          <a:xfrm>
            <a:off x="577412" y="1511193"/>
            <a:ext cx="3878317" cy="39256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Itt van 9 kis kép.</a:t>
            </a:r>
          </a:p>
          <a:p>
            <a:pPr algn="ctr"/>
            <a:r>
              <a:rPr lang="hu-HU" sz="2800" dirty="0" smtClean="0"/>
              <a:t>Kattints arra, amelyiken olyan elfoglaltságot látsz, amit Te is szeretsz végezni.</a:t>
            </a:r>
          </a:p>
          <a:p>
            <a:pPr algn="ctr"/>
            <a:r>
              <a:rPr lang="hu-HU" sz="2800" dirty="0" smtClean="0"/>
              <a:t>Kattintás után olvasd el, hogy mi vonatkozik rád!</a:t>
            </a:r>
            <a:endParaRPr lang="hu-HU" sz="2800" dirty="0"/>
          </a:p>
        </p:txBody>
      </p:sp>
      <p:sp>
        <p:nvSpPr>
          <p:cNvPr id="29" name="Lekerekített téglalap 28"/>
          <p:cNvSpPr/>
          <p:nvPr/>
        </p:nvSpPr>
        <p:spPr>
          <a:xfrm>
            <a:off x="5256000" y="436488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10757106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5256000" y="4837976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sport</a:t>
            </a:r>
            <a:endParaRPr lang="hu-HU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8006935" y="4823901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3" name="Lekerekített téglalap 32"/>
          <p:cNvSpPr/>
          <p:nvPr/>
        </p:nvSpPr>
        <p:spPr>
          <a:xfrm>
            <a:off x="10757106" y="43200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7657912" y="436488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természet</a:t>
            </a:r>
            <a:endParaRPr lang="hu-HU" dirty="0"/>
          </a:p>
        </p:txBody>
      </p:sp>
      <p:sp>
        <p:nvSpPr>
          <p:cNvPr id="35" name="Lekerekített téglalap 34"/>
          <p:cNvSpPr/>
          <p:nvPr/>
        </p:nvSpPr>
        <p:spPr>
          <a:xfrm>
            <a:off x="10628416" y="4793820"/>
            <a:ext cx="879331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dirty="0" smtClean="0"/>
              <a:t>matek</a:t>
            </a:r>
            <a:endParaRPr lang="hu-HU" dirty="0"/>
          </a:p>
        </p:txBody>
      </p:sp>
      <p:sp>
        <p:nvSpPr>
          <p:cNvPr id="36" name="Lekerekített téglalap 35"/>
          <p:cNvSpPr/>
          <p:nvPr/>
        </p:nvSpPr>
        <p:spPr>
          <a:xfrm>
            <a:off x="5255235" y="2625880"/>
            <a:ext cx="798129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rajz</a:t>
            </a:r>
            <a:endParaRPr lang="hu-HU" dirty="0"/>
          </a:p>
        </p:txBody>
      </p:sp>
      <p:sp>
        <p:nvSpPr>
          <p:cNvPr id="37" name="Lekerekített téglalap 36"/>
          <p:cNvSpPr/>
          <p:nvPr/>
        </p:nvSpPr>
        <p:spPr>
          <a:xfrm>
            <a:off x="7657912" y="3991433"/>
            <a:ext cx="1496176" cy="33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368885"/>
                </a:solidFill>
              </a:rPr>
              <a:t>barátkozás</a:t>
            </a:r>
            <a:endParaRPr lang="hu-HU" dirty="0">
              <a:solidFill>
                <a:srgbClr val="3688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5" name="Lekerekített téglalap 14">
            <a:hlinkClick r:id="rId2" action="ppaction://hlinksldjump"/>
          </p:cNvPr>
          <p:cNvSpPr/>
          <p:nvPr/>
        </p:nvSpPr>
        <p:spPr>
          <a:xfrm>
            <a:off x="935463" y="402019"/>
            <a:ext cx="10321075" cy="4162096"/>
          </a:xfrm>
          <a:prstGeom prst="roundRect">
            <a:avLst/>
          </a:prstGeom>
          <a:solidFill>
            <a:srgbClr val="D5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Szeretsz mozogni, </a:t>
            </a:r>
            <a:r>
              <a:rPr lang="hu-HU" sz="3200" dirty="0" smtClean="0">
                <a:solidFill>
                  <a:schemeClr val="tx1"/>
                </a:solidFill>
              </a:rPr>
              <a:t>sportolni, futkározni.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Nem szeretsz hosszú ideig egy helyben </a:t>
            </a:r>
            <a:r>
              <a:rPr lang="hu-HU" sz="3200" dirty="0" smtClean="0">
                <a:solidFill>
                  <a:schemeClr val="tx1"/>
                </a:solidFill>
              </a:rPr>
              <a:t>ülni.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14" name="Kép 13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1689" t="1590" r="69621" b="66498"/>
          <a:stretch/>
        </p:blipFill>
        <p:spPr>
          <a:xfrm flipH="1">
            <a:off x="89463" y="4943969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3578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935463" y="338955"/>
            <a:ext cx="10321075" cy="41620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Szereted a virágokat. Szeretsz kirándulni a természetbe. 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/>
          </p:cNvPicPr>
          <p:nvPr/>
        </p:nvPicPr>
        <p:blipFill rotWithShape="1">
          <a:blip r:embed="rId4"/>
          <a:srcRect l="34488" t="878" r="33723" b="66624"/>
          <a:stretch/>
        </p:blipFill>
        <p:spPr>
          <a:xfrm>
            <a:off x="4154648" y="4704455"/>
            <a:ext cx="1692000" cy="1692000"/>
          </a:xfrm>
          <a:prstGeom prst="rect">
            <a:avLst/>
          </a:prstGeom>
        </p:spPr>
      </p:pic>
      <p:sp>
        <p:nvSpPr>
          <p:cNvPr id="6" name="Lekerekített téglalap 5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>
            <a:hlinkClick r:id="rId2" action="ppaction://hlinksldjump"/>
          </p:cNvPr>
          <p:cNvSpPr/>
          <p:nvPr/>
        </p:nvSpPr>
        <p:spPr>
          <a:xfrm>
            <a:off x="971975" y="338955"/>
            <a:ext cx="10321075" cy="4162096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Szereted a zenét. Jól tudsz énekelni.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Jó hangod van. </a:t>
            </a:r>
            <a:endParaRPr lang="hu-HU" sz="3200" dirty="0">
              <a:solidFill>
                <a:schemeClr val="tx1"/>
              </a:solidFill>
            </a:endParaRPr>
          </a:p>
          <a:p>
            <a:pPr algn="ctr"/>
            <a:endParaRPr lang="hu-HU" sz="3200" dirty="0">
              <a:solidFill>
                <a:schemeClr val="tx1"/>
              </a:solidFill>
            </a:endParaRP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ISTEN </a:t>
            </a:r>
            <a:r>
              <a:rPr lang="hu-HU" sz="3200" dirty="0" smtClean="0">
                <a:solidFill>
                  <a:schemeClr val="tx1"/>
                </a:solidFill>
              </a:rPr>
              <a:t>TÉGED </a:t>
            </a:r>
            <a:r>
              <a:rPr lang="hu-HU" sz="3200" b="1" dirty="0">
                <a:solidFill>
                  <a:schemeClr val="bg1"/>
                </a:solidFill>
              </a:rPr>
              <a:t>KÜLÖNLEGESNEK</a:t>
            </a:r>
            <a:r>
              <a:rPr lang="hu-HU" sz="3200" dirty="0">
                <a:solidFill>
                  <a:schemeClr val="tx1"/>
                </a:solidFill>
              </a:rPr>
              <a:t> TEREMTETT.</a:t>
            </a:r>
          </a:p>
          <a:p>
            <a:pPr algn="ctr"/>
            <a:r>
              <a:rPr lang="hu-HU" sz="3200" dirty="0">
                <a:solidFill>
                  <a:schemeClr val="tx1"/>
                </a:solidFill>
              </a:rPr>
              <a:t>AZ Ő SZÁMÁRA </a:t>
            </a:r>
            <a:r>
              <a:rPr lang="hu-HU" sz="3200" b="1" dirty="0" smtClean="0">
                <a:solidFill>
                  <a:schemeClr val="bg1"/>
                </a:solidFill>
              </a:rPr>
              <a:t>ÉRTÉKES</a:t>
            </a:r>
            <a:r>
              <a:rPr lang="hu-HU" sz="3200" dirty="0" smtClean="0">
                <a:solidFill>
                  <a:schemeClr val="tx1"/>
                </a:solidFill>
              </a:rPr>
              <a:t> </a:t>
            </a:r>
            <a:r>
              <a:rPr lang="hu-HU" sz="3200" dirty="0">
                <a:solidFill>
                  <a:schemeClr val="tx1"/>
                </a:solidFill>
              </a:rPr>
              <a:t>VAGY!</a:t>
            </a:r>
          </a:p>
          <a:p>
            <a:pPr algn="ctr"/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 rotWithShape="1">
          <a:blip r:embed="rId3"/>
          <a:srcRect l="67326" t="1255" r="1099" b="66541"/>
          <a:stretch/>
        </p:blipFill>
        <p:spPr>
          <a:xfrm>
            <a:off x="2580331" y="4501051"/>
            <a:ext cx="1691236" cy="1692000"/>
          </a:xfrm>
          <a:prstGeom prst="rect">
            <a:avLst/>
          </a:prstGeom>
        </p:spPr>
      </p:pic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6132513" y="5037494"/>
            <a:ext cx="5124025" cy="1504950"/>
          </a:xfrm>
          <a:prstGeom prst="roundRect">
            <a:avLst/>
          </a:prstGeom>
          <a:solidFill>
            <a:srgbClr val="CBE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 továbblépéshez kattints ide!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4827</TotalTime>
  <Words>560</Words>
  <Application>Microsoft Office PowerPoint</Application>
  <PresentationFormat>Szélesvásznú</PresentationFormat>
  <Paragraphs>149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419</cp:revision>
  <dcterms:created xsi:type="dcterms:W3CDTF">2020-04-05T07:55:46Z</dcterms:created>
  <dcterms:modified xsi:type="dcterms:W3CDTF">2020-05-08T10:44:22Z</dcterms:modified>
</cp:coreProperties>
</file>