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9" r:id="rId4"/>
    <p:sldId id="283" r:id="rId5"/>
    <p:sldId id="258" r:id="rId6"/>
    <p:sldId id="278" r:id="rId7"/>
    <p:sldId id="277" r:id="rId8"/>
    <p:sldId id="280" r:id="rId9"/>
    <p:sldId id="260" r:id="rId10"/>
    <p:sldId id="281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27A09D"/>
    <a:srgbClr val="F3CD74"/>
    <a:srgbClr val="BFBFBF"/>
    <a:srgbClr val="E0DC90"/>
    <a:srgbClr val="D4CE62"/>
    <a:srgbClr val="97E7E5"/>
    <a:srgbClr val="A39D2D"/>
    <a:srgbClr val="EFD2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AE8C8-C25F-44C0-91E3-8336284E2CF8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2ECD5-BB6F-4A9B-9078-615F1E8482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128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2ECD5-BB6F-4A9B-9078-615F1E8482AE}" type="slidenum">
              <a:rPr lang="hu-HU" smtClean="0">
                <a:solidFill>
                  <a:prstClr val="black"/>
                </a:solidFill>
              </a:rPr>
              <a:pPr/>
              <a:t>3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5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52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40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875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63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93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34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15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61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2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73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6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317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27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709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4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327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683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827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166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028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531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73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05DBB-5B00-431F-A990-0E2833143A15}" type="datetimeFigureOut">
              <a:rPr lang="hu-HU" smtClean="0"/>
              <a:t>2020. 05. 06.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81F1-77BB-43BD-8C6D-CB2451735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348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05DBB-5B00-431F-A990-0E2833143A1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2020. 05. 06.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81F1-77BB-43BD-8C6D-CB24517352E5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3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BudjjFC6J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reload=9&amp;v=BaNtYFSwqF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thtcdxot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learningapps.org/watch?v=p36d0nxwa2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E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0" y="0"/>
            <a:ext cx="12192000" cy="1107996"/>
          </a:xfrm>
          <a:prstGeom prst="rect">
            <a:avLst/>
          </a:prstGeom>
          <a:solidFill>
            <a:srgbClr val="33CCCC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6600" dirty="0" smtClean="0">
                <a:solidFill>
                  <a:schemeClr val="bg1"/>
                </a:solidFill>
                <a:cs typeface="Arial" panose="020B0604020202020204" pitchFamily="34" charset="0"/>
              </a:rPr>
              <a:t>ÉRTÉKES VAGYOK! 2.</a:t>
            </a:r>
          </a:p>
        </p:txBody>
      </p:sp>
      <p:sp>
        <p:nvSpPr>
          <p:cNvPr id="5" name="Ellipszis 4"/>
          <p:cNvSpPr/>
          <p:nvPr/>
        </p:nvSpPr>
        <p:spPr>
          <a:xfrm>
            <a:off x="1036747" y="2400038"/>
            <a:ext cx="2949575" cy="2884488"/>
          </a:xfrm>
          <a:prstGeom prst="ellipse">
            <a:avLst/>
          </a:prstGeom>
          <a:solidFill>
            <a:srgbClr val="33CCCC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400" b="1" dirty="0" smtClean="0">
              <a:solidFill>
                <a:srgbClr val="3856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 smtClean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</a:t>
            </a:r>
            <a:r>
              <a:rPr lang="hu-HU" sz="2400" b="1" dirty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HITTANÓRA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400" b="1" dirty="0">
              <a:solidFill>
                <a:srgbClr val="3856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29962" y="2121185"/>
            <a:ext cx="7027797" cy="3864998"/>
          </a:xfrm>
          <a:prstGeom prst="rect">
            <a:avLst/>
          </a:prstGeom>
          <a:solidFill>
            <a:schemeClr val="bg1"/>
          </a:solidFill>
          <a:ln w="73025">
            <a:noFill/>
          </a:ln>
        </p:spPr>
        <p:txBody>
          <a:bodyPr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Kedves Szülők!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b="1" dirty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Kérjük, hogy segítsenek a gyermeküknek a hittanóra tananyagának az elsajátításában</a:t>
            </a:r>
            <a:r>
              <a:rPr lang="hu-HU" sz="2400" b="1" dirty="0" smtClean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800" b="1" dirty="0">
              <a:solidFill>
                <a:srgbClr val="3856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digitális hittanórán szükség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lesz az alábbiakra</a:t>
            </a:r>
            <a:r>
              <a:rPr lang="hu-HU" sz="2800" b="1" dirty="0" smtClean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u-HU" sz="2800" b="1" dirty="0">
              <a:solidFill>
                <a:srgbClr val="3856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 smtClean="0">
                <a:solidFill>
                  <a:srgbClr val="3856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internetkapcsolat</a:t>
            </a: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u-HU" sz="2800" b="1" dirty="0">
              <a:solidFill>
                <a:srgbClr val="3856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Kérem</a:t>
            </a:r>
            <a:r>
              <a:rPr lang="hu-H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hogy indítsák el a diavetítést!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 </a:t>
            </a:r>
            <a:r>
              <a:rPr lang="hu-H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linkre csak </a:t>
            </a:r>
            <a:r>
              <a:rPr lang="hu-H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így tudnak rákattintani!)</a:t>
            </a:r>
            <a:endParaRPr lang="hu-H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2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1193800" y="2790825"/>
            <a:ext cx="502443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 dirty="0">
                <a:solidFill>
                  <a:srgbClr val="00000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 dirty="0">
                <a:solidFill>
                  <a:srgbClr val="000000"/>
                </a:solidFill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873125"/>
            <a:ext cx="5380037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0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zis 8"/>
          <p:cNvSpPr/>
          <p:nvPr/>
        </p:nvSpPr>
        <p:spPr>
          <a:xfrm>
            <a:off x="14465" y="2097912"/>
            <a:ext cx="1390650" cy="11049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prstClr val="white"/>
                </a:solidFill>
              </a:rPr>
              <a:t>1.</a:t>
            </a:r>
          </a:p>
          <a:p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393652" y="470603"/>
            <a:ext cx="4559848" cy="7177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hu-HU" sz="2800" dirty="0" smtClean="0">
                <a:solidFill>
                  <a:prstClr val="black"/>
                </a:solidFill>
              </a:rPr>
              <a:t> Énekeld el</a:t>
            </a:r>
            <a:r>
              <a:rPr lang="hu-HU" sz="2800" dirty="0" smtClean="0">
                <a:solidFill>
                  <a:prstClr val="black"/>
                </a:solidFill>
                <a:hlinkClick r:id="rId3"/>
              </a:rPr>
              <a:t> </a:t>
            </a:r>
            <a:r>
              <a:rPr lang="hu-HU" sz="2800" dirty="0">
                <a:solidFill>
                  <a:prstClr val="black"/>
                </a:solidFill>
                <a:hlinkClick r:id="rId3"/>
              </a:rPr>
              <a:t>ezt a dalt</a:t>
            </a:r>
            <a:r>
              <a:rPr lang="hu-HU" sz="2800" dirty="0" smtClean="0">
                <a:solidFill>
                  <a:prstClr val="black"/>
                </a:solidFill>
                <a:hlinkClick r:id="rId3"/>
              </a:rPr>
              <a:t>!</a:t>
            </a:r>
            <a:endParaRPr lang="hu-HU" sz="2800" dirty="0">
              <a:solidFill>
                <a:prstClr val="black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709790" y="1736581"/>
            <a:ext cx="5400000" cy="182756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hu-HU" sz="2300" dirty="0" smtClean="0">
                <a:solidFill>
                  <a:srgbClr val="000000"/>
                </a:solidFill>
              </a:rPr>
              <a:t>Kösz</a:t>
            </a:r>
            <a:r>
              <a:rPr lang="hu-HU" sz="2300" dirty="0">
                <a:solidFill>
                  <a:srgbClr val="000000"/>
                </a:solidFill>
              </a:rPr>
              <a:t>, jól érzem magam a bőrömben, nem hordom a jókedvemet bőröndben,</a:t>
            </a:r>
            <a:br>
              <a:rPr lang="hu-HU" sz="2300" dirty="0">
                <a:solidFill>
                  <a:srgbClr val="000000"/>
                </a:solidFill>
              </a:rPr>
            </a:br>
            <a:r>
              <a:rPr lang="hu-HU" sz="2300" dirty="0">
                <a:solidFill>
                  <a:srgbClr val="000000"/>
                </a:solidFill>
              </a:rPr>
              <a:t>Fülig ér a szám és a szemem ragyog, amióta </a:t>
            </a:r>
            <a:r>
              <a:rPr lang="hu-HU" sz="2300" dirty="0" smtClean="0">
                <a:solidFill>
                  <a:srgbClr val="000000"/>
                </a:solidFill>
              </a:rPr>
              <a:t>tudom azt,</a:t>
            </a:r>
          </a:p>
          <a:p>
            <a:r>
              <a:rPr lang="hu-HU" sz="2300" dirty="0" smtClean="0">
                <a:solidFill>
                  <a:srgbClr val="000000"/>
                </a:solidFill>
              </a:rPr>
              <a:t>hogy </a:t>
            </a:r>
            <a:r>
              <a:rPr lang="hu-HU" sz="2300" dirty="0">
                <a:solidFill>
                  <a:srgbClr val="000000"/>
                </a:solidFill>
              </a:rPr>
              <a:t>kié vagyok</a:t>
            </a:r>
            <a:r>
              <a:rPr lang="hu-HU" sz="2300" dirty="0" smtClean="0">
                <a:solidFill>
                  <a:srgbClr val="000000"/>
                </a:solidFill>
              </a:rPr>
              <a:t>.</a:t>
            </a:r>
            <a:endParaRPr lang="hu-HU" sz="2300" b="1" dirty="0">
              <a:solidFill>
                <a:srgbClr val="000000"/>
              </a:solidFill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6124575" y="2115155"/>
            <a:ext cx="1390650" cy="11049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>
                <a:solidFill>
                  <a:prstClr val="white"/>
                </a:solidFill>
              </a:rPr>
              <a:t>2</a:t>
            </a:r>
            <a:r>
              <a:rPr lang="hu-HU" dirty="0" smtClean="0">
                <a:solidFill>
                  <a:prstClr val="white"/>
                </a:solidFill>
              </a:rPr>
              <a:t>.</a:t>
            </a:r>
          </a:p>
          <a:p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819900" y="1736581"/>
            <a:ext cx="5400000" cy="1862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hu-HU" sz="2300" dirty="0" smtClean="0">
                <a:solidFill>
                  <a:srgbClr val="000000"/>
                </a:solidFill>
              </a:rPr>
              <a:t>Amikor </a:t>
            </a:r>
            <a:r>
              <a:rPr lang="hu-HU" sz="2300" dirty="0">
                <a:solidFill>
                  <a:srgbClr val="000000"/>
                </a:solidFill>
              </a:rPr>
              <a:t>meglátnak az emberek,</a:t>
            </a:r>
            <a:br>
              <a:rPr lang="hu-HU" sz="2300" dirty="0">
                <a:solidFill>
                  <a:srgbClr val="000000"/>
                </a:solidFill>
              </a:rPr>
            </a:br>
            <a:r>
              <a:rPr lang="hu-HU" sz="2300" dirty="0">
                <a:solidFill>
                  <a:srgbClr val="000000"/>
                </a:solidFill>
              </a:rPr>
              <a:t>Azt mondják: Nézzétek, tiszta apja ez a </a:t>
            </a:r>
            <a:r>
              <a:rPr lang="hu-HU" sz="2300" dirty="0" smtClean="0">
                <a:solidFill>
                  <a:srgbClr val="000000"/>
                </a:solidFill>
              </a:rPr>
              <a:t>gyerek! Nekem </a:t>
            </a:r>
            <a:r>
              <a:rPr lang="hu-HU" sz="2300" dirty="0">
                <a:solidFill>
                  <a:srgbClr val="000000"/>
                </a:solidFill>
              </a:rPr>
              <a:t>meg fülig ér a szám és a szemem </a:t>
            </a:r>
            <a:r>
              <a:rPr lang="hu-HU" sz="2300" dirty="0" smtClean="0">
                <a:solidFill>
                  <a:srgbClr val="000000"/>
                </a:solidFill>
              </a:rPr>
              <a:t>ragyog. Mert </a:t>
            </a:r>
            <a:r>
              <a:rPr lang="hu-HU" sz="2300" dirty="0">
                <a:solidFill>
                  <a:srgbClr val="000000"/>
                </a:solidFill>
              </a:rPr>
              <a:t>látják rajtam azt, </a:t>
            </a:r>
            <a:r>
              <a:rPr lang="hu-HU" sz="2300" dirty="0" smtClean="0">
                <a:solidFill>
                  <a:srgbClr val="000000"/>
                </a:solidFill>
              </a:rPr>
              <a:t>hogy </a:t>
            </a:r>
            <a:r>
              <a:rPr lang="hu-HU" sz="2300" dirty="0">
                <a:solidFill>
                  <a:srgbClr val="000000"/>
                </a:solidFill>
              </a:rPr>
              <a:t>kié vagyok</a:t>
            </a:r>
            <a:r>
              <a:rPr lang="hu-HU" sz="2300" dirty="0" smtClean="0">
                <a:solidFill>
                  <a:srgbClr val="000000"/>
                </a:solidFill>
              </a:rPr>
              <a:t>.</a:t>
            </a:r>
            <a:endParaRPr lang="hu-HU" sz="2300" dirty="0">
              <a:solidFill>
                <a:srgbClr val="000000"/>
              </a:solidFill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333375" y="4631562"/>
            <a:ext cx="1390650" cy="11049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 smtClean="0">
              <a:solidFill>
                <a:prstClr val="white"/>
              </a:solidFill>
            </a:endParaRPr>
          </a:p>
          <a:p>
            <a:r>
              <a:rPr lang="hu-HU" dirty="0" smtClean="0">
                <a:solidFill>
                  <a:prstClr val="white"/>
                </a:solidFill>
              </a:rPr>
              <a:t>Refrén</a:t>
            </a:r>
          </a:p>
          <a:p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390650" y="3810799"/>
            <a:ext cx="9753600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000000"/>
                </a:solidFill>
              </a:rPr>
              <a:t>Isten képére lettem teremtve, nagyot nőttem a saját szememben,</a:t>
            </a:r>
            <a:br>
              <a:rPr lang="hu-HU" sz="2400" b="1" dirty="0">
                <a:solidFill>
                  <a:srgbClr val="000000"/>
                </a:solidFill>
              </a:rPr>
            </a:br>
            <a:r>
              <a:rPr lang="hu-HU" sz="2400" b="1" dirty="0">
                <a:solidFill>
                  <a:srgbClr val="000000"/>
                </a:solidFill>
              </a:rPr>
              <a:t>Magamról rosszat többé nem gondolok, </a:t>
            </a:r>
            <a:endParaRPr lang="hu-HU" sz="2400" b="1" dirty="0" smtClean="0">
              <a:solidFill>
                <a:srgbClr val="000000"/>
              </a:solidFill>
            </a:endParaRPr>
          </a:p>
          <a:p>
            <a:r>
              <a:rPr lang="hu-HU" sz="2400" b="1" dirty="0" smtClean="0">
                <a:solidFill>
                  <a:srgbClr val="000000"/>
                </a:solidFill>
              </a:rPr>
              <a:t>mert </a:t>
            </a:r>
            <a:r>
              <a:rPr lang="hu-HU" sz="2400" b="1" dirty="0">
                <a:solidFill>
                  <a:srgbClr val="000000"/>
                </a:solidFill>
              </a:rPr>
              <a:t>felbecsülhetetlen érték vagyok.</a:t>
            </a:r>
            <a:r>
              <a:rPr lang="hu-HU" sz="2400" dirty="0">
                <a:solidFill>
                  <a:srgbClr val="000000"/>
                </a:solidFill>
              </a:rPr>
              <a:t/>
            </a:r>
            <a:br>
              <a:rPr lang="hu-HU" sz="2400" dirty="0">
                <a:solidFill>
                  <a:srgbClr val="000000"/>
                </a:solidFill>
              </a:rPr>
            </a:br>
            <a:r>
              <a:rPr lang="hu-HU" sz="2400" dirty="0">
                <a:solidFill>
                  <a:srgbClr val="000000"/>
                </a:solidFill>
              </a:rPr>
              <a:t/>
            </a:r>
            <a:br>
              <a:rPr lang="hu-HU" sz="2400" dirty="0">
                <a:solidFill>
                  <a:srgbClr val="000000"/>
                </a:solidFill>
              </a:rPr>
            </a:br>
            <a:r>
              <a:rPr lang="hu-HU" sz="2400" b="1" dirty="0">
                <a:solidFill>
                  <a:srgbClr val="000000"/>
                </a:solidFill>
              </a:rPr>
              <a:t>Lehetek nagy legény, mert minden az enyém,</a:t>
            </a:r>
            <a:br>
              <a:rPr lang="hu-HU" sz="2400" b="1" dirty="0">
                <a:solidFill>
                  <a:srgbClr val="000000"/>
                </a:solidFill>
              </a:rPr>
            </a:br>
            <a:r>
              <a:rPr lang="hu-HU" sz="2400" b="1" dirty="0">
                <a:solidFill>
                  <a:srgbClr val="000000"/>
                </a:solidFill>
              </a:rPr>
              <a:t>Jézusban </a:t>
            </a:r>
            <a:r>
              <a:rPr lang="hu-HU" sz="2400" b="1" dirty="0" smtClean="0">
                <a:solidFill>
                  <a:srgbClr val="000000"/>
                </a:solidFill>
              </a:rPr>
              <a:t>megkaptam </a:t>
            </a:r>
            <a:r>
              <a:rPr lang="hu-HU" sz="2400" b="1" dirty="0">
                <a:solidFill>
                  <a:srgbClr val="000000"/>
                </a:solidFill>
              </a:rPr>
              <a:t>mindent, amiről </a:t>
            </a:r>
            <a:r>
              <a:rPr lang="hu-HU" sz="2400" b="1" dirty="0" smtClean="0">
                <a:solidFill>
                  <a:srgbClr val="000000"/>
                </a:solidFill>
              </a:rPr>
              <a:t>álmodtam.</a:t>
            </a:r>
            <a:r>
              <a:rPr lang="hu-HU" sz="2400" b="1" dirty="0">
                <a:solidFill>
                  <a:srgbClr val="000000"/>
                </a:solidFill>
              </a:rPr>
              <a:t/>
            </a:r>
            <a:br>
              <a:rPr lang="hu-HU" sz="2400" b="1" dirty="0">
                <a:solidFill>
                  <a:srgbClr val="000000"/>
                </a:solidFill>
              </a:rPr>
            </a:br>
            <a:r>
              <a:rPr lang="hu-HU" sz="2400" b="1" dirty="0">
                <a:solidFill>
                  <a:srgbClr val="000000"/>
                </a:solidFill>
              </a:rPr>
              <a:t>Vidám táncolok, tudom az angyalok majd nekem tapsolnak, </a:t>
            </a:r>
            <a:endParaRPr lang="hu-HU" sz="2400" b="1" dirty="0" smtClean="0">
              <a:solidFill>
                <a:srgbClr val="000000"/>
              </a:solidFill>
            </a:endParaRPr>
          </a:p>
          <a:p>
            <a:r>
              <a:rPr lang="hu-HU" sz="2400" b="1" dirty="0">
                <a:solidFill>
                  <a:srgbClr val="000000"/>
                </a:solidFill>
              </a:rPr>
              <a:t>ö</a:t>
            </a:r>
            <a:r>
              <a:rPr lang="hu-HU" sz="2400" b="1" dirty="0" smtClean="0">
                <a:solidFill>
                  <a:srgbClr val="000000"/>
                </a:solidFill>
              </a:rPr>
              <a:t>rök </a:t>
            </a:r>
            <a:r>
              <a:rPr lang="hu-HU" sz="2400" b="1" dirty="0">
                <a:solidFill>
                  <a:srgbClr val="000000"/>
                </a:solidFill>
              </a:rPr>
              <a:t>győztes vagyok!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65" y="0"/>
            <a:ext cx="1709560" cy="17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33158" y="299545"/>
            <a:ext cx="5042883" cy="6337738"/>
          </a:xfrm>
          <a:prstGeom prst="rect">
            <a:avLst/>
          </a:prstGeom>
          <a:solidFill>
            <a:srgbClr val="E0DC90"/>
          </a:solidFill>
          <a:ln w="98425">
            <a:solidFill>
              <a:srgbClr val="FFFFFF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hu-HU" sz="2800" dirty="0" smtClean="0"/>
          </a:p>
          <a:p>
            <a:pPr algn="ctr"/>
            <a:r>
              <a:rPr lang="hu-HU" sz="2800" b="1" dirty="0" smtClean="0"/>
              <a:t>Értékes vagy Isten számára!</a:t>
            </a:r>
          </a:p>
          <a:p>
            <a:pPr algn="ctr"/>
            <a:r>
              <a:rPr lang="hu-HU" sz="2800" dirty="0" smtClean="0"/>
              <a:t>Van egy kedves történet, ami arról szól, hogy Isten számára értékes vagy.</a:t>
            </a:r>
          </a:p>
          <a:p>
            <a:pPr algn="ctr"/>
            <a:endParaRPr lang="hu-HU" sz="2800" dirty="0"/>
          </a:p>
          <a:p>
            <a:pPr algn="ctr"/>
            <a:r>
              <a:rPr lang="hu-HU" sz="2800" dirty="0" smtClean="0">
                <a:hlinkClick r:id="rId2"/>
              </a:rPr>
              <a:t>IDE kattintva nézz meg egy filmet!</a:t>
            </a:r>
            <a:endParaRPr lang="hu-HU" sz="2800" dirty="0" smtClean="0"/>
          </a:p>
          <a:p>
            <a:pPr algn="ctr"/>
            <a:endParaRPr lang="hu-HU" sz="2800" dirty="0"/>
          </a:p>
          <a:p>
            <a:pPr algn="ctr"/>
            <a:r>
              <a:rPr lang="hu-HU" sz="2800" dirty="0" smtClean="0"/>
              <a:t>Max </a:t>
            </a:r>
            <a:r>
              <a:rPr lang="hu-HU" sz="2800" dirty="0" err="1" smtClean="0"/>
              <a:t>Lucado</a:t>
            </a:r>
            <a:r>
              <a:rPr lang="hu-HU" sz="2800" dirty="0" smtClean="0"/>
              <a:t>: Értékes vagy című története</a:t>
            </a:r>
            <a:endParaRPr lang="hu-HU" sz="28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5"/>
          <a:stretch/>
        </p:blipFill>
        <p:spPr>
          <a:xfrm>
            <a:off x="5830590" y="1259926"/>
            <a:ext cx="5998801" cy="27274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1433" y="5087081"/>
            <a:ext cx="1558117" cy="155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6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103586" y="1885950"/>
            <a:ext cx="10307364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600" dirty="0" err="1" smtClean="0"/>
              <a:t>Pancsinelló</a:t>
            </a:r>
            <a:r>
              <a:rPr lang="hu-HU" sz="3600" dirty="0" smtClean="0"/>
              <a:t> élete lépésről lépésre lett egyre nehezebb a szürke pontok miatt. </a:t>
            </a:r>
          </a:p>
          <a:p>
            <a:pPr algn="ctr"/>
            <a:r>
              <a:rPr lang="hu-HU" sz="3600" dirty="0" smtClean="0"/>
              <a:t>Hogyan alakult ki ez a nehéz helyzet?</a:t>
            </a:r>
          </a:p>
          <a:p>
            <a:pPr algn="ctr"/>
            <a:r>
              <a:rPr lang="hu-HU" sz="3600" dirty="0" smtClean="0"/>
              <a:t>Tedd helyes sorrendbe a lépéseket, </a:t>
            </a:r>
          </a:p>
          <a:p>
            <a:pPr algn="ctr"/>
            <a:r>
              <a:rPr lang="hu-HU" sz="3600" dirty="0" err="1" smtClean="0">
                <a:hlinkClick r:id="rId2"/>
              </a:rPr>
              <a:t>kattints</a:t>
            </a:r>
            <a:r>
              <a:rPr lang="hu-HU" sz="3600" dirty="0" smtClean="0">
                <a:hlinkClick r:id="rId2"/>
              </a:rPr>
              <a:t> </a:t>
            </a:r>
            <a:r>
              <a:rPr lang="hu-HU" sz="3600" dirty="0" smtClean="0">
                <a:hlinkClick r:id="rId2"/>
              </a:rPr>
              <a:t>IDE, és oldd meg a feladatot!</a:t>
            </a:r>
            <a:endParaRPr lang="hu-HU" sz="3600" dirty="0" smtClean="0"/>
          </a:p>
        </p:txBody>
      </p:sp>
      <p:sp>
        <p:nvSpPr>
          <p:cNvPr id="5" name="Folyamatábra: Bekötés 4"/>
          <p:cNvSpPr/>
          <p:nvPr/>
        </p:nvSpPr>
        <p:spPr>
          <a:xfrm>
            <a:off x="505326" y="240632"/>
            <a:ext cx="1082842" cy="101065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Folyamatábra: Bekötés 5"/>
          <p:cNvSpPr/>
          <p:nvPr/>
        </p:nvSpPr>
        <p:spPr>
          <a:xfrm>
            <a:off x="1371600" y="5382938"/>
            <a:ext cx="1082842" cy="101065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Folyamatábra: Bekötés 9"/>
          <p:cNvSpPr/>
          <p:nvPr/>
        </p:nvSpPr>
        <p:spPr>
          <a:xfrm>
            <a:off x="10567737" y="690312"/>
            <a:ext cx="549442" cy="560972"/>
          </a:xfrm>
          <a:prstGeom prst="flowChartConnector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Folyamatábra: Bekötés 10"/>
          <p:cNvSpPr/>
          <p:nvPr/>
        </p:nvSpPr>
        <p:spPr>
          <a:xfrm>
            <a:off x="6749716" y="5567924"/>
            <a:ext cx="549442" cy="56097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olyamatábra: Bekötés 11"/>
          <p:cNvSpPr/>
          <p:nvPr/>
        </p:nvSpPr>
        <p:spPr>
          <a:xfrm>
            <a:off x="4680285" y="785812"/>
            <a:ext cx="549442" cy="560972"/>
          </a:xfrm>
          <a:prstGeom prst="flowChartConnector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Folyamatábra: Bekötés 12"/>
          <p:cNvSpPr/>
          <p:nvPr/>
        </p:nvSpPr>
        <p:spPr>
          <a:xfrm>
            <a:off x="0" y="3633285"/>
            <a:ext cx="549442" cy="56097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olyamatábra: Bekötés 14"/>
          <p:cNvSpPr/>
          <p:nvPr/>
        </p:nvSpPr>
        <p:spPr>
          <a:xfrm>
            <a:off x="10922670" y="5287438"/>
            <a:ext cx="549442" cy="56097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olyamatábra: Bekötés 15"/>
          <p:cNvSpPr/>
          <p:nvPr/>
        </p:nvSpPr>
        <p:spPr>
          <a:xfrm>
            <a:off x="4113797" y="5832618"/>
            <a:ext cx="549442" cy="56097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abadkézi sokszög 19"/>
          <p:cNvSpPr/>
          <p:nvPr/>
        </p:nvSpPr>
        <p:spPr>
          <a:xfrm>
            <a:off x="3055946" y="0"/>
            <a:ext cx="541572" cy="240632"/>
          </a:xfrm>
          <a:custGeom>
            <a:avLst/>
            <a:gdLst>
              <a:gd name="connsiteX0" fmla="*/ 0 w 541572"/>
              <a:gd name="connsiteY0" fmla="*/ 0 h 240632"/>
              <a:gd name="connsiteX1" fmla="*/ 541572 w 541572"/>
              <a:gd name="connsiteY1" fmla="*/ 0 h 240632"/>
              <a:gd name="connsiteX2" fmla="*/ 539926 w 541572"/>
              <a:gd name="connsiteY2" fmla="*/ 16674 h 240632"/>
              <a:gd name="connsiteX3" fmla="*/ 270786 w 541572"/>
              <a:gd name="connsiteY3" fmla="*/ 240632 h 240632"/>
              <a:gd name="connsiteX4" fmla="*/ 1646 w 541572"/>
              <a:gd name="connsiteY4" fmla="*/ 16674 h 240632"/>
              <a:gd name="connsiteX5" fmla="*/ 0 w 541572"/>
              <a:gd name="connsiteY5" fmla="*/ 0 h 24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572" h="240632">
                <a:moveTo>
                  <a:pt x="0" y="0"/>
                </a:moveTo>
                <a:lnTo>
                  <a:pt x="541572" y="0"/>
                </a:lnTo>
                <a:lnTo>
                  <a:pt x="539926" y="16674"/>
                </a:lnTo>
                <a:cubicBezTo>
                  <a:pt x="514309" y="144486"/>
                  <a:pt x="403545" y="240632"/>
                  <a:pt x="270786" y="240632"/>
                </a:cubicBezTo>
                <a:cubicBezTo>
                  <a:pt x="138028" y="240632"/>
                  <a:pt x="27263" y="144486"/>
                  <a:pt x="1646" y="16674"/>
                </a:cubicBez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abadkézi sokszög 18"/>
          <p:cNvSpPr/>
          <p:nvPr/>
        </p:nvSpPr>
        <p:spPr>
          <a:xfrm>
            <a:off x="6216316" y="0"/>
            <a:ext cx="1082842" cy="505326"/>
          </a:xfrm>
          <a:custGeom>
            <a:avLst/>
            <a:gdLst>
              <a:gd name="connsiteX0" fmla="*/ 0 w 1082842"/>
              <a:gd name="connsiteY0" fmla="*/ 0 h 505326"/>
              <a:gd name="connsiteX1" fmla="*/ 1082842 w 1082842"/>
              <a:gd name="connsiteY1" fmla="*/ 0 h 505326"/>
              <a:gd name="connsiteX2" fmla="*/ 541421 w 1082842"/>
              <a:gd name="connsiteY2" fmla="*/ 505326 h 505326"/>
              <a:gd name="connsiteX3" fmla="*/ 0 w 1082842"/>
              <a:gd name="connsiteY3" fmla="*/ 0 h 505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2842" h="505326">
                <a:moveTo>
                  <a:pt x="0" y="0"/>
                </a:moveTo>
                <a:lnTo>
                  <a:pt x="1082842" y="0"/>
                </a:lnTo>
                <a:cubicBezTo>
                  <a:pt x="1082842" y="279084"/>
                  <a:pt x="840440" y="505326"/>
                  <a:pt x="541421" y="505326"/>
                </a:cubicBezTo>
                <a:cubicBezTo>
                  <a:pt x="242402" y="505326"/>
                  <a:pt x="0" y="279084"/>
                  <a:pt x="0" y="0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abadkézi sokszög 25"/>
          <p:cNvSpPr/>
          <p:nvPr/>
        </p:nvSpPr>
        <p:spPr>
          <a:xfrm>
            <a:off x="11484144" y="2"/>
            <a:ext cx="726906" cy="594369"/>
          </a:xfrm>
          <a:custGeom>
            <a:avLst/>
            <a:gdLst>
              <a:gd name="connsiteX0" fmla="*/ 9618 w 726906"/>
              <a:gd name="connsiteY0" fmla="*/ 0 h 594369"/>
              <a:gd name="connsiteX1" fmla="*/ 726906 w 726906"/>
              <a:gd name="connsiteY1" fmla="*/ 0 h 594369"/>
              <a:gd name="connsiteX2" fmla="*/ 726906 w 726906"/>
              <a:gd name="connsiteY2" fmla="*/ 561977 h 594369"/>
              <a:gd name="connsiteX3" fmla="*/ 650536 w 726906"/>
              <a:gd name="connsiteY3" fmla="*/ 584103 h 594369"/>
              <a:gd name="connsiteX4" fmla="*/ 541421 w 726906"/>
              <a:gd name="connsiteY4" fmla="*/ 594369 h 594369"/>
              <a:gd name="connsiteX5" fmla="*/ 0 w 726906"/>
              <a:gd name="connsiteY5" fmla="*/ 89043 h 594369"/>
              <a:gd name="connsiteX6" fmla="*/ 9618 w 726906"/>
              <a:gd name="connsiteY6" fmla="*/ 0 h 594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6906" h="594369">
                <a:moveTo>
                  <a:pt x="9618" y="0"/>
                </a:moveTo>
                <a:lnTo>
                  <a:pt x="726906" y="0"/>
                </a:lnTo>
                <a:lnTo>
                  <a:pt x="726906" y="561977"/>
                </a:lnTo>
                <a:lnTo>
                  <a:pt x="650536" y="584103"/>
                </a:lnTo>
                <a:cubicBezTo>
                  <a:pt x="615291" y="590834"/>
                  <a:pt x="578798" y="594369"/>
                  <a:pt x="541421" y="594369"/>
                </a:cubicBezTo>
                <a:cubicBezTo>
                  <a:pt x="242402" y="594369"/>
                  <a:pt x="0" y="368127"/>
                  <a:pt x="0" y="89043"/>
                </a:cubicBezTo>
                <a:lnTo>
                  <a:pt x="9618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abadkézi sokszög 29"/>
          <p:cNvSpPr/>
          <p:nvPr/>
        </p:nvSpPr>
        <p:spPr>
          <a:xfrm rot="5400000">
            <a:off x="11541294" y="6195476"/>
            <a:ext cx="726906" cy="594369"/>
          </a:xfrm>
          <a:custGeom>
            <a:avLst/>
            <a:gdLst>
              <a:gd name="connsiteX0" fmla="*/ 9618 w 726906"/>
              <a:gd name="connsiteY0" fmla="*/ 0 h 594369"/>
              <a:gd name="connsiteX1" fmla="*/ 726906 w 726906"/>
              <a:gd name="connsiteY1" fmla="*/ 0 h 594369"/>
              <a:gd name="connsiteX2" fmla="*/ 726906 w 726906"/>
              <a:gd name="connsiteY2" fmla="*/ 561977 h 594369"/>
              <a:gd name="connsiteX3" fmla="*/ 650536 w 726906"/>
              <a:gd name="connsiteY3" fmla="*/ 584103 h 594369"/>
              <a:gd name="connsiteX4" fmla="*/ 541421 w 726906"/>
              <a:gd name="connsiteY4" fmla="*/ 594369 h 594369"/>
              <a:gd name="connsiteX5" fmla="*/ 0 w 726906"/>
              <a:gd name="connsiteY5" fmla="*/ 89043 h 594369"/>
              <a:gd name="connsiteX6" fmla="*/ 9618 w 726906"/>
              <a:gd name="connsiteY6" fmla="*/ 0 h 594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6906" h="594369">
                <a:moveTo>
                  <a:pt x="9618" y="0"/>
                </a:moveTo>
                <a:lnTo>
                  <a:pt x="726906" y="0"/>
                </a:lnTo>
                <a:lnTo>
                  <a:pt x="726906" y="561977"/>
                </a:lnTo>
                <a:lnTo>
                  <a:pt x="650536" y="584103"/>
                </a:lnTo>
                <a:cubicBezTo>
                  <a:pt x="615291" y="590834"/>
                  <a:pt x="578798" y="594369"/>
                  <a:pt x="541421" y="594369"/>
                </a:cubicBezTo>
                <a:cubicBezTo>
                  <a:pt x="242402" y="594369"/>
                  <a:pt x="0" y="368127"/>
                  <a:pt x="0" y="89043"/>
                </a:cubicBezTo>
                <a:lnTo>
                  <a:pt x="9618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486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212998" y="2688678"/>
            <a:ext cx="9596335" cy="3416320"/>
          </a:xfrm>
          <a:prstGeom prst="rect">
            <a:avLst/>
          </a:prstGeom>
          <a:solidFill>
            <a:schemeClr val="bg1"/>
          </a:solidFill>
          <a:ln w="698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3600" dirty="0" err="1" smtClean="0"/>
              <a:t>Pancsinelló</a:t>
            </a:r>
            <a:r>
              <a:rPr lang="hu-HU" sz="3600" dirty="0" smtClean="0"/>
              <a:t> élete megváltozott. </a:t>
            </a:r>
          </a:p>
          <a:p>
            <a:pPr algn="ctr"/>
            <a:r>
              <a:rPr lang="hu-HU" sz="3600" dirty="0" smtClean="0"/>
              <a:t>Hogyan történt ez? </a:t>
            </a:r>
            <a:endParaRPr lang="hu-HU" sz="3600" dirty="0"/>
          </a:p>
          <a:p>
            <a:endParaRPr lang="hu-HU" sz="3600" dirty="0" smtClean="0"/>
          </a:p>
          <a:p>
            <a:pPr algn="ctr"/>
            <a:r>
              <a:rPr lang="hu-HU" sz="3600" dirty="0" smtClean="0">
                <a:hlinkClick r:id="rId2"/>
              </a:rPr>
              <a:t>Kattints IDE, és válaszd ki, </a:t>
            </a:r>
          </a:p>
          <a:p>
            <a:pPr algn="ctr"/>
            <a:r>
              <a:rPr lang="hu-HU" sz="3600" dirty="0" smtClean="0">
                <a:hlinkClick r:id="rId2"/>
              </a:rPr>
              <a:t>hogy melyik a helyes megoldás.</a:t>
            </a:r>
            <a:endParaRPr lang="hu-HU" sz="3600" dirty="0" smtClean="0"/>
          </a:p>
          <a:p>
            <a:pPr algn="ctr"/>
            <a:endParaRPr lang="hu-HU" sz="36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"/>
          <a:stretch/>
        </p:blipFill>
        <p:spPr>
          <a:xfrm>
            <a:off x="3740405" y="441435"/>
            <a:ext cx="4541520" cy="2001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Négyágú csillag 3"/>
          <p:cNvSpPr>
            <a:spLocks noChangeAspect="1"/>
          </p:cNvSpPr>
          <p:nvPr/>
        </p:nvSpPr>
        <p:spPr>
          <a:xfrm rot="994490">
            <a:off x="934022" y="4690696"/>
            <a:ext cx="873409" cy="773369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égyágú csillag 7"/>
          <p:cNvSpPr/>
          <p:nvPr/>
        </p:nvSpPr>
        <p:spPr>
          <a:xfrm>
            <a:off x="9978579" y="4352945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égyágú csillag 8"/>
          <p:cNvSpPr>
            <a:spLocks noChangeAspect="1"/>
          </p:cNvSpPr>
          <p:nvPr/>
        </p:nvSpPr>
        <p:spPr>
          <a:xfrm>
            <a:off x="278620" y="177266"/>
            <a:ext cx="873409" cy="773369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Négyágú csillag 10"/>
          <p:cNvSpPr>
            <a:spLocks noChangeAspect="1"/>
          </p:cNvSpPr>
          <p:nvPr/>
        </p:nvSpPr>
        <p:spPr>
          <a:xfrm rot="994490">
            <a:off x="2307299" y="1523830"/>
            <a:ext cx="808355" cy="807569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égyágú csillag 11"/>
          <p:cNvSpPr>
            <a:spLocks noChangeAspect="1"/>
          </p:cNvSpPr>
          <p:nvPr/>
        </p:nvSpPr>
        <p:spPr>
          <a:xfrm rot="994490">
            <a:off x="2480013" y="492578"/>
            <a:ext cx="1184999" cy="1195712"/>
          </a:xfrm>
          <a:prstGeom prst="star4">
            <a:avLst>
              <a:gd name="adj" fmla="val 0"/>
            </a:avLst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Négyágú csillag 13"/>
          <p:cNvSpPr>
            <a:spLocks noChangeAspect="1"/>
          </p:cNvSpPr>
          <p:nvPr/>
        </p:nvSpPr>
        <p:spPr>
          <a:xfrm rot="21274082">
            <a:off x="1038114" y="1965672"/>
            <a:ext cx="808355" cy="807569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Négyágú csillag 14"/>
          <p:cNvSpPr>
            <a:spLocks noChangeAspect="1"/>
          </p:cNvSpPr>
          <p:nvPr/>
        </p:nvSpPr>
        <p:spPr>
          <a:xfrm rot="994490">
            <a:off x="9174373" y="1029309"/>
            <a:ext cx="894452" cy="7920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Négyágú csillag 15"/>
          <p:cNvSpPr>
            <a:spLocks noChangeAspect="1"/>
          </p:cNvSpPr>
          <p:nvPr/>
        </p:nvSpPr>
        <p:spPr>
          <a:xfrm rot="994490">
            <a:off x="416113" y="3049887"/>
            <a:ext cx="894452" cy="7920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Négyágú csillag 16"/>
          <p:cNvSpPr>
            <a:spLocks noChangeAspect="1"/>
          </p:cNvSpPr>
          <p:nvPr/>
        </p:nvSpPr>
        <p:spPr>
          <a:xfrm rot="994490">
            <a:off x="8752152" y="5735298"/>
            <a:ext cx="894452" cy="7920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Négyágú csillag 17"/>
          <p:cNvSpPr>
            <a:spLocks noChangeAspect="1"/>
          </p:cNvSpPr>
          <p:nvPr/>
        </p:nvSpPr>
        <p:spPr>
          <a:xfrm rot="994490">
            <a:off x="10616274" y="2695163"/>
            <a:ext cx="894452" cy="7920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Négyágú csillag 18"/>
          <p:cNvSpPr>
            <a:spLocks noChangeAspect="1"/>
          </p:cNvSpPr>
          <p:nvPr/>
        </p:nvSpPr>
        <p:spPr>
          <a:xfrm rot="994490">
            <a:off x="11056116" y="1057480"/>
            <a:ext cx="894452" cy="7920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60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yamatábra: Bekötés 5"/>
          <p:cNvSpPr/>
          <p:nvPr/>
        </p:nvSpPr>
        <p:spPr>
          <a:xfrm>
            <a:off x="10876346" y="3541624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olyamatábra: Bekötés 14"/>
          <p:cNvSpPr/>
          <p:nvPr/>
        </p:nvSpPr>
        <p:spPr>
          <a:xfrm>
            <a:off x="9641550" y="1430343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olyamatábra: Bekötés 15"/>
          <p:cNvSpPr/>
          <p:nvPr/>
        </p:nvSpPr>
        <p:spPr>
          <a:xfrm>
            <a:off x="7125826" y="532443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Négyágú csillag 21"/>
          <p:cNvSpPr/>
          <p:nvPr/>
        </p:nvSpPr>
        <p:spPr>
          <a:xfrm rot="21047191">
            <a:off x="8122668" y="1297668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Folyamatábra: Bekötés 22"/>
          <p:cNvSpPr/>
          <p:nvPr/>
        </p:nvSpPr>
        <p:spPr>
          <a:xfrm>
            <a:off x="9115805" y="181416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4" name="Négyágú csillag 23"/>
          <p:cNvSpPr/>
          <p:nvPr/>
        </p:nvSpPr>
        <p:spPr>
          <a:xfrm>
            <a:off x="10645328" y="1643043"/>
            <a:ext cx="1467132" cy="13251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Négyágú csillag 24"/>
          <p:cNvSpPr/>
          <p:nvPr/>
        </p:nvSpPr>
        <p:spPr>
          <a:xfrm>
            <a:off x="6321088" y="437193"/>
            <a:ext cx="743122" cy="6453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Négyágú csillag 25"/>
          <p:cNvSpPr/>
          <p:nvPr/>
        </p:nvSpPr>
        <p:spPr>
          <a:xfrm>
            <a:off x="1202338" y="-104069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olyamatábra: Bekötés 27"/>
          <p:cNvSpPr/>
          <p:nvPr/>
        </p:nvSpPr>
        <p:spPr>
          <a:xfrm>
            <a:off x="3079832" y="374250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Folyamatábra: Bekötés 28"/>
          <p:cNvSpPr/>
          <p:nvPr/>
        </p:nvSpPr>
        <p:spPr>
          <a:xfrm>
            <a:off x="6876382" y="6580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Folyamatábra: Bekötés 29"/>
          <p:cNvSpPr/>
          <p:nvPr/>
        </p:nvSpPr>
        <p:spPr>
          <a:xfrm>
            <a:off x="10277194" y="663543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Négyágú csillag 30"/>
          <p:cNvSpPr/>
          <p:nvPr/>
        </p:nvSpPr>
        <p:spPr>
          <a:xfrm>
            <a:off x="10988400" y="94593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Folyamatábra: Bekötés 33"/>
          <p:cNvSpPr/>
          <p:nvPr/>
        </p:nvSpPr>
        <p:spPr>
          <a:xfrm>
            <a:off x="3979485" y="1525068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Folyamatábra: Bekötés 35"/>
          <p:cNvSpPr/>
          <p:nvPr/>
        </p:nvSpPr>
        <p:spPr>
          <a:xfrm>
            <a:off x="311248" y="94836"/>
            <a:ext cx="800281" cy="76935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39" name="Négyágú csillag 38"/>
          <p:cNvSpPr/>
          <p:nvPr/>
        </p:nvSpPr>
        <p:spPr>
          <a:xfrm rot="1331053">
            <a:off x="4726353" y="1163793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Négyágú csillag 40"/>
          <p:cNvSpPr/>
          <p:nvPr/>
        </p:nvSpPr>
        <p:spPr>
          <a:xfrm>
            <a:off x="11494904" y="4392693"/>
            <a:ext cx="743122" cy="6453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Négyágú csillag 41"/>
          <p:cNvSpPr/>
          <p:nvPr/>
        </p:nvSpPr>
        <p:spPr>
          <a:xfrm>
            <a:off x="8106768" y="209793"/>
            <a:ext cx="743122" cy="6453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Folyamatábra: Bekötés 42"/>
          <p:cNvSpPr/>
          <p:nvPr/>
        </p:nvSpPr>
        <p:spPr>
          <a:xfrm>
            <a:off x="5609636" y="226443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Folyamatábra: Másik feldolgozás 52"/>
          <p:cNvSpPr/>
          <p:nvPr/>
        </p:nvSpPr>
        <p:spPr>
          <a:xfrm>
            <a:off x="3021947" y="2902651"/>
            <a:ext cx="6249124" cy="30642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dirty="0" smtClean="0">
                <a:solidFill>
                  <a:srgbClr val="FF0000"/>
                </a:solidFill>
              </a:rPr>
              <a:t>Értékes vagy, mert Isten alkotott!</a:t>
            </a:r>
            <a:endParaRPr lang="hu-HU" sz="4800" dirty="0">
              <a:solidFill>
                <a:srgbClr val="FF0000"/>
              </a:solidFill>
            </a:endParaRPr>
          </a:p>
        </p:txBody>
      </p:sp>
      <p:sp>
        <p:nvSpPr>
          <p:cNvPr id="44" name="Folyamatábra: Bekötés 43"/>
          <p:cNvSpPr/>
          <p:nvPr/>
        </p:nvSpPr>
        <p:spPr>
          <a:xfrm>
            <a:off x="2286940" y="1213036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Folyamatábra: Bekötés 44"/>
          <p:cNvSpPr/>
          <p:nvPr/>
        </p:nvSpPr>
        <p:spPr>
          <a:xfrm>
            <a:off x="671602" y="3668410"/>
            <a:ext cx="800281" cy="76935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46" name="Négyágú csillag 45"/>
          <p:cNvSpPr/>
          <p:nvPr/>
        </p:nvSpPr>
        <p:spPr>
          <a:xfrm>
            <a:off x="68436" y="4552200"/>
            <a:ext cx="1467132" cy="13251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Folyamatábra: Bekötés 48"/>
          <p:cNvSpPr/>
          <p:nvPr/>
        </p:nvSpPr>
        <p:spPr>
          <a:xfrm>
            <a:off x="1563652" y="6148800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Folyamatábra: Bekötés 49"/>
          <p:cNvSpPr/>
          <p:nvPr/>
        </p:nvSpPr>
        <p:spPr>
          <a:xfrm>
            <a:off x="829906" y="6454800"/>
            <a:ext cx="375656" cy="3894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Folyamatábra: Másik feldolgozás 51"/>
          <p:cNvSpPr/>
          <p:nvPr/>
        </p:nvSpPr>
        <p:spPr>
          <a:xfrm>
            <a:off x="3021947" y="2956785"/>
            <a:ext cx="6249124" cy="30642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dirty="0">
                <a:solidFill>
                  <a:srgbClr val="FF0000"/>
                </a:solidFill>
              </a:rPr>
              <a:t>F</a:t>
            </a:r>
            <a:r>
              <a:rPr lang="hu-HU" sz="4800" dirty="0" smtClean="0">
                <a:solidFill>
                  <a:srgbClr val="FF0000"/>
                </a:solidFill>
              </a:rPr>
              <a:t>ontos vagy Istennek!</a:t>
            </a:r>
            <a:endParaRPr lang="hu-HU" sz="4800" dirty="0">
              <a:solidFill>
                <a:srgbClr val="FF0000"/>
              </a:solidFill>
            </a:endParaRPr>
          </a:p>
        </p:txBody>
      </p:sp>
      <p:sp>
        <p:nvSpPr>
          <p:cNvPr id="55" name="Négyágú csillag 54"/>
          <p:cNvSpPr/>
          <p:nvPr/>
        </p:nvSpPr>
        <p:spPr>
          <a:xfrm>
            <a:off x="153493" y="1745969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Folyamatábra: Bekötés 56"/>
          <p:cNvSpPr/>
          <p:nvPr/>
        </p:nvSpPr>
        <p:spPr>
          <a:xfrm>
            <a:off x="11378894" y="6232200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Folyamatábra: Másik feldolgozás 53"/>
          <p:cNvSpPr/>
          <p:nvPr/>
        </p:nvSpPr>
        <p:spPr>
          <a:xfrm>
            <a:off x="3021947" y="2902651"/>
            <a:ext cx="6249124" cy="30642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dirty="0" smtClean="0">
                <a:solidFill>
                  <a:srgbClr val="FF0000"/>
                </a:solidFill>
              </a:rPr>
              <a:t>Isten szeret téged!</a:t>
            </a:r>
            <a:endParaRPr lang="hu-HU" sz="4800" dirty="0">
              <a:solidFill>
                <a:srgbClr val="FF0000"/>
              </a:solidFill>
            </a:endParaRPr>
          </a:p>
        </p:txBody>
      </p:sp>
      <p:sp>
        <p:nvSpPr>
          <p:cNvPr id="59" name="Folyamatábra: Bekötés 58"/>
          <p:cNvSpPr/>
          <p:nvPr/>
        </p:nvSpPr>
        <p:spPr>
          <a:xfrm>
            <a:off x="383836" y="2920270"/>
            <a:ext cx="612000" cy="612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Négyágú csillag 60"/>
          <p:cNvSpPr/>
          <p:nvPr/>
        </p:nvSpPr>
        <p:spPr>
          <a:xfrm>
            <a:off x="1463229" y="2224066"/>
            <a:ext cx="1204800" cy="1066800"/>
          </a:xfrm>
          <a:prstGeom prst="star4">
            <a:avLst/>
          </a:pr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Szabadkézi sokszög 46"/>
          <p:cNvSpPr/>
          <p:nvPr/>
        </p:nvSpPr>
        <p:spPr>
          <a:xfrm>
            <a:off x="0" y="627150"/>
            <a:ext cx="761084" cy="1066800"/>
          </a:xfrm>
          <a:custGeom>
            <a:avLst/>
            <a:gdLst>
              <a:gd name="connsiteX0" fmla="*/ 158684 w 761084"/>
              <a:gd name="connsiteY0" fmla="*/ 0 h 1066800"/>
              <a:gd name="connsiteX1" fmla="*/ 265174 w 761084"/>
              <a:gd name="connsiteY1" fmla="*/ 439107 h 1066800"/>
              <a:gd name="connsiteX2" fmla="*/ 761084 w 761084"/>
              <a:gd name="connsiteY2" fmla="*/ 533400 h 1066800"/>
              <a:gd name="connsiteX3" fmla="*/ 265174 w 761084"/>
              <a:gd name="connsiteY3" fmla="*/ 627693 h 1066800"/>
              <a:gd name="connsiteX4" fmla="*/ 158684 w 761084"/>
              <a:gd name="connsiteY4" fmla="*/ 1066800 h 1066800"/>
              <a:gd name="connsiteX5" fmla="*/ 52194 w 761084"/>
              <a:gd name="connsiteY5" fmla="*/ 627693 h 1066800"/>
              <a:gd name="connsiteX6" fmla="*/ 0 w 761084"/>
              <a:gd name="connsiteY6" fmla="*/ 617769 h 1066800"/>
              <a:gd name="connsiteX7" fmla="*/ 0 w 761084"/>
              <a:gd name="connsiteY7" fmla="*/ 449031 h 1066800"/>
              <a:gd name="connsiteX8" fmla="*/ 52194 w 761084"/>
              <a:gd name="connsiteY8" fmla="*/ 439107 h 1066800"/>
              <a:gd name="connsiteX9" fmla="*/ 158684 w 761084"/>
              <a:gd name="connsiteY9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61084" h="1066800">
                <a:moveTo>
                  <a:pt x="158684" y="0"/>
                </a:moveTo>
                <a:lnTo>
                  <a:pt x="265174" y="439107"/>
                </a:lnTo>
                <a:lnTo>
                  <a:pt x="761084" y="533400"/>
                </a:lnTo>
                <a:lnTo>
                  <a:pt x="265174" y="627693"/>
                </a:lnTo>
                <a:lnTo>
                  <a:pt x="158684" y="1066800"/>
                </a:lnTo>
                <a:lnTo>
                  <a:pt x="52194" y="627693"/>
                </a:lnTo>
                <a:lnTo>
                  <a:pt x="0" y="617769"/>
                </a:lnTo>
                <a:lnTo>
                  <a:pt x="0" y="449031"/>
                </a:lnTo>
                <a:lnTo>
                  <a:pt x="52194" y="439107"/>
                </a:lnTo>
                <a:lnTo>
                  <a:pt x="158684" y="0"/>
                </a:lnTo>
                <a:close/>
              </a:path>
            </a:pathLst>
          </a:cu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Szabadkézi sokszög 39"/>
          <p:cNvSpPr/>
          <p:nvPr/>
        </p:nvSpPr>
        <p:spPr>
          <a:xfrm>
            <a:off x="0" y="5970487"/>
            <a:ext cx="269930" cy="604728"/>
          </a:xfrm>
          <a:custGeom>
            <a:avLst/>
            <a:gdLst>
              <a:gd name="connsiteX0" fmla="*/ 0 w 269930"/>
              <a:gd name="connsiteY0" fmla="*/ 0 h 604728"/>
              <a:gd name="connsiteX1" fmla="*/ 25600 w 269930"/>
              <a:gd name="connsiteY1" fmla="*/ 2581 h 604728"/>
              <a:gd name="connsiteX2" fmla="*/ 269930 w 269930"/>
              <a:gd name="connsiteY2" fmla="*/ 302364 h 604728"/>
              <a:gd name="connsiteX3" fmla="*/ 25600 w 269930"/>
              <a:gd name="connsiteY3" fmla="*/ 602147 h 604728"/>
              <a:gd name="connsiteX4" fmla="*/ 0 w 269930"/>
              <a:gd name="connsiteY4" fmla="*/ 604728 h 604728"/>
              <a:gd name="connsiteX5" fmla="*/ 0 w 269930"/>
              <a:gd name="connsiteY5" fmla="*/ 0 h 60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9930" h="604728">
                <a:moveTo>
                  <a:pt x="0" y="0"/>
                </a:moveTo>
                <a:lnTo>
                  <a:pt x="25600" y="2581"/>
                </a:lnTo>
                <a:cubicBezTo>
                  <a:pt x="165039" y="31114"/>
                  <a:pt x="269930" y="154490"/>
                  <a:pt x="269930" y="302364"/>
                </a:cubicBezTo>
                <a:cubicBezTo>
                  <a:pt x="269930" y="450238"/>
                  <a:pt x="165039" y="573614"/>
                  <a:pt x="25600" y="602147"/>
                </a:cubicBezTo>
                <a:lnTo>
                  <a:pt x="0" y="604728"/>
                </a:lnTo>
                <a:lnTo>
                  <a:pt x="0" y="0"/>
                </a:lnTo>
                <a:close/>
              </a:path>
            </a:pathLst>
          </a:cu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Szabadkézi sokszög 62"/>
          <p:cNvSpPr/>
          <p:nvPr/>
        </p:nvSpPr>
        <p:spPr>
          <a:xfrm rot="5400000">
            <a:off x="3919599" y="-146278"/>
            <a:ext cx="761084" cy="1066800"/>
          </a:xfrm>
          <a:custGeom>
            <a:avLst/>
            <a:gdLst>
              <a:gd name="connsiteX0" fmla="*/ 158684 w 761084"/>
              <a:gd name="connsiteY0" fmla="*/ 0 h 1066800"/>
              <a:gd name="connsiteX1" fmla="*/ 265174 w 761084"/>
              <a:gd name="connsiteY1" fmla="*/ 439107 h 1066800"/>
              <a:gd name="connsiteX2" fmla="*/ 761084 w 761084"/>
              <a:gd name="connsiteY2" fmla="*/ 533400 h 1066800"/>
              <a:gd name="connsiteX3" fmla="*/ 265174 w 761084"/>
              <a:gd name="connsiteY3" fmla="*/ 627693 h 1066800"/>
              <a:gd name="connsiteX4" fmla="*/ 158684 w 761084"/>
              <a:gd name="connsiteY4" fmla="*/ 1066800 h 1066800"/>
              <a:gd name="connsiteX5" fmla="*/ 52194 w 761084"/>
              <a:gd name="connsiteY5" fmla="*/ 627693 h 1066800"/>
              <a:gd name="connsiteX6" fmla="*/ 0 w 761084"/>
              <a:gd name="connsiteY6" fmla="*/ 617769 h 1066800"/>
              <a:gd name="connsiteX7" fmla="*/ 0 w 761084"/>
              <a:gd name="connsiteY7" fmla="*/ 449031 h 1066800"/>
              <a:gd name="connsiteX8" fmla="*/ 52194 w 761084"/>
              <a:gd name="connsiteY8" fmla="*/ 439107 h 1066800"/>
              <a:gd name="connsiteX9" fmla="*/ 158684 w 761084"/>
              <a:gd name="connsiteY9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61084" h="1066800">
                <a:moveTo>
                  <a:pt x="158684" y="0"/>
                </a:moveTo>
                <a:lnTo>
                  <a:pt x="265174" y="439107"/>
                </a:lnTo>
                <a:lnTo>
                  <a:pt x="761084" y="533400"/>
                </a:lnTo>
                <a:lnTo>
                  <a:pt x="265174" y="627693"/>
                </a:lnTo>
                <a:lnTo>
                  <a:pt x="158684" y="1066800"/>
                </a:lnTo>
                <a:lnTo>
                  <a:pt x="52194" y="627693"/>
                </a:lnTo>
                <a:lnTo>
                  <a:pt x="0" y="617769"/>
                </a:lnTo>
                <a:lnTo>
                  <a:pt x="0" y="449031"/>
                </a:lnTo>
                <a:lnTo>
                  <a:pt x="52194" y="439107"/>
                </a:lnTo>
                <a:lnTo>
                  <a:pt x="158684" y="0"/>
                </a:lnTo>
                <a:close/>
              </a:path>
            </a:pathLst>
          </a:cu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Szabadkézi sokszög 64"/>
          <p:cNvSpPr/>
          <p:nvPr/>
        </p:nvSpPr>
        <p:spPr>
          <a:xfrm>
            <a:off x="12005372" y="1286193"/>
            <a:ext cx="213604" cy="389400"/>
          </a:xfrm>
          <a:custGeom>
            <a:avLst/>
            <a:gdLst>
              <a:gd name="connsiteX0" fmla="*/ 187828 w 213604"/>
              <a:gd name="connsiteY0" fmla="*/ 0 h 389400"/>
              <a:gd name="connsiteX1" fmla="*/ 213604 w 213604"/>
              <a:gd name="connsiteY1" fmla="*/ 2694 h 389400"/>
              <a:gd name="connsiteX2" fmla="*/ 213604 w 213604"/>
              <a:gd name="connsiteY2" fmla="*/ 386706 h 389400"/>
              <a:gd name="connsiteX3" fmla="*/ 187828 w 213604"/>
              <a:gd name="connsiteY3" fmla="*/ 389400 h 389400"/>
              <a:gd name="connsiteX4" fmla="*/ 0 w 213604"/>
              <a:gd name="connsiteY4" fmla="*/ 194700 h 389400"/>
              <a:gd name="connsiteX5" fmla="*/ 187828 w 213604"/>
              <a:gd name="connsiteY5" fmla="*/ 0 h 38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604" h="389400">
                <a:moveTo>
                  <a:pt x="187828" y="0"/>
                </a:moveTo>
                <a:lnTo>
                  <a:pt x="213604" y="2694"/>
                </a:lnTo>
                <a:lnTo>
                  <a:pt x="213604" y="386706"/>
                </a:lnTo>
                <a:lnTo>
                  <a:pt x="187828" y="389400"/>
                </a:lnTo>
                <a:cubicBezTo>
                  <a:pt x="84093" y="389400"/>
                  <a:pt x="0" y="302230"/>
                  <a:pt x="0" y="194700"/>
                </a:cubicBezTo>
                <a:cubicBezTo>
                  <a:pt x="0" y="87170"/>
                  <a:pt x="84093" y="0"/>
                  <a:pt x="187828" y="0"/>
                </a:cubicBezTo>
                <a:close/>
              </a:path>
            </a:pathLst>
          </a:cu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4" name="Szabadkézi sokszög 63"/>
          <p:cNvSpPr/>
          <p:nvPr/>
        </p:nvSpPr>
        <p:spPr>
          <a:xfrm>
            <a:off x="11887200" y="2873193"/>
            <a:ext cx="331776" cy="612000"/>
          </a:xfrm>
          <a:custGeom>
            <a:avLst/>
            <a:gdLst>
              <a:gd name="connsiteX0" fmla="*/ 306000 w 331776"/>
              <a:gd name="connsiteY0" fmla="*/ 0 h 612000"/>
              <a:gd name="connsiteX1" fmla="*/ 331776 w 331776"/>
              <a:gd name="connsiteY1" fmla="*/ 2599 h 612000"/>
              <a:gd name="connsiteX2" fmla="*/ 331776 w 331776"/>
              <a:gd name="connsiteY2" fmla="*/ 609402 h 612000"/>
              <a:gd name="connsiteX3" fmla="*/ 306000 w 331776"/>
              <a:gd name="connsiteY3" fmla="*/ 612000 h 612000"/>
              <a:gd name="connsiteX4" fmla="*/ 0 w 331776"/>
              <a:gd name="connsiteY4" fmla="*/ 306000 h 612000"/>
              <a:gd name="connsiteX5" fmla="*/ 306000 w 331776"/>
              <a:gd name="connsiteY5" fmla="*/ 0 h 6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1776" h="612000">
                <a:moveTo>
                  <a:pt x="306000" y="0"/>
                </a:moveTo>
                <a:lnTo>
                  <a:pt x="331776" y="2599"/>
                </a:lnTo>
                <a:lnTo>
                  <a:pt x="331776" y="609402"/>
                </a:lnTo>
                <a:lnTo>
                  <a:pt x="306000" y="612000"/>
                </a:lnTo>
                <a:cubicBezTo>
                  <a:pt x="137001" y="612000"/>
                  <a:pt x="0" y="474999"/>
                  <a:pt x="0" y="306000"/>
                </a:cubicBezTo>
                <a:cubicBezTo>
                  <a:pt x="0" y="137001"/>
                  <a:pt x="137001" y="0"/>
                  <a:pt x="306000" y="0"/>
                </a:cubicBezTo>
                <a:close/>
              </a:path>
            </a:pathLst>
          </a:custGeom>
          <a:solidFill>
            <a:srgbClr val="F3CD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708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6" grpId="0" animBg="1"/>
      <p:bldP spid="39" grpId="0" animBg="1"/>
      <p:bldP spid="41" grpId="0" animBg="1"/>
      <p:bldP spid="42" grpId="0" animBg="1"/>
      <p:bldP spid="43" grpId="0" animBg="1"/>
      <p:bldP spid="53" grpId="0" animBg="1"/>
      <p:bldP spid="44" grpId="0" animBg="1"/>
      <p:bldP spid="45" grpId="0" animBg="1"/>
      <p:bldP spid="46" grpId="0" animBg="1"/>
      <p:bldP spid="49" grpId="0" animBg="1"/>
      <p:bldP spid="50" grpId="0" animBg="1"/>
      <p:bldP spid="52" grpId="0" animBg="1"/>
      <p:bldP spid="55" grpId="0" animBg="1"/>
      <p:bldP spid="57" grpId="0" animBg="1"/>
      <p:bldP spid="54" grpId="0" animBg="1"/>
      <p:bldP spid="59" grpId="0" animBg="1"/>
      <p:bldP spid="61" grpId="0" animBg="1"/>
      <p:bldP spid="47" grpId="0" animBg="1"/>
      <p:bldP spid="40" grpId="0" animBg="1"/>
      <p:bldP spid="63" grpId="0" animBg="1"/>
      <p:bldP spid="65" grpId="0" animBg="1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78"/>
            <a:ext cx="1753961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>
            <a:spLocks noChangeArrowheads="1"/>
          </p:cNvSpPr>
          <p:nvPr/>
        </p:nvSpPr>
        <p:spPr bwMode="auto">
          <a:xfrm>
            <a:off x="2284413" y="407988"/>
            <a:ext cx="870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200" dirty="0">
                <a:solidFill>
                  <a:srgbClr val="000000"/>
                </a:solidFill>
                <a:cs typeface="Arial" panose="020B0604020202020204" pitchFamily="34" charset="0"/>
              </a:rPr>
              <a:t>A digitális hittanóra végén így imádkozz! </a:t>
            </a:r>
          </a:p>
        </p:txBody>
      </p:sp>
      <p:pic>
        <p:nvPicPr>
          <p:cNvPr id="6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961" y="1366271"/>
            <a:ext cx="5327274" cy="53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lipszis 6"/>
          <p:cNvSpPr>
            <a:spLocks noChangeAspect="1"/>
          </p:cNvSpPr>
          <p:nvPr/>
        </p:nvSpPr>
        <p:spPr>
          <a:xfrm>
            <a:off x="7485073" y="2100861"/>
            <a:ext cx="3837443" cy="3837443"/>
          </a:xfrm>
          <a:prstGeom prst="ellipse">
            <a:avLst/>
          </a:prstGeom>
          <a:noFill/>
          <a:ln w="44450">
            <a:solidFill>
              <a:srgbClr val="F580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000" dirty="0">
              <a:solidFill>
                <a:srgbClr val="AE2E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717868" y="3419507"/>
            <a:ext cx="31988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Kedves Hittanos!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Várunk a következő digitális hittanórára!</a:t>
            </a:r>
          </a:p>
        </p:txBody>
      </p:sp>
    </p:spTree>
    <p:extLst>
      <p:ext uri="{BB962C8B-B14F-4D97-AF65-F5344CB8AC3E}">
        <p14:creationId xmlns:p14="http://schemas.microsoft.com/office/powerpoint/2010/main" val="15400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22000">
              <a:schemeClr val="accent6">
                <a:lumMod val="0"/>
                <a:lumOff val="100000"/>
              </a:schemeClr>
            </a:gs>
            <a:gs pos="67000">
              <a:srgbClr val="33CCCC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3"/>
          <p:cNvSpPr>
            <a:spLocks noChangeAspect="1"/>
          </p:cNvSpPr>
          <p:nvPr/>
        </p:nvSpPr>
        <p:spPr>
          <a:xfrm>
            <a:off x="660108" y="560242"/>
            <a:ext cx="3934395" cy="3727683"/>
          </a:xfrm>
          <a:prstGeom prst="ellipse">
            <a:avLst/>
          </a:prstGeom>
          <a:solidFill>
            <a:srgbClr val="FFFFFF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2000" dirty="0">
              <a:solidFill>
                <a:srgbClr val="33CC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082669" y="1085256"/>
            <a:ext cx="3089275" cy="2677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800" b="1" dirty="0">
                <a:solidFill>
                  <a:srgbClr val="33CCCC"/>
                </a:solidFill>
                <a:effectLst/>
                <a:cs typeface="Arial" panose="020B0604020202020204" pitchFamily="34" charset="0"/>
              </a:rPr>
              <a:t>Kedves Szülők!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800" b="1" dirty="0">
                <a:solidFill>
                  <a:srgbClr val="33CCCC"/>
                </a:solidFill>
                <a:effectLst/>
                <a:cs typeface="Arial" panose="020B0604020202020204" pitchFamily="34" charset="0"/>
              </a:rPr>
              <a:t>Köszönjük a segítségüket!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800" b="1" dirty="0">
                <a:solidFill>
                  <a:srgbClr val="33CCCC"/>
                </a:solidFill>
                <a:effectLst/>
                <a:cs typeface="Arial" panose="020B0604020202020204" pitchFamily="34" charset="0"/>
              </a:rPr>
              <a:t>Isten áldását </a:t>
            </a:r>
            <a:r>
              <a:rPr lang="hu-HU" altLang="hu-HU" sz="2800" b="1" dirty="0" smtClean="0">
                <a:solidFill>
                  <a:srgbClr val="33CCCC"/>
                </a:solidFill>
                <a:effectLst/>
                <a:cs typeface="Arial" panose="020B0604020202020204" pitchFamily="34" charset="0"/>
              </a:rPr>
              <a:t>kívánjuk ezzel </a:t>
            </a:r>
            <a:r>
              <a:rPr lang="hu-HU" altLang="hu-HU" sz="2800" b="1" dirty="0">
                <a:solidFill>
                  <a:srgbClr val="33CCCC"/>
                </a:solidFill>
                <a:effectLst/>
                <a:cs typeface="Arial" panose="020B0604020202020204" pitchFamily="34" charset="0"/>
              </a:rPr>
              <a:t>az Igével!</a:t>
            </a:r>
          </a:p>
        </p:txBody>
      </p:sp>
      <p:sp>
        <p:nvSpPr>
          <p:cNvPr id="6" name="Téglalap 12"/>
          <p:cNvSpPr>
            <a:spLocks noChangeArrowheads="1"/>
          </p:cNvSpPr>
          <p:nvPr/>
        </p:nvSpPr>
        <p:spPr bwMode="auto">
          <a:xfrm>
            <a:off x="1630252" y="5026696"/>
            <a:ext cx="7718700" cy="10156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6000" b="1" dirty="0">
                <a:solidFill>
                  <a:srgbClr val="33CCCC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cs typeface="Arial" panose="020B0604020202020204" pitchFamily="34" charset="0"/>
              </a:rPr>
              <a:t> </a:t>
            </a:r>
            <a:r>
              <a:rPr lang="hu-HU" altLang="hu-HU" sz="6000" b="1" dirty="0">
                <a:solidFill>
                  <a:srgbClr val="D4CE62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cs typeface="Arial" panose="020B0604020202020204" pitchFamily="34" charset="0"/>
              </a:rPr>
              <a:t>Áldás, békesség!</a:t>
            </a:r>
          </a:p>
        </p:txBody>
      </p:sp>
      <p:sp>
        <p:nvSpPr>
          <p:cNvPr id="7" name="Szövegdoboz 5"/>
          <p:cNvSpPr txBox="1">
            <a:spLocks noChangeArrowheads="1"/>
          </p:cNvSpPr>
          <p:nvPr/>
        </p:nvSpPr>
        <p:spPr bwMode="auto">
          <a:xfrm>
            <a:off x="5237782" y="1911844"/>
            <a:ext cx="624427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hu-HU" sz="3200" b="1" dirty="0" smtClean="0">
                <a:solidFill>
                  <a:srgbClr val="A39D2D"/>
                </a:solidFill>
                <a:latin typeface="Comic Sans MS" panose="030F0702030302020204" pitchFamily="66" charset="0"/>
              </a:rPr>
              <a:t>„Jóságod </a:t>
            </a:r>
            <a:r>
              <a:rPr lang="hu-HU" sz="3200" b="1" dirty="0">
                <a:solidFill>
                  <a:srgbClr val="A39D2D"/>
                </a:solidFill>
                <a:latin typeface="Comic Sans MS" panose="030F0702030302020204" pitchFamily="66" charset="0"/>
              </a:rPr>
              <a:t>és szereteted kísér életem minden </a:t>
            </a:r>
            <a:r>
              <a:rPr lang="hu-HU" sz="3200" b="1" dirty="0" smtClean="0">
                <a:solidFill>
                  <a:srgbClr val="A39D2D"/>
                </a:solidFill>
                <a:latin typeface="Comic Sans MS" panose="030F0702030302020204" pitchFamily="66" charset="0"/>
              </a:rPr>
              <a:t>napján.” </a:t>
            </a:r>
            <a:r>
              <a:rPr lang="hu-HU" sz="3200" b="1" dirty="0">
                <a:solidFill>
                  <a:srgbClr val="A39D2D"/>
                </a:solidFill>
                <a:latin typeface="Comic Sans MS" panose="030F0702030302020204" pitchFamily="66" charset="0"/>
              </a:rPr>
              <a:t>(Zsoltárok 23,4) </a:t>
            </a:r>
          </a:p>
        </p:txBody>
      </p:sp>
    </p:spTree>
    <p:extLst>
      <p:ext uri="{BB962C8B-B14F-4D97-AF65-F5344CB8AC3E}">
        <p14:creationId xmlns:p14="http://schemas.microsoft.com/office/powerpoint/2010/main" val="10407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árg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1139</TotalTime>
  <Words>256</Words>
  <Application>Microsoft Office PowerPoint</Application>
  <PresentationFormat>Szélesvásznú</PresentationFormat>
  <Paragraphs>53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Wingdings 3</vt:lpstr>
      <vt:lpstr>Office Theme</vt:lpstr>
      <vt:lpstr>1_Office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Szászi Andrea</cp:lastModifiedBy>
  <cp:revision>95</cp:revision>
  <dcterms:created xsi:type="dcterms:W3CDTF">2020-04-05T07:55:46Z</dcterms:created>
  <dcterms:modified xsi:type="dcterms:W3CDTF">2020-05-06T13:11:28Z</dcterms:modified>
</cp:coreProperties>
</file>