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66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7d66c7ae9d8d8e3c" providerId="LiveId" clId="{270FD680-86A2-4991-A0D8-9B427C0B90F4}"/>
    <pc:docChg chg="custSel modSld">
      <pc:chgData name="" userId="7d66c7ae9d8d8e3c" providerId="LiveId" clId="{270FD680-86A2-4991-A0D8-9B427C0B90F4}" dt="2026-09-18T09:26:39.001" v="365"/>
      <pc:docMkLst>
        <pc:docMk/>
      </pc:docMkLst>
      <pc:sldChg chg="modTransition">
        <pc:chgData name="" userId="7d66c7ae9d8d8e3c" providerId="LiveId" clId="{270FD680-86A2-4991-A0D8-9B427C0B90F4}" dt="2026-09-18T09:26:15.039" v="355"/>
        <pc:sldMkLst>
          <pc:docMk/>
          <pc:sldMk cId="0" sldId="256"/>
        </pc:sldMkLst>
      </pc:sldChg>
      <pc:sldChg chg="modSp modTransition modAnim">
        <pc:chgData name="" userId="7d66c7ae9d8d8e3c" providerId="LiveId" clId="{270FD680-86A2-4991-A0D8-9B427C0B90F4}" dt="2026-09-18T09:26:20.688" v="357"/>
        <pc:sldMkLst>
          <pc:docMk/>
          <pc:sldMk cId="0" sldId="257"/>
        </pc:sldMkLst>
        <pc:spChg chg="mod">
          <ac:chgData name="" userId="7d66c7ae9d8d8e3c" providerId="LiveId" clId="{270FD680-86A2-4991-A0D8-9B427C0B90F4}" dt="2026-09-18T09:13:52.804" v="172" actId="20577"/>
          <ac:spMkLst>
            <pc:docMk/>
            <pc:sldMk cId="0" sldId="257"/>
            <ac:spMk id="7" creationId="{00000000-0000-0000-0000-000000000000}"/>
          </ac:spMkLst>
        </pc:spChg>
      </pc:sldChg>
      <pc:sldChg chg="modTransition modAnim">
        <pc:chgData name="" userId="7d66c7ae9d8d8e3c" providerId="LiveId" clId="{270FD680-86A2-4991-A0D8-9B427C0B90F4}" dt="2026-09-18T09:26:17.832" v="356"/>
        <pc:sldMkLst>
          <pc:docMk/>
          <pc:sldMk cId="0" sldId="258"/>
        </pc:sldMkLst>
      </pc:sldChg>
      <pc:sldChg chg="modSp modTransition modAnim">
        <pc:chgData name="" userId="7d66c7ae9d8d8e3c" providerId="LiveId" clId="{270FD680-86A2-4991-A0D8-9B427C0B90F4}" dt="2026-09-18T09:26:23.439" v="358"/>
        <pc:sldMkLst>
          <pc:docMk/>
          <pc:sldMk cId="0" sldId="259"/>
        </pc:sldMkLst>
        <pc:spChg chg="mod">
          <ac:chgData name="" userId="7d66c7ae9d8d8e3c" providerId="LiveId" clId="{270FD680-86A2-4991-A0D8-9B427C0B90F4}" dt="2026-09-18T08:55:03.040" v="121" actId="20577"/>
          <ac:spMkLst>
            <pc:docMk/>
            <pc:sldMk cId="0" sldId="259"/>
            <ac:spMk id="7" creationId="{00000000-0000-0000-0000-000000000000}"/>
          </ac:spMkLst>
        </pc:spChg>
      </pc:sldChg>
      <pc:sldChg chg="modSp modTransition modAnim">
        <pc:chgData name="" userId="7d66c7ae9d8d8e3c" providerId="LiveId" clId="{270FD680-86A2-4991-A0D8-9B427C0B90F4}" dt="2026-09-18T09:26:25.757" v="359"/>
        <pc:sldMkLst>
          <pc:docMk/>
          <pc:sldMk cId="0" sldId="260"/>
        </pc:sldMkLst>
        <pc:spChg chg="mod">
          <ac:chgData name="" userId="7d66c7ae9d8d8e3c" providerId="LiveId" clId="{270FD680-86A2-4991-A0D8-9B427C0B90F4}" dt="2026-09-18T09:14:50.656" v="182" actId="20577"/>
          <ac:spMkLst>
            <pc:docMk/>
            <pc:sldMk cId="0" sldId="260"/>
            <ac:spMk id="4" creationId="{00000000-0000-0000-0000-000000000000}"/>
          </ac:spMkLst>
        </pc:spChg>
      </pc:sldChg>
      <pc:sldChg chg="addSp delSp modSp modTransition delAnim modAnim">
        <pc:chgData name="" userId="7d66c7ae9d8d8e3c" providerId="LiveId" clId="{270FD680-86A2-4991-A0D8-9B427C0B90F4}" dt="2026-09-18T09:26:27.960" v="360"/>
        <pc:sldMkLst>
          <pc:docMk/>
          <pc:sldMk cId="0" sldId="261"/>
        </pc:sldMkLst>
        <pc:spChg chg="del mod">
          <ac:chgData name="" userId="7d66c7ae9d8d8e3c" providerId="LiveId" clId="{270FD680-86A2-4991-A0D8-9B427C0B90F4}" dt="2026-09-18T09:15:31.018" v="188" actId="478"/>
          <ac:spMkLst>
            <pc:docMk/>
            <pc:sldMk cId="0" sldId="261"/>
            <ac:spMk id="7" creationId="{00000000-0000-0000-0000-000000000000}"/>
          </ac:spMkLst>
        </pc:spChg>
        <pc:picChg chg="add mod">
          <ac:chgData name="" userId="7d66c7ae9d8d8e3c" providerId="LiveId" clId="{270FD680-86A2-4991-A0D8-9B427C0B90F4}" dt="2026-09-18T09:21:13.356" v="225" actId="1076"/>
          <ac:picMkLst>
            <pc:docMk/>
            <pc:sldMk cId="0" sldId="261"/>
            <ac:picMk id="2" creationId="{E3AD3624-FFC2-4CDE-A702-1F193B900CF7}"/>
          </ac:picMkLst>
        </pc:picChg>
        <pc:picChg chg="del">
          <ac:chgData name="" userId="7d66c7ae9d8d8e3c" providerId="LiveId" clId="{270FD680-86A2-4991-A0D8-9B427C0B90F4}" dt="2026-09-18T09:19:30.759" v="222" actId="478"/>
          <ac:picMkLst>
            <pc:docMk/>
            <pc:sldMk cId="0" sldId="261"/>
            <ac:picMk id="16" creationId="{00000000-0000-0000-0000-000000000000}"/>
          </ac:picMkLst>
        </pc:picChg>
      </pc:sldChg>
      <pc:sldChg chg="addSp delSp modSp modTransition modAnim">
        <pc:chgData name="" userId="7d66c7ae9d8d8e3c" providerId="LiveId" clId="{270FD680-86A2-4991-A0D8-9B427C0B90F4}" dt="2026-09-18T09:26:29.960" v="361"/>
        <pc:sldMkLst>
          <pc:docMk/>
          <pc:sldMk cId="0" sldId="263"/>
        </pc:sldMkLst>
        <pc:spChg chg="mod">
          <ac:chgData name="" userId="7d66c7ae9d8d8e3c" providerId="LiveId" clId="{270FD680-86A2-4991-A0D8-9B427C0B90F4}" dt="2026-09-18T09:23:51.560" v="334" actId="20577"/>
          <ac:spMkLst>
            <pc:docMk/>
            <pc:sldMk cId="0" sldId="263"/>
            <ac:spMk id="11" creationId="{00000000-0000-0000-0000-000000000000}"/>
          </ac:spMkLst>
        </pc:spChg>
        <pc:picChg chg="add del mod">
          <ac:chgData name="" userId="7d66c7ae9d8d8e3c" providerId="LiveId" clId="{270FD680-86A2-4991-A0D8-9B427C0B90F4}" dt="2026-09-18T09:06:59.238" v="128" actId="478"/>
          <ac:picMkLst>
            <pc:docMk/>
            <pc:sldMk cId="0" sldId="263"/>
            <ac:picMk id="12" creationId="{3AE333F3-F384-431A-9C63-D34E2B77BD23}"/>
          </ac:picMkLst>
        </pc:picChg>
        <pc:picChg chg="del">
          <ac:chgData name="" userId="7d66c7ae9d8d8e3c" providerId="LiveId" clId="{270FD680-86A2-4991-A0D8-9B427C0B90F4}" dt="2026-09-18T09:05:11.744" v="122" actId="478"/>
          <ac:picMkLst>
            <pc:docMk/>
            <pc:sldMk cId="0" sldId="263"/>
            <ac:picMk id="14" creationId="{00000000-0000-0000-0000-000000000000}"/>
          </ac:picMkLst>
        </pc:picChg>
        <pc:picChg chg="add mod">
          <ac:chgData name="" userId="7d66c7ae9d8d8e3c" providerId="LiveId" clId="{270FD680-86A2-4991-A0D8-9B427C0B90F4}" dt="2026-09-18T09:08:10.634" v="134" actId="1076"/>
          <ac:picMkLst>
            <pc:docMk/>
            <pc:sldMk cId="0" sldId="263"/>
            <ac:picMk id="17" creationId="{A5C7CA90-3F3A-402C-AF78-2753C431405A}"/>
          </ac:picMkLst>
        </pc:picChg>
      </pc:sldChg>
      <pc:sldChg chg="addSp delSp modSp modTransition modAnim">
        <pc:chgData name="" userId="7d66c7ae9d8d8e3c" providerId="LiveId" clId="{270FD680-86A2-4991-A0D8-9B427C0B90F4}" dt="2026-09-18T09:26:31.944" v="362"/>
        <pc:sldMkLst>
          <pc:docMk/>
          <pc:sldMk cId="0" sldId="264"/>
        </pc:sldMkLst>
        <pc:picChg chg="add mod">
          <ac:chgData name="" userId="7d66c7ae9d8d8e3c" providerId="LiveId" clId="{270FD680-86A2-4991-A0D8-9B427C0B90F4}" dt="2026-09-18T09:11:06.260" v="152" actId="1076"/>
          <ac:picMkLst>
            <pc:docMk/>
            <pc:sldMk cId="0" sldId="264"/>
            <ac:picMk id="3" creationId="{8C14A689-3497-4DCB-BC98-FBB8C60FC5EC}"/>
          </ac:picMkLst>
        </pc:picChg>
        <pc:picChg chg="del">
          <ac:chgData name="" userId="7d66c7ae9d8d8e3c" providerId="LiveId" clId="{270FD680-86A2-4991-A0D8-9B427C0B90F4}" dt="2026-09-18T09:09:10.885" v="135"/>
          <ac:picMkLst>
            <pc:docMk/>
            <pc:sldMk cId="0" sldId="264"/>
            <ac:picMk id="9" creationId="{00000000-0000-0000-0000-000000000000}"/>
          </ac:picMkLst>
        </pc:picChg>
      </pc:sldChg>
      <pc:sldChg chg="modSp modTransition modAnim">
        <pc:chgData name="" userId="7d66c7ae9d8d8e3c" providerId="LiveId" clId="{270FD680-86A2-4991-A0D8-9B427C0B90F4}" dt="2026-09-18T09:26:34.464" v="363"/>
        <pc:sldMkLst>
          <pc:docMk/>
          <pc:sldMk cId="0" sldId="265"/>
        </pc:sldMkLst>
        <pc:picChg chg="mod">
          <ac:chgData name="" userId="7d66c7ae9d8d8e3c" providerId="LiveId" clId="{270FD680-86A2-4991-A0D8-9B427C0B90F4}" dt="2026-09-18T09:17:18.316" v="208" actId="14100"/>
          <ac:picMkLst>
            <pc:docMk/>
            <pc:sldMk cId="0" sldId="265"/>
            <ac:picMk id="4" creationId="{00000000-0000-0000-0000-000000000000}"/>
          </ac:picMkLst>
        </pc:picChg>
      </pc:sldChg>
      <pc:sldChg chg="modTransition modAnim">
        <pc:chgData name="" userId="7d66c7ae9d8d8e3c" providerId="LiveId" clId="{270FD680-86A2-4991-A0D8-9B427C0B90F4}" dt="2026-09-18T09:26:36.699" v="364"/>
        <pc:sldMkLst>
          <pc:docMk/>
          <pc:sldMk cId="0" sldId="266"/>
        </pc:sldMkLst>
      </pc:sldChg>
      <pc:sldChg chg="addSp delSp modSp modTransition modAnim">
        <pc:chgData name="" userId="7d66c7ae9d8d8e3c" providerId="LiveId" clId="{270FD680-86A2-4991-A0D8-9B427C0B90F4}" dt="2026-09-18T09:26:39.001" v="365"/>
        <pc:sldMkLst>
          <pc:docMk/>
          <pc:sldMk cId="0" sldId="267"/>
        </pc:sldMkLst>
        <pc:spChg chg="del">
          <ac:chgData name="" userId="7d66c7ae9d8d8e3c" providerId="LiveId" clId="{270FD680-86A2-4991-A0D8-9B427C0B90F4}" dt="2026-09-18T09:09:44.816" v="141" actId="478"/>
          <ac:spMkLst>
            <pc:docMk/>
            <pc:sldMk cId="0" sldId="267"/>
            <ac:spMk id="6" creationId="{00000000-0000-0000-0000-000000000000}"/>
          </ac:spMkLst>
        </pc:spChg>
        <pc:spChg chg="mod">
          <ac:chgData name="" userId="7d66c7ae9d8d8e3c" providerId="LiveId" clId="{270FD680-86A2-4991-A0D8-9B427C0B90F4}" dt="2026-09-18T09:10:11.541" v="149" actId="14100"/>
          <ac:spMkLst>
            <pc:docMk/>
            <pc:sldMk cId="0" sldId="267"/>
            <ac:spMk id="7" creationId="{00000000-0000-0000-0000-000000000000}"/>
          </ac:spMkLst>
        </pc:spChg>
        <pc:spChg chg="del">
          <ac:chgData name="" userId="7d66c7ae9d8d8e3c" providerId="LiveId" clId="{270FD680-86A2-4991-A0D8-9B427C0B90F4}" dt="2026-09-18T09:09:49.055" v="142" actId="478"/>
          <ac:spMkLst>
            <pc:docMk/>
            <pc:sldMk cId="0" sldId="267"/>
            <ac:spMk id="10" creationId="{00000000-0000-0000-0000-000000000000}"/>
          </ac:spMkLst>
        </pc:spChg>
        <pc:spChg chg="mod">
          <ac:chgData name="" userId="7d66c7ae9d8d8e3c" providerId="LiveId" clId="{270FD680-86A2-4991-A0D8-9B427C0B90F4}" dt="2026-09-18T09:10:08.338" v="148" actId="14100"/>
          <ac:spMkLst>
            <pc:docMk/>
            <pc:sldMk cId="0" sldId="267"/>
            <ac:spMk id="11" creationId="{00000000-0000-0000-0000-000000000000}"/>
          </ac:spMkLst>
        </pc:spChg>
        <pc:picChg chg="mod">
          <ac:chgData name="" userId="7d66c7ae9d8d8e3c" providerId="LiveId" clId="{270FD680-86A2-4991-A0D8-9B427C0B90F4}" dt="2026-09-18T09:10:03.167" v="147" actId="14100"/>
          <ac:picMkLst>
            <pc:docMk/>
            <pc:sldMk cId="0" sldId="267"/>
            <ac:picMk id="3" creationId="{00000000-0000-0000-0000-000000000000}"/>
          </ac:picMkLst>
        </pc:picChg>
        <pc:picChg chg="add mod">
          <ac:chgData name="" userId="7d66c7ae9d8d8e3c" providerId="LiveId" clId="{270FD680-86A2-4991-A0D8-9B427C0B90F4}" dt="2026-09-18T09:09:57.735" v="146" actId="1076"/>
          <ac:picMkLst>
            <pc:docMk/>
            <pc:sldMk cId="0" sldId="267"/>
            <ac:picMk id="8" creationId="{C2F38696-DB22-4751-B04C-6B64A7237B18}"/>
          </ac:picMkLst>
        </pc:picChg>
      </pc:sldChg>
      <pc:sldChg chg="modSp">
        <pc:chgData name="" userId="7d66c7ae9d8d8e3c" providerId="LiveId" clId="{270FD680-86A2-4991-A0D8-9B427C0B90F4}" dt="2026-09-18T09:22:20.656" v="309" actId="20577"/>
        <pc:sldMkLst>
          <pc:docMk/>
          <pc:sldMk cId="0" sldId="269"/>
        </pc:sldMkLst>
        <pc:spChg chg="mod">
          <ac:chgData name="" userId="7d66c7ae9d8d8e3c" providerId="LiveId" clId="{270FD680-86A2-4991-A0D8-9B427C0B90F4}" dt="2026-09-18T09:22:20.656" v="309" actId="20577"/>
          <ac:spMkLst>
            <pc:docMk/>
            <pc:sldMk cId="0" sldId="269"/>
            <ac:spMk id="3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abibliamindenkie.hu/uj/MAT/6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xels.com/" TargetMode="External"/><Relationship Id="rId2" Type="http://schemas.openxmlformats.org/officeDocument/2006/relationships/hyperlink" Target="http://www.unsplash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6845" y="1503469"/>
            <a:ext cx="11049000" cy="533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sz="1350" b="0" u="none" dirty="0">
                <a:solidFill>
                  <a:srgbClr val="71717A"/>
                </a:solidFill>
                <a:latin typeface="Lato"/>
              </a:rPr>
              <a:t>KOHÉZIÓS ALAPMODUL</a:t>
            </a:r>
            <a:r>
              <a:rPr lang="hu-HU" sz="1350" b="0" u="none" dirty="0">
                <a:solidFill>
                  <a:srgbClr val="71717A"/>
                </a:solidFill>
                <a:latin typeface="Lato"/>
              </a:rPr>
              <a:t> </a:t>
            </a:r>
          </a:p>
          <a:p>
            <a:pPr algn="ctr">
              <a:lnSpc>
                <a:spcPts val="2160"/>
              </a:lnSpc>
            </a:pPr>
            <a:r>
              <a:rPr lang="hu-HU" sz="1350" b="0" u="none" dirty="0">
                <a:solidFill>
                  <a:srgbClr val="71717A"/>
                </a:solidFill>
                <a:latin typeface="Lato"/>
              </a:rPr>
              <a:t>3. lecke</a:t>
            </a:r>
            <a:endParaRPr sz="1350" b="0" u="none" dirty="0">
              <a:solidFill>
                <a:srgbClr val="71717A"/>
              </a:solidFill>
              <a:latin typeface="Lato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5275" y="2501354"/>
            <a:ext cx="1160145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6480"/>
              </a:lnSpc>
            </a:pPr>
            <a:r>
              <a:rPr sz="5400" b="1" i="0" u="none" dirty="0" err="1">
                <a:solidFill>
                  <a:srgbClr val="27272A"/>
                </a:solidFill>
                <a:latin typeface="Merriweather"/>
              </a:rPr>
              <a:t>Életünk</a:t>
            </a:r>
            <a:r>
              <a:rPr sz="5400" b="1" i="0" u="none" dirty="0">
                <a:solidFill>
                  <a:srgbClr val="27272A"/>
                </a:solidFill>
                <a:latin typeface="Merriweather"/>
              </a:rPr>
              <a:t> </a:t>
            </a:r>
            <a:r>
              <a:rPr sz="5400" b="1" i="0" u="none" dirty="0" err="1">
                <a:solidFill>
                  <a:srgbClr val="27272A"/>
                </a:solidFill>
                <a:latin typeface="Merriweather"/>
              </a:rPr>
              <a:t>összefoglalása</a:t>
            </a:r>
            <a:endParaRPr sz="5400" b="1" i="0" u="none" dirty="0">
              <a:solidFill>
                <a:srgbClr val="27272A"/>
              </a:solidFill>
              <a:latin typeface="Merriweather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524500" y="3609975"/>
            <a:ext cx="1143000" cy="38100"/>
          </a:xfrm>
          <a:prstGeom prst="rect">
            <a:avLst/>
          </a:prstGeom>
          <a:solidFill>
            <a:srgbClr val="D4A37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71500" y="3933825"/>
            <a:ext cx="11049000" cy="487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sz="2400" b="0" i="0" u="none">
                <a:solidFill>
                  <a:srgbClr val="3F3F46"/>
                </a:solidFill>
                <a:latin typeface="Lato"/>
              </a:rPr>
              <a:t>Az Úri imádság feldolgozása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4564260"/>
            <a:ext cx="11049000" cy="2718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sz="1500" b="0" u="none" dirty="0">
                <a:solidFill>
                  <a:srgbClr val="71717A"/>
                </a:solidFill>
                <a:latin typeface="Lato"/>
              </a:rPr>
              <a:t>„</a:t>
            </a:r>
            <a:r>
              <a:rPr sz="1500" b="0" u="none" dirty="0" err="1">
                <a:solidFill>
                  <a:srgbClr val="71717A"/>
                </a:solidFill>
                <a:latin typeface="Lato"/>
              </a:rPr>
              <a:t>Ti</a:t>
            </a:r>
            <a:r>
              <a:rPr sz="1500" b="0" u="none" dirty="0">
                <a:solidFill>
                  <a:srgbClr val="71717A"/>
                </a:solidFill>
                <a:latin typeface="Lato"/>
              </a:rPr>
              <a:t> </a:t>
            </a:r>
            <a:r>
              <a:rPr lang="hu-HU" sz="1500" dirty="0">
                <a:solidFill>
                  <a:srgbClr val="71717A"/>
                </a:solidFill>
                <a:latin typeface="Lato"/>
              </a:rPr>
              <a:t>azért</a:t>
            </a:r>
            <a:r>
              <a:rPr sz="1500" b="0" u="none" dirty="0">
                <a:solidFill>
                  <a:srgbClr val="71717A"/>
                </a:solidFill>
                <a:latin typeface="Lato"/>
              </a:rPr>
              <a:t> </a:t>
            </a:r>
            <a:r>
              <a:rPr sz="1500" b="0" u="none" dirty="0" err="1">
                <a:solidFill>
                  <a:srgbClr val="71717A"/>
                </a:solidFill>
                <a:latin typeface="Lato"/>
              </a:rPr>
              <a:t>így</a:t>
            </a:r>
            <a:r>
              <a:rPr sz="1500" b="0" u="none" dirty="0">
                <a:solidFill>
                  <a:srgbClr val="71717A"/>
                </a:solidFill>
                <a:latin typeface="Lato"/>
              </a:rPr>
              <a:t> </a:t>
            </a:r>
            <a:r>
              <a:rPr sz="1500" b="0" u="none" dirty="0" err="1">
                <a:solidFill>
                  <a:srgbClr val="71717A"/>
                </a:solidFill>
                <a:latin typeface="Lato"/>
              </a:rPr>
              <a:t>imádkozzatok</a:t>
            </a:r>
            <a:r>
              <a:rPr lang="hu-HU" sz="1500" b="0" u="none" dirty="0">
                <a:solidFill>
                  <a:srgbClr val="71717A"/>
                </a:solidFill>
                <a:latin typeface="Lato"/>
              </a:rPr>
              <a:t>…</a:t>
            </a:r>
            <a:r>
              <a:rPr sz="1500" b="0" u="none" dirty="0">
                <a:solidFill>
                  <a:srgbClr val="71717A"/>
                </a:solidFill>
                <a:latin typeface="Lato"/>
              </a:rPr>
              <a:t>” (Mt 6,9)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895475"/>
            <a:ext cx="5238750" cy="4000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309" y="3149597"/>
            <a:ext cx="5238750" cy="236450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81750" y="1944439"/>
            <a:ext cx="5238750" cy="965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ember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természetes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módon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törekszik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arra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hogy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megtalálja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boldogságát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. </a:t>
            </a:r>
            <a:endParaRPr lang="hu-HU" sz="1650" b="0" i="0" u="none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Ehhez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alapvető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szükségleteink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vannak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.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1895475"/>
            <a:ext cx="5238750" cy="4000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67500" y="3426172"/>
            <a:ext cx="4900612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 i="0" u="none" dirty="0" err="1">
                <a:solidFill>
                  <a:srgbClr val="D4A373"/>
                </a:solidFill>
                <a:latin typeface="Merriweather"/>
              </a:rPr>
              <a:t>Ötletbörze</a:t>
            </a:r>
            <a:endParaRPr sz="1800" b="1" i="0" u="none" dirty="0">
              <a:solidFill>
                <a:srgbClr val="D4A373"/>
              </a:solidFill>
              <a:latin typeface="Merriweath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67500" y="3930997"/>
            <a:ext cx="4667250" cy="13336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Gyűjtsétek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össze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és írjatok 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füzetbe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vagy lapokra, hogy 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mire van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szüksége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embernek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ahhoz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hogy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igazán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boldog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legyen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! </a:t>
            </a:r>
            <a:endParaRPr lang="hu-HU" sz="1650" b="0" i="0" u="none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Készítsetek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rövid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felsorolást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81750" y="5725086"/>
            <a:ext cx="5082309" cy="53059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hu-HU" sz="1350" b="0" u="none" dirty="0">
                <a:solidFill>
                  <a:srgbClr val="52525B"/>
                </a:solidFill>
                <a:latin typeface="Lato"/>
              </a:rPr>
              <a:t>Megjegyzés:</a:t>
            </a:r>
          </a:p>
          <a:p>
            <a:pPr algn="l">
              <a:lnSpc>
                <a:spcPts val="2160"/>
              </a:lnSpc>
            </a:pPr>
            <a:r>
              <a:rPr sz="1350" b="0" u="none" dirty="0" err="1">
                <a:solidFill>
                  <a:srgbClr val="52525B"/>
                </a:solidFill>
                <a:latin typeface="Lato"/>
              </a:rPr>
              <a:t>Később</a:t>
            </a:r>
            <a:r>
              <a:rPr sz="135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u="none" dirty="0" err="1">
                <a:solidFill>
                  <a:srgbClr val="52525B"/>
                </a:solidFill>
                <a:latin typeface="Lato"/>
              </a:rPr>
              <a:t>ez</a:t>
            </a:r>
            <a:r>
              <a:rPr lang="hu-HU" sz="1350" b="0" u="none" dirty="0">
                <a:solidFill>
                  <a:srgbClr val="52525B"/>
                </a:solidFill>
                <a:latin typeface="Lato"/>
              </a:rPr>
              <a:t>t</a:t>
            </a:r>
            <a:r>
              <a:rPr sz="1350" b="0" u="none" dirty="0">
                <a:solidFill>
                  <a:srgbClr val="52525B"/>
                </a:solidFill>
                <a:latin typeface="Lato"/>
              </a:rPr>
              <a:t> a list</a:t>
            </a:r>
            <a:r>
              <a:rPr lang="hu-HU" sz="1350" dirty="0">
                <a:solidFill>
                  <a:srgbClr val="52525B"/>
                </a:solidFill>
                <a:latin typeface="Lato"/>
              </a:rPr>
              <a:t>át</a:t>
            </a:r>
            <a:r>
              <a:rPr sz="135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lang="hu-HU" sz="1350" b="0" u="none" dirty="0">
                <a:solidFill>
                  <a:srgbClr val="52525B"/>
                </a:solidFill>
                <a:latin typeface="Lato"/>
              </a:rPr>
              <a:t>összevetjük </a:t>
            </a:r>
            <a:r>
              <a:rPr sz="1350" b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35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u="none" dirty="0" err="1">
                <a:solidFill>
                  <a:srgbClr val="52525B"/>
                </a:solidFill>
                <a:latin typeface="Lato"/>
              </a:rPr>
              <a:t>Úri</a:t>
            </a:r>
            <a:r>
              <a:rPr sz="135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u="none" dirty="0" err="1">
                <a:solidFill>
                  <a:srgbClr val="52525B"/>
                </a:solidFill>
                <a:latin typeface="Lato"/>
              </a:rPr>
              <a:t>imádság</a:t>
            </a:r>
            <a:r>
              <a:rPr sz="135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u="none" dirty="0" err="1">
                <a:solidFill>
                  <a:srgbClr val="52525B"/>
                </a:solidFill>
                <a:latin typeface="Lato"/>
              </a:rPr>
              <a:t>szövegével</a:t>
            </a:r>
            <a:r>
              <a:rPr lang="hu-HU" sz="1350" b="0" u="none" dirty="0">
                <a:solidFill>
                  <a:srgbClr val="52525B"/>
                </a:solidFill>
                <a:latin typeface="Lato"/>
              </a:rPr>
              <a:t> is</a:t>
            </a:r>
            <a:r>
              <a:rPr sz="1350" b="0" u="none" dirty="0">
                <a:solidFill>
                  <a:srgbClr val="52525B"/>
                </a:solidFill>
                <a:latin typeface="Lato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71500"/>
            <a:ext cx="11601450" cy="530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Ráhangolódás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: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Mi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kell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a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boldogsághoz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0" y="1895475"/>
            <a:ext cx="5238750" cy="4000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1728869"/>
            <a:ext cx="5238750" cy="13336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Mielőtt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belevágunk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Miatyánk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szövegé</a:t>
            </a:r>
            <a:r>
              <a:rPr lang="hu-HU" sz="1650" b="0" i="0" u="none" dirty="0" err="1">
                <a:solidFill>
                  <a:srgbClr val="52525B"/>
                </a:solidFill>
                <a:latin typeface="Lato"/>
              </a:rPr>
              <a:t>nek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 elemzésébe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gondoljuk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végig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közösen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saját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tapasztalatainkat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és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beszélgessünk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imád</a:t>
            </a:r>
            <a:r>
              <a:rPr lang="hu-HU" sz="1650" b="0" i="0" u="none" dirty="0" err="1">
                <a:solidFill>
                  <a:srgbClr val="52525B"/>
                </a:solidFill>
                <a:latin typeface="Lato"/>
              </a:rPr>
              <a:t>kozás</a:t>
            </a:r>
            <a:r>
              <a:rPr lang="hu-HU" sz="1650" dirty="0" err="1">
                <a:solidFill>
                  <a:srgbClr val="52525B"/>
                </a:solidFill>
                <a:latin typeface="Lato"/>
              </a:rPr>
              <a:t>i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 szokásainkról a kérdések alapján! </a:t>
            </a:r>
            <a:endParaRPr sz="1650" b="0" i="0" u="none" dirty="0">
              <a:solidFill>
                <a:srgbClr val="52525B"/>
              </a:solidFill>
              <a:latin typeface="Lat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04875" y="3283446"/>
            <a:ext cx="4905375" cy="6668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Miben</a:t>
            </a:r>
            <a:r>
              <a:rPr lang="hu-HU" sz="1650" b="1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más</a:t>
            </a:r>
            <a:r>
              <a:rPr sz="1650" b="1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650" b="1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imádság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mint 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többi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hétköznapi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kommunikációs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gyakorlat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4875" y="4191892"/>
            <a:ext cx="4905375" cy="6668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Szerinted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kinek</a:t>
            </a:r>
            <a:r>
              <a:rPr lang="hu-HU" sz="1650" b="1" i="0" u="none" dirty="0">
                <a:solidFill>
                  <a:srgbClr val="52525B"/>
                </a:solidFill>
                <a:latin typeface="Lato"/>
              </a:rPr>
              <a:t> és miért</a:t>
            </a:r>
            <a:r>
              <a:rPr sz="1650" b="1" i="0" u="none" dirty="0">
                <a:solidFill>
                  <a:srgbClr val="52525B"/>
                </a:solidFill>
                <a:latin typeface="Lato"/>
              </a:rPr>
              <a:t> van </a:t>
            </a: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szükség</a:t>
            </a:r>
            <a:r>
              <a:rPr lang="hu-HU" sz="1650" b="1" i="0" u="none" dirty="0">
                <a:solidFill>
                  <a:srgbClr val="52525B"/>
                </a:solidFill>
                <a:latin typeface="Lato"/>
              </a:rPr>
              <a:t>e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imád</a:t>
            </a:r>
            <a:r>
              <a:rPr lang="hu-HU" sz="1650" b="0" i="0" u="none" dirty="0" err="1">
                <a:solidFill>
                  <a:srgbClr val="52525B"/>
                </a:solidFill>
                <a:latin typeface="Lato"/>
              </a:rPr>
              <a:t>kozásra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? (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Istennek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vagy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inkább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embernek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?)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4875" y="5100339"/>
            <a:ext cx="4905375" cy="2979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hu-HU" sz="1650" b="1" dirty="0">
                <a:solidFill>
                  <a:srgbClr val="52525B"/>
                </a:solidFill>
                <a:latin typeface="Lato"/>
              </a:rPr>
              <a:t>Szoktál-e imádkozni 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és miért?</a:t>
            </a:r>
            <a:endParaRPr sz="1650" b="0" i="0" u="none" dirty="0">
              <a:solidFill>
                <a:srgbClr val="52525B"/>
              </a:solidFill>
              <a:latin typeface="Lat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" y="571500"/>
            <a:ext cx="11601450" cy="530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Beszélgessünk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az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imád</a:t>
            </a:r>
            <a:r>
              <a:rPr lang="hu-HU" sz="3450" b="1" i="0" u="none" dirty="0" err="1">
                <a:solidFill>
                  <a:srgbClr val="3F3F46"/>
                </a:solidFill>
                <a:latin typeface="Merriweather"/>
              </a:rPr>
              <a:t>kozá</a:t>
            </a:r>
            <a:r>
              <a:rPr lang="hu-HU" sz="3450" b="1" dirty="0" err="1">
                <a:solidFill>
                  <a:srgbClr val="3F3F46"/>
                </a:solidFill>
                <a:latin typeface="Merriweather"/>
              </a:rPr>
              <a:t>s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ról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!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" y="3378696"/>
            <a:ext cx="95250" cy="9525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" y="4287142"/>
            <a:ext cx="95250" cy="952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125" y="5195589"/>
            <a:ext cx="95250" cy="95250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2387" y="1800225"/>
            <a:ext cx="5118135" cy="33953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96715"/>
            <a:ext cx="2476500" cy="4123729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2296715"/>
            <a:ext cx="2476500" cy="4123729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00" y="2296715"/>
            <a:ext cx="2476500" cy="4123729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0" y="2296715"/>
            <a:ext cx="2476500" cy="41237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500" y="1580554"/>
            <a:ext cx="11049000" cy="2979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 dirty="0">
                <a:solidFill>
                  <a:srgbClr val="52525B"/>
                </a:solidFill>
                <a:latin typeface="Lato"/>
              </a:rPr>
              <a:t>Az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imádkozó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ember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Istenre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figyel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.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imádságnak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általában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4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fő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típusa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lehet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626" y="3496865"/>
            <a:ext cx="1980247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50" b="1" i="0" u="none" dirty="0" err="1">
                <a:solidFill>
                  <a:srgbClr val="5B4A42"/>
                </a:solidFill>
                <a:latin typeface="Merriweather"/>
              </a:rPr>
              <a:t>Magasztalás</a:t>
            </a:r>
            <a:endParaRPr sz="2250" b="1" i="0" u="none" dirty="0">
              <a:solidFill>
                <a:srgbClr val="5B4A42"/>
              </a:solidFill>
              <a:latin typeface="Merriweathe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6775" y="4211240"/>
            <a:ext cx="1885950" cy="16758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Isten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nagyságának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hatalmának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és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szeretetének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elismerése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és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dicsérete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77126" y="3496865"/>
            <a:ext cx="1980247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50" b="1" i="0" u="none" dirty="0" err="1">
                <a:solidFill>
                  <a:srgbClr val="5B4A42"/>
                </a:solidFill>
                <a:latin typeface="Merriweather"/>
              </a:rPr>
              <a:t>Hálaadás</a:t>
            </a:r>
            <a:endParaRPr sz="2250" b="1" i="0" u="none" dirty="0">
              <a:solidFill>
                <a:srgbClr val="5B4A42"/>
              </a:solidFill>
              <a:latin typeface="Merriweath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24275" y="4211240"/>
            <a:ext cx="1885950" cy="16758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Köszönetmondás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Istennek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mindazért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jóért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amit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tőle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kaptunk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életünkben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4626" y="3496865"/>
            <a:ext cx="1980247" cy="361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50" b="1" i="0" u="none" dirty="0" err="1">
                <a:solidFill>
                  <a:srgbClr val="5B4A42"/>
                </a:solidFill>
                <a:latin typeface="Merriweather"/>
              </a:rPr>
              <a:t>Bűnbánat</a:t>
            </a:r>
            <a:endParaRPr sz="2250" b="1" i="0" u="none" dirty="0">
              <a:solidFill>
                <a:srgbClr val="5B4A42"/>
              </a:solidFill>
              <a:latin typeface="Merriweather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81775" y="4211240"/>
            <a:ext cx="1885950" cy="16758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Hibáink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elismerése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és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bocsánatkérés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azért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amivel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vétkeztünk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Isten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vagy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ember</a:t>
            </a:r>
            <a:r>
              <a:rPr lang="hu-HU" sz="1650" b="0" i="0" u="none" dirty="0" err="1">
                <a:solidFill>
                  <a:srgbClr val="52525B"/>
                </a:solidFill>
                <a:latin typeface="Lato"/>
              </a:rPr>
              <a:t>ek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ellen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92126" y="3496865"/>
            <a:ext cx="1980247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250" b="1" i="0" u="none" dirty="0" err="1">
                <a:solidFill>
                  <a:srgbClr val="5B4A42"/>
                </a:solidFill>
                <a:latin typeface="Merriweather"/>
              </a:rPr>
              <a:t>Kérés</a:t>
            </a:r>
            <a:r>
              <a:rPr lang="hu-HU" sz="2250" b="1" dirty="0">
                <a:solidFill>
                  <a:srgbClr val="5B4A42"/>
                </a:solidFill>
                <a:latin typeface="Merriweather"/>
              </a:rPr>
              <a:t>, közbenjárás </a:t>
            </a:r>
            <a:endParaRPr sz="2250" b="1" i="0" u="none" dirty="0">
              <a:solidFill>
                <a:srgbClr val="5B4A42"/>
              </a:solidFill>
              <a:latin typeface="Merriweather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486423" y="4411265"/>
            <a:ext cx="1885950" cy="16758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Könyörgés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Isten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segítségéért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vezetéséért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vagy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mások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megsegítéséért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09712" y="2734865"/>
            <a:ext cx="600075" cy="47625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9125" y="2734865"/>
            <a:ext cx="476250" cy="476250"/>
          </a:xfrm>
          <a:prstGeom prst="rect">
            <a:avLst/>
          </a:prstGeom>
        </p:spPr>
      </p:pic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15200" y="2734865"/>
            <a:ext cx="419100" cy="47625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15550" y="2734865"/>
            <a:ext cx="533400" cy="4762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475715" y="449564"/>
            <a:ext cx="8742182" cy="530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Az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imádság</a:t>
            </a:r>
            <a:r>
              <a:rPr lang="hu-HU" sz="3450" b="1" dirty="0">
                <a:solidFill>
                  <a:srgbClr val="3F3F46"/>
                </a:solidFill>
                <a:latin typeface="Merriweather"/>
              </a:rPr>
              <a:t> =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kapcsolódás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Istenhez</a:t>
            </a:r>
            <a:endParaRPr sz="3450" b="1" i="0" u="none" dirty="0">
              <a:solidFill>
                <a:srgbClr val="3F3F46"/>
              </a:solidFill>
              <a:latin typeface="Merriweather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47"/>
            <a:ext cx="129032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499" y="1275729"/>
            <a:ext cx="6669809" cy="2979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lang="hu-HU" sz="1650" b="1" dirty="0">
                <a:solidFill>
                  <a:srgbClr val="52525B"/>
                </a:solidFill>
                <a:latin typeface="Lato"/>
              </a:rPr>
              <a:t>I</a:t>
            </a:r>
            <a:r>
              <a:rPr lang="hu-HU" sz="1650" b="1" i="0" u="none" dirty="0">
                <a:solidFill>
                  <a:srgbClr val="52525B"/>
                </a:solidFill>
                <a:latin typeface="Lato"/>
              </a:rPr>
              <a:t>smerünk </a:t>
            </a:r>
            <a:r>
              <a:rPr lang="hu-HU" sz="1650" b="1" dirty="0">
                <a:solidFill>
                  <a:srgbClr val="52525B"/>
                </a:solidFill>
                <a:latin typeface="Lato"/>
              </a:rPr>
              <a:t>k</a:t>
            </a: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ötött</a:t>
            </a:r>
            <a:r>
              <a:rPr lang="hu-HU" sz="1650" b="1" dirty="0">
                <a:solidFill>
                  <a:srgbClr val="52525B"/>
                </a:solidFill>
                <a:latin typeface="Lato"/>
              </a:rPr>
              <a:t> és </a:t>
            </a:r>
            <a:r>
              <a:rPr lang="hu-HU" sz="1650" b="1" i="0" u="none" dirty="0">
                <a:solidFill>
                  <a:srgbClr val="52525B"/>
                </a:solidFill>
                <a:latin typeface="Lato"/>
              </a:rPr>
              <a:t>szabadon megfogalmazott imádságokat is. </a:t>
            </a:r>
            <a:endParaRPr sz="1650" b="1" i="0" u="none" dirty="0">
              <a:solidFill>
                <a:srgbClr val="52525B"/>
              </a:solidFill>
              <a:latin typeface="Lato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99" y="1844990"/>
            <a:ext cx="5921665" cy="32959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u="none" dirty="0">
                <a:solidFill>
                  <a:srgbClr val="52525B"/>
                </a:solidFill>
                <a:latin typeface="Lato"/>
              </a:rPr>
              <a:t>A </a:t>
            </a:r>
            <a:r>
              <a:rPr sz="1650" b="0" u="none" dirty="0" err="1">
                <a:solidFill>
                  <a:srgbClr val="D4A373"/>
                </a:solidFill>
                <a:latin typeface="Lato"/>
              </a:rPr>
              <a:t>kötött</a:t>
            </a:r>
            <a:r>
              <a:rPr sz="1650" b="0" u="none" dirty="0">
                <a:solidFill>
                  <a:srgbClr val="D4A373"/>
                </a:solidFill>
                <a:latin typeface="Lato"/>
              </a:rPr>
              <a:t> </a:t>
            </a:r>
            <a:r>
              <a:rPr sz="1650" b="0" u="none" dirty="0" err="1">
                <a:solidFill>
                  <a:srgbClr val="D4A373"/>
                </a:solidFill>
                <a:latin typeface="Lato"/>
              </a:rPr>
              <a:t>imádság</a:t>
            </a:r>
            <a:r>
              <a:rPr sz="165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egy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előre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megírt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megtanult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, jól begyakorolt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szöveg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. Ilyen például: az étkezések előtti vagy utáni imádság és az esti ima. 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Soroljunk fel néhányat, amiket ismerünk! </a:t>
            </a:r>
            <a:endParaRPr lang="hu-HU" sz="1650" b="0" i="0" u="none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endParaRPr lang="hu-HU" sz="1650" b="0" i="0" u="none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r>
              <a:rPr lang="hu-HU" sz="1650" dirty="0">
                <a:solidFill>
                  <a:srgbClr val="52525B"/>
                </a:solidFill>
                <a:latin typeface="Lato"/>
              </a:rPr>
              <a:t>A</a:t>
            </a:r>
            <a:r>
              <a:rPr sz="165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u="none" dirty="0" err="1">
                <a:solidFill>
                  <a:srgbClr val="D4A373"/>
                </a:solidFill>
                <a:latin typeface="Lato"/>
              </a:rPr>
              <a:t>szabad</a:t>
            </a:r>
            <a:r>
              <a:rPr sz="1650" b="0" u="none" dirty="0">
                <a:solidFill>
                  <a:srgbClr val="D4A373"/>
                </a:solidFill>
                <a:latin typeface="Lato"/>
              </a:rPr>
              <a:t> </a:t>
            </a:r>
            <a:r>
              <a:rPr sz="1650" b="0" u="none" dirty="0" err="1">
                <a:solidFill>
                  <a:srgbClr val="D4A373"/>
                </a:solidFill>
                <a:latin typeface="Lato"/>
              </a:rPr>
              <a:t>imádság</a:t>
            </a:r>
            <a:r>
              <a:rPr sz="165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arról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szól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amivel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éppen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tele van 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í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vünk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. 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Jellemzője: 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Szabadon megfogalmazott, felépítése kevésbé strukturált, lazább szerkezetű és nagyon személyes hangvételű. </a:t>
            </a:r>
          </a:p>
          <a:p>
            <a:pPr algn="l">
              <a:lnSpc>
                <a:spcPts val="2640"/>
              </a:lnSpc>
            </a:pPr>
            <a:endParaRPr lang="hu-HU" sz="1650" b="0" i="0" u="none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FONTOS: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Mindkettőnek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helye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van 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hívő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ember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életében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 és összekapcsol minket Istennel. </a:t>
            </a:r>
            <a:endParaRPr sz="1650" b="0" i="0" u="none" dirty="0">
              <a:solidFill>
                <a:srgbClr val="52525B"/>
              </a:solidFill>
              <a:latin typeface="Lato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" y="436959"/>
            <a:ext cx="11601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Hogyan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és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miért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imádkozunk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?</a:t>
            </a:r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6516" y="1844989"/>
            <a:ext cx="5507014" cy="36676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500" y="762000"/>
            <a:ext cx="5550693" cy="530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Az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Úri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imádság</a:t>
            </a:r>
            <a:endParaRPr sz="3450" b="1" i="0" u="none" dirty="0">
              <a:solidFill>
                <a:srgbClr val="3F3F46"/>
              </a:solidFill>
              <a:latin typeface="Merriweath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" y="1798486"/>
            <a:ext cx="5286375" cy="22956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Máté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evangéliumában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olvas</a:t>
            </a:r>
            <a:r>
              <a:rPr lang="hu-HU" sz="1650" b="0" i="0" u="none" dirty="0" err="1">
                <a:solidFill>
                  <a:srgbClr val="52525B"/>
                </a:solidFill>
                <a:latin typeface="Lato"/>
              </a:rPr>
              <a:t>unk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 arról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hogy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Jézus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 tanította meg az Úri imádságot a tanítványainak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. </a:t>
            </a:r>
          </a:p>
          <a:p>
            <a:pPr>
              <a:lnSpc>
                <a:spcPts val="2640"/>
              </a:lnSpc>
            </a:pPr>
            <a:r>
              <a:rPr lang="hu-HU" sz="1650" dirty="0">
                <a:solidFill>
                  <a:srgbClr val="52525B"/>
                </a:solidFill>
                <a:latin typeface="Lato"/>
              </a:rPr>
              <a:t>A hegyi beszéd középső részében található. (</a:t>
            </a:r>
            <a:r>
              <a:rPr lang="hu-HU" sz="1650" dirty="0" err="1">
                <a:solidFill>
                  <a:srgbClr val="52525B"/>
                </a:solidFill>
                <a:latin typeface="Lato"/>
              </a:rPr>
              <a:t>Mt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 6,9–13)</a:t>
            </a:r>
            <a:endParaRPr lang="hu-HU" sz="1650" b="0" i="0" u="none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endParaRPr lang="hu-HU" sz="1650" b="0" i="0" u="none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r>
              <a:rPr lang="hu-HU" sz="1650" dirty="0">
                <a:solidFill>
                  <a:srgbClr val="52525B"/>
                </a:solidFill>
                <a:latin typeface="Lato"/>
              </a:rPr>
              <a:t>Amikor a sokaságot az adakozásról az imádkozásról és a böjtölésről tanította, akkor mondta el Jézus a Miatyánkot.</a:t>
            </a:r>
            <a:endParaRPr sz="1650" b="0" i="0" u="none" dirty="0">
              <a:solidFill>
                <a:srgbClr val="52525B"/>
              </a:solidFill>
              <a:latin typeface="Lato"/>
            </a:endParaRPr>
          </a:p>
        </p:txBody>
      </p:sp>
      <p:sp>
        <p:nvSpPr>
          <p:cNvPr id="14" name="Téglalap 13"/>
          <p:cNvSpPr/>
          <p:nvPr/>
        </p:nvSpPr>
        <p:spPr>
          <a:xfrm>
            <a:off x="571500" y="4641547"/>
            <a:ext cx="458574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/>
              <a:t>Lásd itt: </a:t>
            </a:r>
            <a:r>
              <a:rPr lang="hu-HU" dirty="0">
                <a:hlinkClick r:id="rId2"/>
              </a:rPr>
              <a:t>https://abibliamindenkie.hu/uj/MAT/6</a:t>
            </a:r>
            <a:endParaRPr lang="hu-HU" dirty="0"/>
          </a:p>
          <a:p>
            <a:endParaRPr lang="hu-HU" dirty="0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E3AD3624-FFC2-4CDE-A702-1F193B900C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5612" y="1292915"/>
            <a:ext cx="5927330" cy="41180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826121"/>
            <a:ext cx="3429000" cy="2476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0" y="1826121"/>
            <a:ext cx="3429000" cy="24765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0" y="1826121"/>
            <a:ext cx="3429000" cy="2476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5775" y="4540746"/>
            <a:ext cx="36004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 dirty="0">
                <a:solidFill>
                  <a:srgbClr val="5B4A42"/>
                </a:solidFill>
                <a:latin typeface="Merriweather"/>
              </a:rPr>
              <a:t>1-3. </a:t>
            </a:r>
            <a:r>
              <a:rPr sz="1800" b="1" i="0" u="none" dirty="0" err="1">
                <a:solidFill>
                  <a:srgbClr val="5B4A42"/>
                </a:solidFill>
                <a:latin typeface="Merriweather"/>
              </a:rPr>
              <a:t>Isten</a:t>
            </a:r>
            <a:r>
              <a:rPr sz="1800" b="1" i="0" u="none" dirty="0">
                <a:solidFill>
                  <a:srgbClr val="5B4A42"/>
                </a:solidFill>
                <a:latin typeface="Merriweather"/>
              </a:rPr>
              <a:t> </a:t>
            </a:r>
            <a:r>
              <a:rPr sz="1800" b="1" i="0" u="none" dirty="0" err="1">
                <a:solidFill>
                  <a:srgbClr val="5B4A42"/>
                </a:solidFill>
                <a:latin typeface="Merriweather"/>
              </a:rPr>
              <a:t>dicsősége</a:t>
            </a:r>
            <a:endParaRPr sz="1800" b="1" i="0" u="none" dirty="0">
              <a:solidFill>
                <a:srgbClr val="5B4A42"/>
              </a:solidFill>
              <a:latin typeface="Merriweathe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499" y="5102721"/>
            <a:ext cx="3632855" cy="12182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lang="hu-HU" sz="1350" b="0" i="0" u="none" dirty="0">
                <a:solidFill>
                  <a:srgbClr val="52525B"/>
                </a:solidFill>
                <a:latin typeface="Lato"/>
              </a:rPr>
              <a:t>Bensőséges formában Atyánknak szólítjuk Istent és </a:t>
            </a:r>
            <a:r>
              <a:rPr lang="hu-HU" sz="1350" dirty="0">
                <a:solidFill>
                  <a:srgbClr val="52525B"/>
                </a:solidFill>
                <a:latin typeface="Lato"/>
              </a:rPr>
              <a:t>a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zt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kérjük</a:t>
            </a:r>
            <a:r>
              <a:rPr lang="hu-HU" sz="1350" b="0" i="0" u="none" dirty="0">
                <a:solidFill>
                  <a:srgbClr val="52525B"/>
                </a:solidFill>
                <a:latin typeface="Lato"/>
              </a:rPr>
              <a:t> Tőle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hogy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mi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magunk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is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értsük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és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lássuk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lang="hu-HU" sz="1350" b="0" i="0" u="none" dirty="0">
                <a:solidFill>
                  <a:srgbClr val="52525B"/>
                </a:solidFill>
                <a:latin typeface="Lato"/>
              </a:rPr>
              <a:t>meg </a:t>
            </a:r>
            <a:r>
              <a:rPr lang="hu-HU" sz="1350" dirty="0">
                <a:solidFill>
                  <a:srgbClr val="52525B"/>
                </a:solidFill>
                <a:latin typeface="Lato"/>
              </a:rPr>
              <a:t>az Ő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nagyságát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a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földön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.</a:t>
            </a:r>
            <a:endParaRPr lang="hu-HU" sz="1350" b="0" i="0" u="none" dirty="0">
              <a:solidFill>
                <a:srgbClr val="52525B"/>
              </a:solidFill>
              <a:latin typeface="Lato"/>
            </a:endParaRPr>
          </a:p>
          <a:p>
            <a:pPr algn="ctr">
              <a:lnSpc>
                <a:spcPts val="1889"/>
              </a:lnSpc>
            </a:pPr>
            <a:r>
              <a:rPr lang="hu-HU" sz="1350" dirty="0">
                <a:solidFill>
                  <a:srgbClr val="52525B"/>
                </a:solidFill>
                <a:latin typeface="Lato"/>
              </a:rPr>
              <a:t>Kérjük, hogy érvényesüljön akarata az életünkben és a világban. </a:t>
            </a:r>
            <a:endParaRPr sz="1350" b="0" i="0" u="none" dirty="0">
              <a:solidFill>
                <a:srgbClr val="52525B"/>
              </a:solidFill>
              <a:latin typeface="Lato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95775" y="4540746"/>
            <a:ext cx="36004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 dirty="0">
                <a:solidFill>
                  <a:srgbClr val="5B4A42"/>
                </a:solidFill>
                <a:latin typeface="Merriweather"/>
              </a:rPr>
              <a:t>4. </a:t>
            </a:r>
            <a:r>
              <a:rPr sz="1800" b="1" i="0" u="none" dirty="0" err="1">
                <a:solidFill>
                  <a:srgbClr val="5B4A42"/>
                </a:solidFill>
                <a:latin typeface="Merriweather"/>
              </a:rPr>
              <a:t>Napi</a:t>
            </a:r>
            <a:r>
              <a:rPr sz="1800" b="1" i="0" u="none" dirty="0">
                <a:solidFill>
                  <a:srgbClr val="5B4A42"/>
                </a:solidFill>
                <a:latin typeface="Merriweather"/>
              </a:rPr>
              <a:t> </a:t>
            </a:r>
            <a:r>
              <a:rPr sz="1800" b="1" i="0" u="none" dirty="0" err="1">
                <a:solidFill>
                  <a:srgbClr val="5B4A42"/>
                </a:solidFill>
                <a:latin typeface="Merriweather"/>
              </a:rPr>
              <a:t>szükséglet</a:t>
            </a:r>
            <a:endParaRPr sz="1800" b="1" i="0" u="none" dirty="0">
              <a:solidFill>
                <a:srgbClr val="5B4A42"/>
              </a:solidFill>
              <a:latin typeface="Merriweather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81500" y="5102721"/>
            <a:ext cx="3429000" cy="146193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sz="1350" b="0" i="0" u="none" dirty="0">
                <a:solidFill>
                  <a:srgbClr val="52525B"/>
                </a:solidFill>
                <a:latin typeface="Lato"/>
              </a:rPr>
              <a:t>Az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imádság</a:t>
            </a:r>
            <a:r>
              <a:rPr lang="hu-HU" sz="1350" dirty="0">
                <a:solidFill>
                  <a:srgbClr val="52525B"/>
                </a:solidFill>
                <a:latin typeface="Lato"/>
              </a:rPr>
              <a:t> „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közepe</a:t>
            </a:r>
            <a:r>
              <a:rPr lang="hu-HU" sz="1350" dirty="0">
                <a:solidFill>
                  <a:srgbClr val="52525B"/>
                </a:solidFill>
                <a:latin typeface="Lato"/>
              </a:rPr>
              <a:t>"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. A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kenyér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mindazt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jelképezi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ami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emberi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létünkhöz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és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biztonságunkhoz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ma </a:t>
            </a:r>
            <a:r>
              <a:rPr lang="hu-HU" sz="1350" b="0" i="0" u="none" dirty="0">
                <a:solidFill>
                  <a:srgbClr val="52525B"/>
                </a:solidFill>
                <a:latin typeface="Lato"/>
              </a:rPr>
              <a:t>és aktuálisan </a:t>
            </a:r>
            <a:r>
              <a:rPr lang="hu-HU" sz="1350" dirty="0">
                <a:solidFill>
                  <a:srgbClr val="52525B"/>
                </a:solidFill>
                <a:latin typeface="Lato"/>
              </a:rPr>
              <a:t>szükséges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.</a:t>
            </a:r>
            <a:r>
              <a:rPr lang="hu-HU" sz="1350" b="0" i="0" u="none" dirty="0">
                <a:solidFill>
                  <a:srgbClr val="52525B"/>
                </a:solidFill>
                <a:latin typeface="Lato"/>
              </a:rPr>
              <a:t> Ebben a kérésben minden benne van, amire igazán szükségünk lehet. </a:t>
            </a:r>
          </a:p>
          <a:p>
            <a:pPr algn="ctr">
              <a:lnSpc>
                <a:spcPts val="1889"/>
              </a:lnSpc>
            </a:pPr>
            <a:r>
              <a:rPr lang="hu-HU" sz="1350" b="0" i="0" u="none" dirty="0">
                <a:solidFill>
                  <a:srgbClr val="52525B"/>
                </a:solidFill>
                <a:latin typeface="Lato"/>
              </a:rPr>
              <a:t>A mindennapi kenyér lelki és fizikai táplálék. </a:t>
            </a:r>
            <a:endParaRPr sz="1350" b="0" i="0" u="none" dirty="0">
              <a:solidFill>
                <a:srgbClr val="52525B"/>
              </a:solidFill>
              <a:latin typeface="Lato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105775" y="4540746"/>
            <a:ext cx="3600450" cy="2952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 dirty="0">
                <a:solidFill>
                  <a:srgbClr val="5B4A42"/>
                </a:solidFill>
                <a:latin typeface="Merriweather"/>
              </a:rPr>
              <a:t>5-6. </a:t>
            </a:r>
            <a:r>
              <a:rPr sz="1800" b="1" i="0" u="none" dirty="0" err="1">
                <a:solidFill>
                  <a:srgbClr val="5B4A42"/>
                </a:solidFill>
                <a:latin typeface="Merriweather"/>
              </a:rPr>
              <a:t>Bocsánat</a:t>
            </a:r>
            <a:r>
              <a:rPr sz="1800" b="1" i="0" u="none" dirty="0">
                <a:solidFill>
                  <a:srgbClr val="5B4A42"/>
                </a:solidFill>
                <a:latin typeface="Merriweather"/>
              </a:rPr>
              <a:t> </a:t>
            </a:r>
            <a:r>
              <a:rPr sz="1800" b="1" i="0" u="none" dirty="0" err="1">
                <a:solidFill>
                  <a:srgbClr val="5B4A42"/>
                </a:solidFill>
                <a:latin typeface="Merriweather"/>
              </a:rPr>
              <a:t>és</a:t>
            </a:r>
            <a:r>
              <a:rPr sz="1800" b="1" i="0" u="none" dirty="0">
                <a:solidFill>
                  <a:srgbClr val="5B4A42"/>
                </a:solidFill>
                <a:latin typeface="Merriweather"/>
              </a:rPr>
              <a:t> </a:t>
            </a:r>
            <a:r>
              <a:rPr sz="1800" b="1" i="0" u="none" dirty="0" err="1">
                <a:solidFill>
                  <a:srgbClr val="5B4A42"/>
                </a:solidFill>
                <a:latin typeface="Merriweather"/>
              </a:rPr>
              <a:t>Védelem</a:t>
            </a:r>
            <a:endParaRPr sz="1800" b="1" i="0" u="none" dirty="0">
              <a:solidFill>
                <a:srgbClr val="5B4A42"/>
              </a:solidFill>
              <a:latin typeface="Merriweather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91500" y="5102721"/>
            <a:ext cx="3429000" cy="1196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lang="hu-HU" sz="1350" b="0" i="0" u="none" dirty="0">
                <a:solidFill>
                  <a:srgbClr val="52525B"/>
                </a:solidFill>
                <a:latin typeface="Lato"/>
              </a:rPr>
              <a:t>Kérjük </a:t>
            </a:r>
            <a:r>
              <a:rPr lang="hu-HU" sz="1350" dirty="0">
                <a:solidFill>
                  <a:srgbClr val="52525B"/>
                </a:solidFill>
                <a:latin typeface="Lato"/>
              </a:rPr>
              <a:t>vétkeink és bűnünk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megbocsátás</a:t>
            </a:r>
            <a:r>
              <a:rPr lang="hu-HU" sz="1350" b="0" i="0" u="none" dirty="0">
                <a:solidFill>
                  <a:srgbClr val="52525B"/>
                </a:solidFill>
                <a:latin typeface="Lato"/>
              </a:rPr>
              <a:t>át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emberi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viszonyaink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rendezés</a:t>
            </a:r>
            <a:r>
              <a:rPr lang="hu-HU" sz="1350" b="0" i="0" u="none" dirty="0">
                <a:solidFill>
                  <a:srgbClr val="52525B"/>
                </a:solidFill>
                <a:latin typeface="Lato"/>
              </a:rPr>
              <a:t>ét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és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védel</a:t>
            </a:r>
            <a:r>
              <a:rPr lang="hu-HU" sz="1350" b="0" i="0" u="none" dirty="0" err="1">
                <a:solidFill>
                  <a:srgbClr val="52525B"/>
                </a:solidFill>
                <a:latin typeface="Lato"/>
              </a:rPr>
              <a:t>met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a</a:t>
            </a:r>
            <a:r>
              <a:rPr lang="hu-HU" sz="1350" b="0" i="0" u="none" dirty="0">
                <a:solidFill>
                  <a:srgbClr val="52525B"/>
                </a:solidFill>
                <a:latin typeface="Lato"/>
              </a:rPr>
              <a:t> gonosztól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ami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elválaszt</a:t>
            </a:r>
            <a:r>
              <a:rPr lang="hu-HU" sz="1350" b="0" i="0" u="none" dirty="0">
                <a:solidFill>
                  <a:srgbClr val="52525B"/>
                </a:solidFill>
                <a:latin typeface="Lato"/>
              </a:rPr>
              <a:t>h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a</a:t>
            </a:r>
            <a:r>
              <a:rPr lang="hu-HU" sz="1350" b="0" i="0" u="none" dirty="0">
                <a:solidFill>
                  <a:srgbClr val="52525B"/>
                </a:solidFill>
                <a:latin typeface="Lato"/>
              </a:rPr>
              <a:t>t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na</a:t>
            </a:r>
            <a:r>
              <a:rPr lang="hu-HU" sz="1350" dirty="0">
                <a:solidFill>
                  <a:srgbClr val="52525B"/>
                </a:solidFill>
                <a:latin typeface="Lato"/>
              </a:rPr>
              <a:t> minket I</a:t>
            </a:r>
            <a:r>
              <a:rPr sz="1350" b="0" i="0" u="none" dirty="0" err="1">
                <a:solidFill>
                  <a:srgbClr val="52525B"/>
                </a:solidFill>
                <a:latin typeface="Lato"/>
              </a:rPr>
              <a:t>stentől</a:t>
            </a:r>
            <a:r>
              <a:rPr sz="1350" b="0" i="0" u="none" dirty="0">
                <a:solidFill>
                  <a:srgbClr val="52525B"/>
                </a:solidFill>
                <a:latin typeface="Lato"/>
              </a:rPr>
              <a:t>.</a:t>
            </a:r>
            <a:endParaRPr lang="hu-HU" sz="1350" b="0" i="0" u="none" dirty="0">
              <a:solidFill>
                <a:srgbClr val="52525B"/>
              </a:solidFill>
              <a:latin typeface="Lato"/>
            </a:endParaRPr>
          </a:p>
          <a:p>
            <a:pPr algn="ctr">
              <a:lnSpc>
                <a:spcPts val="1889"/>
              </a:lnSpc>
            </a:pPr>
            <a:endParaRPr sz="1350" b="0" i="0" u="none" dirty="0">
              <a:solidFill>
                <a:srgbClr val="52525B"/>
              </a:solidFill>
              <a:latin typeface="Lato"/>
            </a:endParaRP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1500" y="1826121"/>
            <a:ext cx="3429000" cy="24765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571500"/>
            <a:ext cx="11601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A hat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kérés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felépítése</a:t>
            </a:r>
            <a:endParaRPr sz="3450" b="1" i="0" u="none" dirty="0">
              <a:solidFill>
                <a:srgbClr val="3F3F46"/>
              </a:solidFill>
              <a:latin typeface="Merriweather"/>
            </a:endParaRPr>
          </a:p>
        </p:txBody>
      </p:sp>
      <p:pic>
        <p:nvPicPr>
          <p:cNvPr id="16" name="Kép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5425" y="1826121"/>
            <a:ext cx="1631950" cy="2447925"/>
          </a:xfrm>
          <a:prstGeom prst="rect">
            <a:avLst/>
          </a:prstGeom>
        </p:spPr>
      </p:pic>
      <p:pic>
        <p:nvPicPr>
          <p:cNvPr id="17" name="Kép 16">
            <a:extLst>
              <a:ext uri="{FF2B5EF4-FFF2-40B4-BE49-F238E27FC236}">
                <a16:creationId xmlns:a16="http://schemas.microsoft.com/office/drawing/2014/main" id="{A5C7CA90-3F3A-402C-AF78-2753C43140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7941550" y="1455542"/>
            <a:ext cx="3744176" cy="19760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81750" y="2203549"/>
            <a:ext cx="5500687" cy="4762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1" i="0" u="none" dirty="0">
                <a:solidFill>
                  <a:srgbClr val="5B4A42"/>
                </a:solidFill>
                <a:latin typeface="Merriweather"/>
              </a:rPr>
              <a:t>„</a:t>
            </a:r>
            <a:r>
              <a:rPr sz="3000" b="1" i="0" u="none" dirty="0" err="1">
                <a:solidFill>
                  <a:srgbClr val="5B4A42"/>
                </a:solidFill>
                <a:latin typeface="Merriweather"/>
              </a:rPr>
              <a:t>Úgy</a:t>
            </a:r>
            <a:r>
              <a:rPr sz="3000" b="1" i="0" u="none" dirty="0">
                <a:solidFill>
                  <a:srgbClr val="5B4A42"/>
                </a:solidFill>
                <a:latin typeface="Merriweather"/>
              </a:rPr>
              <a:t> </a:t>
            </a:r>
            <a:r>
              <a:rPr sz="3000" b="1" i="0" u="none" dirty="0" err="1">
                <a:solidFill>
                  <a:srgbClr val="5B4A42"/>
                </a:solidFill>
                <a:latin typeface="Merriweather"/>
              </a:rPr>
              <a:t>legyen</a:t>
            </a:r>
            <a:r>
              <a:rPr sz="3000" b="1" i="0" u="none" dirty="0">
                <a:solidFill>
                  <a:srgbClr val="5B4A42"/>
                </a:solidFill>
                <a:latin typeface="Merriweather"/>
              </a:rPr>
              <a:t>, </a:t>
            </a:r>
            <a:r>
              <a:rPr sz="3000" b="1" i="0" u="none" dirty="0" err="1">
                <a:solidFill>
                  <a:srgbClr val="5B4A42"/>
                </a:solidFill>
                <a:latin typeface="Merriweather"/>
              </a:rPr>
              <a:t>biztosan</a:t>
            </a:r>
            <a:r>
              <a:rPr lang="hu-HU" sz="3000" b="1" i="0" u="none" dirty="0">
                <a:solidFill>
                  <a:srgbClr val="5B4A42"/>
                </a:solidFill>
                <a:latin typeface="Merriweather"/>
              </a:rPr>
              <a:t>.</a:t>
            </a:r>
            <a:r>
              <a:rPr sz="3000" b="1" i="0" u="none" dirty="0">
                <a:solidFill>
                  <a:srgbClr val="5B4A42"/>
                </a:solidFill>
                <a:latin typeface="Merriweather"/>
              </a:rPr>
              <a:t>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81750" y="2889349"/>
            <a:ext cx="5238750" cy="6668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imádságot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záró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Ámen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szó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o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lyan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funkciót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tölt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be, mint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viaszpecsét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régi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levél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végén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81750" y="4104382"/>
            <a:ext cx="5238750" cy="13406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jelenti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: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komolyan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gondoltam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amit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mondtam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. </a:t>
            </a:r>
            <a:endParaRPr lang="hu-HU" sz="1650" b="0" i="0" u="none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r>
              <a:rPr sz="1650" b="0" i="0" u="none" dirty="0">
                <a:solidFill>
                  <a:srgbClr val="52525B"/>
                </a:solidFill>
                <a:latin typeface="Lato"/>
              </a:rPr>
              <a:t>Ha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más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valaki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imádsága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után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mondjuk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ki,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azzal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fejezzük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ki,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hogy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egyetértünk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kérésekkel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endParaRPr lang="hu-HU" sz="1650" b="0" i="0" u="none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és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bízunk abban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hogy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Isten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akarata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fog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teljesülni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" y="571500"/>
            <a:ext cx="11601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A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lezárás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: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Mit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jelent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az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Ámen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?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8C14A689-3497-4DCB-BC98-FBB8C60FC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920" y="2155734"/>
            <a:ext cx="2671233" cy="40068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481" y="1662850"/>
            <a:ext cx="5375563" cy="36215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7111" y="1835161"/>
            <a:ext cx="4680585" cy="3462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250" b="1" i="0" u="none" dirty="0">
                <a:solidFill>
                  <a:srgbClr val="D4A373"/>
                </a:solidFill>
                <a:latin typeface="Merriweather"/>
              </a:rPr>
              <a:t>A </a:t>
            </a:r>
            <a:r>
              <a:rPr sz="2250" b="1" i="0" u="none" dirty="0" err="1">
                <a:solidFill>
                  <a:srgbClr val="D4A373"/>
                </a:solidFill>
                <a:latin typeface="Merriweather"/>
              </a:rPr>
              <a:t>hiányzó</a:t>
            </a:r>
            <a:r>
              <a:rPr sz="2250" b="1" i="0" u="none" dirty="0">
                <a:solidFill>
                  <a:srgbClr val="D4A373"/>
                </a:solidFill>
                <a:latin typeface="Merriweather"/>
              </a:rPr>
              <a:t> </a:t>
            </a:r>
            <a:r>
              <a:rPr lang="hu-HU" sz="2250" b="1" dirty="0">
                <a:solidFill>
                  <a:srgbClr val="D4A373"/>
                </a:solidFill>
                <a:latin typeface="Merriweather"/>
              </a:rPr>
              <a:t>kérések</a:t>
            </a:r>
            <a:r>
              <a:rPr sz="2250" b="1" i="0" u="none" dirty="0">
                <a:solidFill>
                  <a:srgbClr val="D4A373"/>
                </a:solidFill>
                <a:latin typeface="Merriweather"/>
              </a:rPr>
              <a:t> </a:t>
            </a:r>
            <a:r>
              <a:rPr sz="2250" b="1" i="0" u="none" dirty="0" err="1">
                <a:solidFill>
                  <a:srgbClr val="D4A373"/>
                </a:solidFill>
                <a:latin typeface="Merriweather"/>
              </a:rPr>
              <a:t>nyomában</a:t>
            </a:r>
            <a:endParaRPr sz="2250" b="1" i="0" u="none" dirty="0">
              <a:solidFill>
                <a:srgbClr val="D4A373"/>
              </a:solidFill>
              <a:latin typeface="Merriweather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7110" y="2499661"/>
            <a:ext cx="5022563" cy="26291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Hasonlítsátok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össze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óra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elején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írt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endParaRPr lang="hu-HU" sz="1650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„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Mi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kell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boldogsághoz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?”-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listátokat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imádság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kéréseivel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!</a:t>
            </a:r>
            <a:endParaRPr lang="hu-HU" sz="1650" b="0" i="0" u="none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endParaRPr lang="hu-HU" sz="1650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r>
              <a:rPr lang="hu-HU" sz="1650" dirty="0">
                <a:solidFill>
                  <a:srgbClr val="52525B"/>
                </a:solidFill>
                <a:latin typeface="Lato"/>
              </a:rPr>
              <a:t>1. Í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rjuk le az egyezéseket, különbségeket! </a:t>
            </a:r>
          </a:p>
          <a:p>
            <a:pPr algn="l">
              <a:lnSpc>
                <a:spcPts val="2640"/>
              </a:lnSpc>
            </a:pPr>
            <a:endParaRPr lang="hu-HU" sz="1650" b="0" i="0" u="none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r>
              <a:rPr lang="hu-HU" sz="1650" dirty="0">
                <a:solidFill>
                  <a:srgbClr val="52525B"/>
                </a:solidFill>
                <a:latin typeface="Lato"/>
              </a:rPr>
              <a:t>2. Vajon miért nevezhetjük életünk összefoglalásának az Úri imádságot? </a:t>
            </a:r>
            <a:endParaRPr sz="1650" b="0" i="0" u="none" dirty="0">
              <a:solidFill>
                <a:srgbClr val="52525B"/>
              </a:solidFill>
              <a:latin typeface="Lato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500" y="571500"/>
            <a:ext cx="11601450" cy="530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hu-HU" sz="3450" b="1" dirty="0">
                <a:solidFill>
                  <a:srgbClr val="3F3F46"/>
                </a:solidFill>
                <a:latin typeface="Merriweather"/>
              </a:rPr>
              <a:t>El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gondolkodtató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feladat</a:t>
            </a:r>
            <a:endParaRPr sz="3450" b="1" i="0" u="none" dirty="0">
              <a:solidFill>
                <a:srgbClr val="3F3F46"/>
              </a:solidFill>
              <a:latin typeface="Merriweather"/>
            </a:endParaRPr>
          </a:p>
        </p:txBody>
      </p:sp>
      <p:pic>
        <p:nvPicPr>
          <p:cNvPr id="19" name="Kép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2677" y="1662850"/>
            <a:ext cx="4762500" cy="37242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381750" y="1615975"/>
            <a:ext cx="5500687" cy="381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 dirty="0">
                <a:solidFill>
                  <a:srgbClr val="5B4A42"/>
                </a:solidFill>
                <a:latin typeface="Merriweather"/>
              </a:rPr>
              <a:t>Mi vs. </a:t>
            </a:r>
            <a:r>
              <a:rPr sz="2400" b="1" i="0" u="none" dirty="0" err="1">
                <a:solidFill>
                  <a:srgbClr val="5B4A42"/>
                </a:solidFill>
                <a:latin typeface="Merriweather"/>
              </a:rPr>
              <a:t>Én</a:t>
            </a:r>
            <a:endParaRPr sz="2400" b="1" i="0" u="none" dirty="0">
              <a:solidFill>
                <a:srgbClr val="5B4A42"/>
              </a:solidFill>
              <a:latin typeface="Merriweath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81750" y="2206525"/>
            <a:ext cx="5238750" cy="13406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Próbáld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meg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elmondani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(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vagy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magadban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felolvasni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) </a:t>
            </a:r>
            <a:endParaRPr lang="hu-HU" sz="1650" b="0" i="0" u="none" dirty="0">
              <a:solidFill>
                <a:srgbClr val="52525B"/>
              </a:solidFill>
              <a:latin typeface="Lato"/>
            </a:endParaRPr>
          </a:p>
          <a:p>
            <a:pPr algn="l">
              <a:lnSpc>
                <a:spcPts val="2640"/>
              </a:lnSpc>
            </a:pPr>
            <a:r>
              <a:rPr sz="1650" b="0" i="0" u="none" dirty="0">
                <a:solidFill>
                  <a:srgbClr val="52525B"/>
                </a:solidFill>
                <a:latin typeface="Lato"/>
              </a:rPr>
              <a:t>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Miatyánk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szövegét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egyes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szám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első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személyben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! </a:t>
            </a:r>
            <a:r>
              <a:rPr lang="hu-HU" dirty="0"/>
              <a:t>
</a:t>
            </a:r>
            <a:r>
              <a:rPr lang="hu-HU" sz="1650" b="0" u="none" dirty="0">
                <a:solidFill>
                  <a:srgbClr val="52525B"/>
                </a:solidFill>
                <a:latin typeface="Lato"/>
              </a:rPr>
              <a:t>(„Én Atyám, aki a mennyekben vagy... mindennapi kenyeremet add meg nekem ma...”)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15125" y="3785294"/>
            <a:ext cx="4905375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Milyen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érzés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így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mondani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?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Mennyiben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más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15125" y="4358580"/>
            <a:ext cx="4905375" cy="6668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Szerinted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miért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tanította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ezt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imádságot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többes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számban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Jézus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15125" y="5267027"/>
            <a:ext cx="4905375" cy="6668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Melyik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változat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fejezi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ki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jobban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hogy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lang="hu-HU" sz="1650" dirty="0">
                <a:solidFill>
                  <a:srgbClr val="52525B"/>
                </a:solidFill>
                <a:latin typeface="Lato"/>
              </a:rPr>
              <a:t>tanítványokként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közösségben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élünk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" y="571500"/>
            <a:ext cx="11601450" cy="530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Egyéni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reflexió</a:t>
            </a:r>
            <a:r>
              <a:rPr sz="3450" b="1" i="0" u="none" dirty="0">
                <a:solidFill>
                  <a:srgbClr val="3F3F46"/>
                </a:solidFill>
                <a:latin typeface="Merriweather"/>
              </a:rPr>
              <a:t>: </a:t>
            </a:r>
            <a:r>
              <a:rPr lang="hu-HU" sz="3450" b="1" i="0" u="none" dirty="0">
                <a:solidFill>
                  <a:srgbClr val="3F3F46"/>
                </a:solidFill>
                <a:latin typeface="Merriweather"/>
              </a:rPr>
              <a:t>Imádság </a:t>
            </a:r>
            <a:r>
              <a:rPr lang="hu-HU" sz="3450" b="1" dirty="0">
                <a:solidFill>
                  <a:srgbClr val="3F3F46"/>
                </a:solidFill>
                <a:latin typeface="Merriweather"/>
              </a:rPr>
              <a:t>a </a:t>
            </a:r>
            <a:r>
              <a:rPr sz="3450" b="1" i="0" u="none" dirty="0" err="1">
                <a:solidFill>
                  <a:srgbClr val="3F3F46"/>
                </a:solidFill>
                <a:latin typeface="Merriweather"/>
              </a:rPr>
              <a:t>közösség</a:t>
            </a:r>
            <a:r>
              <a:rPr lang="hu-HU" sz="3450" b="1" dirty="0" err="1">
                <a:solidFill>
                  <a:srgbClr val="3F3F46"/>
                </a:solidFill>
                <a:latin typeface="Merriweather"/>
              </a:rPr>
              <a:t>ben</a:t>
            </a:r>
            <a:endParaRPr sz="3450" b="1" i="0" u="none" dirty="0">
              <a:solidFill>
                <a:srgbClr val="3F3F46"/>
              </a:solidFill>
              <a:latin typeface="Merriweather"/>
            </a:endParaRP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75" y="3880544"/>
            <a:ext cx="95250" cy="9525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75" y="4453830"/>
            <a:ext cx="95250" cy="9525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375" y="5362277"/>
            <a:ext cx="95250" cy="95250"/>
          </a:xfrm>
          <a:prstGeom prst="rect">
            <a:avLst/>
          </a:prstGeom>
        </p:spPr>
      </p:pic>
      <p:pic>
        <p:nvPicPr>
          <p:cNvPr id="17" name="Kép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397" y="1996975"/>
            <a:ext cx="4216332" cy="421633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2145" y="3276280"/>
            <a:ext cx="6743700" cy="309443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743247"/>
            <a:ext cx="11601450" cy="76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 dirty="0" err="1">
                <a:solidFill>
                  <a:srgbClr val="27272A"/>
                </a:solidFill>
                <a:latin typeface="Merriweather"/>
              </a:rPr>
              <a:t>Záró</a:t>
            </a:r>
            <a:r>
              <a:rPr sz="4800" b="1" i="0" u="none" dirty="0">
                <a:solidFill>
                  <a:srgbClr val="27272A"/>
                </a:solidFill>
                <a:latin typeface="Merriweather"/>
              </a:rPr>
              <a:t> </a:t>
            </a:r>
            <a:r>
              <a:rPr sz="4800" b="1" i="0" u="none" dirty="0" err="1">
                <a:solidFill>
                  <a:srgbClr val="27272A"/>
                </a:solidFill>
                <a:latin typeface="Merriweather"/>
              </a:rPr>
              <a:t>kör</a:t>
            </a:r>
            <a:endParaRPr sz="4800" b="1" i="0" u="none" dirty="0">
              <a:solidFill>
                <a:srgbClr val="27272A"/>
              </a:solidFill>
              <a:latin typeface="Merriweather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68582" y="1915616"/>
            <a:ext cx="9476509" cy="7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sz="1800" b="0" u="none" dirty="0" err="1">
                <a:solidFill>
                  <a:srgbClr val="52525B"/>
                </a:solidFill>
                <a:latin typeface="Lato"/>
              </a:rPr>
              <a:t>Gondoljátok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800" b="0" u="none" dirty="0" err="1">
                <a:solidFill>
                  <a:srgbClr val="52525B"/>
                </a:solidFill>
                <a:latin typeface="Lato"/>
              </a:rPr>
              <a:t>végig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800" b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800" b="0" u="none" dirty="0" err="1">
                <a:solidFill>
                  <a:srgbClr val="52525B"/>
                </a:solidFill>
                <a:latin typeface="Lato"/>
              </a:rPr>
              <a:t>órán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800" b="0" u="none" dirty="0" err="1">
                <a:solidFill>
                  <a:srgbClr val="52525B"/>
                </a:solidFill>
                <a:latin typeface="Lato"/>
              </a:rPr>
              <a:t>hallottakat</a:t>
            </a:r>
            <a:r>
              <a:rPr lang="hu-HU" dirty="0">
                <a:solidFill>
                  <a:srgbClr val="52525B"/>
                </a:solidFill>
                <a:latin typeface="Lato"/>
              </a:rPr>
              <a:t>: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 a </a:t>
            </a:r>
            <a:r>
              <a:rPr sz="1800" b="0" u="none" dirty="0" err="1">
                <a:solidFill>
                  <a:srgbClr val="52525B"/>
                </a:solidFill>
                <a:latin typeface="Lato"/>
              </a:rPr>
              <a:t>szövegeket</a:t>
            </a:r>
            <a:r>
              <a:rPr lang="hu-HU" dirty="0">
                <a:solidFill>
                  <a:srgbClr val="52525B"/>
                </a:solidFill>
                <a:latin typeface="Lato"/>
              </a:rPr>
              <a:t>, feladatokat és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 a </a:t>
            </a:r>
            <a:r>
              <a:rPr lang="hu-HU" dirty="0">
                <a:solidFill>
                  <a:srgbClr val="52525B"/>
                </a:solidFill>
                <a:latin typeface="Lato"/>
              </a:rPr>
              <a:t>hozzászólásokat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. </a:t>
            </a:r>
            <a:r>
              <a:rPr lang="hu-HU" dirty="0">
                <a:solidFill>
                  <a:srgbClr val="52525B"/>
                </a:solidFill>
                <a:latin typeface="Lato"/>
              </a:rPr>
              <a:t>Beszélgessetek 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a </a:t>
            </a:r>
            <a:r>
              <a:rPr sz="1800" b="0" u="none" dirty="0" err="1">
                <a:solidFill>
                  <a:srgbClr val="52525B"/>
                </a:solidFill>
                <a:latin typeface="Lato"/>
              </a:rPr>
              <a:t>padtársatokkal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800" b="0" u="none" dirty="0" err="1">
                <a:solidFill>
                  <a:srgbClr val="52525B"/>
                </a:solidFill>
                <a:latin typeface="Lato"/>
              </a:rPr>
              <a:t>majd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800" b="0" u="none" dirty="0" err="1">
                <a:solidFill>
                  <a:srgbClr val="52525B"/>
                </a:solidFill>
                <a:latin typeface="Lato"/>
              </a:rPr>
              <a:t>osszátok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 meg </a:t>
            </a:r>
            <a:r>
              <a:rPr lang="hu-HU" dirty="0">
                <a:solidFill>
                  <a:srgbClr val="52525B"/>
                </a:solidFill>
                <a:latin typeface="Lato"/>
              </a:rPr>
              <a:t>egymással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800" b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800" b="0" u="none" dirty="0" err="1">
                <a:solidFill>
                  <a:srgbClr val="52525B"/>
                </a:solidFill>
                <a:latin typeface="Lato"/>
              </a:rPr>
              <a:t>alábbiakat</a:t>
            </a:r>
            <a:r>
              <a:rPr sz="1800" b="0" u="none" dirty="0">
                <a:solidFill>
                  <a:srgbClr val="52525B"/>
                </a:solidFill>
                <a:latin typeface="Lato"/>
              </a:rPr>
              <a:t>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9308" y="3878609"/>
            <a:ext cx="6030191" cy="631391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Mit</a:t>
            </a:r>
            <a:r>
              <a:rPr sz="1650" b="1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viszel</a:t>
            </a:r>
            <a:r>
              <a:rPr sz="1650" b="1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el</a:t>
            </a:r>
            <a:r>
              <a:rPr sz="1650" b="1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650" b="1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óráról</a:t>
            </a:r>
            <a:r>
              <a:rPr sz="1650" b="1" i="0" u="none" dirty="0">
                <a:solidFill>
                  <a:srgbClr val="52525B"/>
                </a:solidFill>
                <a:latin typeface="Lato"/>
              </a:rPr>
              <a:t>?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Melyik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gondolat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mondat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vagy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feladat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maradt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meg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benned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leginkább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09309" y="4834681"/>
            <a:ext cx="6030192" cy="631391"/>
          </a:xfrm>
          <a:prstGeom prst="rect">
            <a:avLst/>
          </a:prstGeom>
          <a:noFill/>
        </p:spPr>
        <p:txBody>
          <a:bodyPr wrap="square" lIns="123825" tIns="0" rIns="0" bIns="0" anchor="t">
            <a:spAutoFit/>
          </a:bodyPr>
          <a:lstStyle/>
          <a:p>
            <a:pPr algn="l">
              <a:lnSpc>
                <a:spcPts val="2640"/>
              </a:lnSpc>
            </a:pP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Hogyan</a:t>
            </a:r>
            <a:r>
              <a:rPr sz="1650" b="1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tudod</a:t>
            </a:r>
            <a:r>
              <a:rPr sz="1650" b="1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1" i="0" u="none" dirty="0" err="1">
                <a:solidFill>
                  <a:srgbClr val="52525B"/>
                </a:solidFill>
                <a:latin typeface="Lato"/>
              </a:rPr>
              <a:t>hasznosítani</a:t>
            </a:r>
            <a:r>
              <a:rPr lang="hu-HU" sz="1650" b="1" i="0" u="none" dirty="0">
                <a:solidFill>
                  <a:srgbClr val="52525B"/>
                </a:solidFill>
                <a:latin typeface="Lato"/>
              </a:rPr>
              <a:t> a hallottakat</a:t>
            </a:r>
            <a:r>
              <a:rPr sz="1650" b="1" i="0" u="none" dirty="0">
                <a:solidFill>
                  <a:srgbClr val="52525B"/>
                </a:solidFill>
                <a:latin typeface="Lato"/>
              </a:rPr>
              <a:t>?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Hogyan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tud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segíteni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az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lang="hu-HU" sz="1650" b="0" i="0" u="none" dirty="0">
                <a:solidFill>
                  <a:srgbClr val="52525B"/>
                </a:solidFill>
                <a:latin typeface="Lato"/>
              </a:rPr>
              <a:t>Úri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imádság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a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saját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,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hétköznapi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 </a:t>
            </a:r>
            <a:r>
              <a:rPr sz="1650" b="0" i="0" u="none" dirty="0" err="1">
                <a:solidFill>
                  <a:srgbClr val="52525B"/>
                </a:solidFill>
                <a:latin typeface="Lato"/>
              </a:rPr>
              <a:t>életedben</a:t>
            </a:r>
            <a:r>
              <a:rPr sz="1650" b="0" i="0" u="none" dirty="0">
                <a:solidFill>
                  <a:srgbClr val="52525B"/>
                </a:solidFill>
                <a:latin typeface="Lato"/>
              </a:rPr>
              <a:t>?</a:t>
            </a:r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C2F38696-DB22-4751-B04C-6B64A7237B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034" y="3276280"/>
            <a:ext cx="1945329" cy="30944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71500" y="1051024"/>
            <a:ext cx="1104900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71500" y="2620565"/>
            <a:ext cx="11049000" cy="157713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71500" y="4197697"/>
            <a:ext cx="1104900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4982467"/>
            <a:ext cx="11049000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85537" y="765577"/>
            <a:ext cx="11601450" cy="5309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hu-HU" sz="3450" b="1" dirty="0">
                <a:solidFill>
                  <a:srgbClr val="3F3F46"/>
                </a:solidFill>
                <a:latin typeface="Merriweather"/>
              </a:rPr>
              <a:t>Képek forrása</a:t>
            </a:r>
            <a:endParaRPr sz="3450" b="1" i="0" u="none" dirty="0">
              <a:solidFill>
                <a:srgbClr val="3F3F46"/>
              </a:solidFill>
              <a:latin typeface="Merriweather"/>
            </a:endParaRPr>
          </a:p>
        </p:txBody>
      </p:sp>
      <p:sp>
        <p:nvSpPr>
          <p:cNvPr id="37" name="Szövegdoboz 36"/>
          <p:cNvSpPr txBox="1"/>
          <p:nvPr/>
        </p:nvSpPr>
        <p:spPr>
          <a:xfrm>
            <a:off x="885537" y="2262909"/>
            <a:ext cx="9809673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/>
              <a:t>A PPT-ben található képek a </a:t>
            </a:r>
            <a:r>
              <a:rPr lang="hu-HU" dirty="0">
                <a:hlinkClick r:id="rId2"/>
              </a:rPr>
              <a:t>www.unsplash.com</a:t>
            </a:r>
            <a:r>
              <a:rPr lang="hu-HU" dirty="0"/>
              <a:t> és a </a:t>
            </a:r>
            <a:r>
              <a:rPr lang="hu-HU" dirty="0">
                <a:hlinkClick r:id="rId3"/>
              </a:rPr>
              <a:t>www.pexels.com</a:t>
            </a:r>
            <a:r>
              <a:rPr lang="hu-HU" dirty="0"/>
              <a:t> internetes oldalon elérhetők.</a:t>
            </a:r>
          </a:p>
          <a:p>
            <a:endParaRPr lang="hu-H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/>
              <a:t>A PPT-ben található piktogramok AI alapú programmal készültek. (4.Dia)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hu-H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hu-HU" dirty="0"/>
              <a:t>A 6. dián szereplő kép a Kohéziós Modulban található a 13. oldalon</a:t>
            </a:r>
          </a:p>
          <a:p>
            <a:endParaRPr lang="hu-H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809</Words>
  <Application>Microsoft Office PowerPoint</Application>
  <PresentationFormat>Szélesvásznú</PresentationFormat>
  <Paragraphs>81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8" baseType="lpstr">
      <vt:lpstr>Arial</vt:lpstr>
      <vt:lpstr>Calibri</vt:lpstr>
      <vt:lpstr>Lato</vt:lpstr>
      <vt:lpstr>Merriweather</vt:lpstr>
      <vt:lpstr>Wingdings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subject/>
  <dc:creator>Csőri-Czinkos Gergő</dc:creator>
  <cp:keywords/>
  <dc:description>generated using python-pptx</dc:description>
  <cp:lastModifiedBy>Csőri-Czinkos Gergő Tamás</cp:lastModifiedBy>
  <cp:revision>28</cp:revision>
  <dcterms:created xsi:type="dcterms:W3CDTF">2013-01-27T09:14:16Z</dcterms:created>
  <dcterms:modified xsi:type="dcterms:W3CDTF">2026-09-18T09:27:45Z</dcterms:modified>
  <cp:category/>
</cp:coreProperties>
</file>