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71" r:id="rId5"/>
    <p:sldId id="259" r:id="rId6"/>
    <p:sldId id="273" r:id="rId7"/>
    <p:sldId id="275" r:id="rId8"/>
    <p:sldId id="261" r:id="rId9"/>
    <p:sldId id="262" r:id="rId10"/>
    <p:sldId id="263" r:id="rId11"/>
    <p:sldId id="268" r:id="rId12"/>
    <p:sldId id="266" r:id="rId13"/>
    <p:sldId id="269" r:id="rId14"/>
    <p:sldId id="274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Merriweather" panose="00000500000000000000" pitchFamily="2" charset="-18"/>
      <p:regular r:id="rId21"/>
      <p:bold r:id="rId22"/>
      <p:italic r:id="rId23"/>
      <p:boldItalic r:id="rId24"/>
    </p:embeddedFont>
    <p:embeddedFont>
      <p:font typeface="Open Sans" panose="020B060603050402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396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7333FD-A988-4AA0-A916-7CC9A5CDDB0F}" type="datetimeFigureOut">
              <a:rPr lang="hu-HU" smtClean="0"/>
              <a:t>2026. 10. 01.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8CDF5-E75A-4830-AAF3-F280090C0A7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4814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1F968-B178-4B4A-8DFA-FBEDC6A4A6A2}" type="datetime1">
              <a:rPr lang="hu-HU" smtClean="0"/>
              <a:t>2026. 10. 01.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8E3AA-47B3-4F34-A726-A16572660B18}" type="datetime1">
              <a:rPr lang="hu-HU" smtClean="0"/>
              <a:t>2026. 10. 01.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DEB85-4266-4391-BA3C-79CFF5099022}" type="datetime1">
              <a:rPr lang="hu-HU" smtClean="0"/>
              <a:t>2026. 10. 01.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031E2-443E-4858-B585-19FD08F1D1ED}" type="datetime1">
              <a:rPr lang="hu-HU" smtClean="0"/>
              <a:t>2026. 10. 01.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7448F-7370-40A5-9E14-1EE0D5DC2545}" type="datetime1">
              <a:rPr lang="hu-HU" smtClean="0"/>
              <a:t>2026. 10. 01.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9A457-27E1-41CD-9771-370658B8143E}" type="datetime1">
              <a:rPr lang="hu-HU" smtClean="0"/>
              <a:t>2026. 10. 01.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3C950-B103-43D1-842B-F45E14C0F24F}" type="datetime1">
              <a:rPr lang="hu-HU" smtClean="0"/>
              <a:t>2026. 10. 01.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F4B2-99EF-4BB7-A2EC-3C494CE85889}" type="datetime1">
              <a:rPr lang="hu-HU" smtClean="0"/>
              <a:t>2026. 10. 01.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20296-5693-4D8F-AB9C-8E0D191B99E9}" type="datetime1">
              <a:rPr lang="hu-HU" smtClean="0"/>
              <a:t>2026. 10. 01.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F7AD-AFC7-4CBE-A7C8-7B9D9C399E3B}" type="datetime1">
              <a:rPr lang="hu-HU" smtClean="0"/>
              <a:t>2026. 10. 01.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EE24-59E0-45FA-9E0B-BC42BF19DBDD}" type="datetime1">
              <a:rPr lang="hu-HU" smtClean="0"/>
              <a:t>2026. 10. 01.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4BB16-F686-47AF-B2CD-2431A92163EC}" type="datetime1">
              <a:rPr lang="hu-HU" smtClean="0"/>
              <a:t>2026. 10. 01.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5D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04164" y="3545302"/>
            <a:ext cx="762000" cy="28575"/>
          </a:xfrm>
          <a:prstGeom prst="rect">
            <a:avLst/>
          </a:prstGeom>
          <a:solidFill>
            <a:srgbClr val="D4A3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920196" y="5443428"/>
            <a:ext cx="2351606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hu-HU" sz="1500" b="1" i="0" u="none" dirty="0">
                <a:solidFill>
                  <a:srgbClr val="D4A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Kohéziós modul</a:t>
            </a:r>
            <a:r>
              <a:rPr sz="1500" b="1" i="0" u="none" dirty="0">
                <a:solidFill>
                  <a:srgbClr val="D4A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• 6. </a:t>
            </a:r>
            <a:r>
              <a:rPr lang="hu-HU" sz="1500" b="1" dirty="0">
                <a:solidFill>
                  <a:srgbClr val="D4A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lecke</a:t>
            </a:r>
            <a:endParaRPr sz="1500" b="1" i="0" u="none" dirty="0">
              <a:solidFill>
                <a:srgbClr val="D4A3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3423" y="1235190"/>
            <a:ext cx="11251406" cy="1462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sz="4000" b="1" i="0" u="none" dirty="0" err="1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Hitünk</a:t>
            </a:r>
            <a:r>
              <a:rPr sz="4000" b="1" i="0" u="none" dirty="0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b="1" i="0" u="none" dirty="0" err="1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összefoglalása</a:t>
            </a:r>
            <a:r>
              <a:rPr sz="4000" b="1" i="0" u="none" dirty="0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hu-HU" sz="4000" b="1" i="0" u="none" dirty="0">
              <a:solidFill>
                <a:srgbClr val="FDFB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5759"/>
              </a:lnSpc>
            </a:pPr>
            <a:r>
              <a:rPr sz="4800" b="1" i="0" u="none" dirty="0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 apostoli </a:t>
            </a:r>
            <a:r>
              <a:rPr sz="4800" b="1" i="0" u="none" dirty="0" err="1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hitvallás</a:t>
            </a:r>
            <a:endParaRPr sz="4800" b="1" i="0" u="none" dirty="0">
              <a:solidFill>
                <a:srgbClr val="FDFB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24125" y="4484340"/>
            <a:ext cx="71437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 dirty="0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„De </a:t>
            </a:r>
            <a:r>
              <a:rPr sz="1800" b="0" i="0" u="none" dirty="0" err="1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én</a:t>
            </a:r>
            <a:r>
              <a:rPr sz="1800" b="0" i="0" u="none" dirty="0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bízom</a:t>
            </a:r>
            <a:r>
              <a:rPr sz="1800" b="0" i="0" u="none" dirty="0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benned</a:t>
            </a:r>
            <a:r>
              <a:rPr sz="1800" b="0" i="0" u="none" dirty="0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Uram</a:t>
            </a:r>
            <a:r>
              <a:rPr sz="1800" b="0" i="0" u="none" dirty="0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vallom</a:t>
            </a:r>
            <a:r>
              <a:rPr sz="1800" b="0" i="0" u="none" dirty="0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1800" b="0" i="0" u="none" dirty="0" err="1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sz="1800" b="0" i="0" u="none" dirty="0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vagy</a:t>
            </a:r>
            <a:r>
              <a:rPr sz="1800" b="0" i="0" u="none" dirty="0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Istenem</a:t>
            </a:r>
            <a:r>
              <a:rPr sz="1800" b="0" i="0" u="none" dirty="0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!” (</a:t>
            </a:r>
            <a:r>
              <a:rPr sz="1800" b="0" i="0" u="none" dirty="0" err="1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Zsolt</a:t>
            </a:r>
            <a:r>
              <a:rPr sz="1800" b="0" i="0" u="none" dirty="0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31,15)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8A5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14388" y="2205037"/>
            <a:ext cx="4900612" cy="30136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4680"/>
              </a:lnSpc>
            </a:pPr>
            <a:r>
              <a:rPr lang="hu-HU" sz="3200" b="1" dirty="0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 a hit és milyen összetevői vannak</a:t>
            </a:r>
            <a:r>
              <a:rPr sz="3200" b="1" i="0" u="none" dirty="0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hu-HU" sz="3200" b="1" i="0" u="none" dirty="0">
              <a:solidFill>
                <a:srgbClr val="FDFB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4680"/>
              </a:lnSpc>
            </a:pPr>
            <a:endParaRPr lang="hu-HU" sz="3200" b="1" dirty="0">
              <a:solidFill>
                <a:srgbClr val="FDFB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4680"/>
              </a:lnSpc>
            </a:pPr>
            <a:r>
              <a:rPr lang="hu-HU" sz="3200" b="1" i="0" u="none" dirty="0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Készítsetek egy gondolattérképet a hitről!</a:t>
            </a:r>
            <a:endParaRPr sz="3200" b="1" i="0" u="none" dirty="0">
              <a:solidFill>
                <a:srgbClr val="FDFB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3435" y="445934"/>
            <a:ext cx="3549048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hu-H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Ráhangoló</a:t>
            </a:r>
            <a:r>
              <a:rPr lang="hu-HU" sz="3200" b="1" dirty="0">
                <a:solidFill>
                  <a:srgbClr val="4A5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feladat</a:t>
            </a:r>
            <a:endParaRPr sz="3200" b="1" i="0" u="none" dirty="0">
              <a:solidFill>
                <a:srgbClr val="4A5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Csoportba foglalás 3"/>
          <p:cNvGrpSpPr/>
          <p:nvPr/>
        </p:nvGrpSpPr>
        <p:grpSpPr>
          <a:xfrm>
            <a:off x="6910388" y="2317685"/>
            <a:ext cx="4667250" cy="3722897"/>
            <a:chOff x="6858000" y="2205037"/>
            <a:chExt cx="4667250" cy="3704582"/>
          </a:xfrm>
        </p:grpSpPr>
        <p:pic>
          <p:nvPicPr>
            <p:cNvPr id="6" name="Picture 5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57565" y="5234974"/>
              <a:ext cx="180975" cy="219075"/>
            </a:xfrm>
            <a:prstGeom prst="rect">
              <a:avLst/>
            </a:prstGeom>
          </p:spPr>
        </p:pic>
        <p:pic>
          <p:nvPicPr>
            <p:cNvPr id="7" name="Picture 6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57565" y="5673124"/>
              <a:ext cx="180975" cy="219075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858000" y="2205037"/>
              <a:ext cx="4667250" cy="133959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sz="2400" b="0" i="0" u="none" dirty="0" err="1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Beszélgessetek</a:t>
              </a:r>
              <a:r>
                <a:rPr sz="2400" b="0" i="0" u="none" dirty="0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400" b="0" i="0" u="none" dirty="0" err="1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arról</a:t>
              </a:r>
              <a:r>
                <a:rPr sz="2400" b="0" i="0" u="none" dirty="0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sz="2400" b="0" i="0" u="none" dirty="0" err="1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hogy</a:t>
              </a:r>
              <a:r>
                <a:rPr sz="2400" b="0" i="0" u="none" dirty="0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hu-HU" sz="2400" b="0" i="0" u="none" dirty="0">
                <a:solidFill>
                  <a:srgbClr val="2B2B2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>
                <a:lnSpc>
                  <a:spcPts val="3600"/>
                </a:lnSpc>
              </a:pPr>
              <a:r>
                <a:rPr sz="2400" b="1" i="0" u="none" dirty="0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sz="2400" b="1" i="0" u="none" dirty="0" err="1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alapján</a:t>
              </a:r>
              <a:r>
                <a:rPr sz="2400" b="0" i="0" u="none" dirty="0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hu-HU" sz="2400" dirty="0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készítettétek el</a:t>
              </a:r>
              <a:r>
                <a:rPr sz="2400" b="0" i="0" u="none" dirty="0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 </a:t>
              </a:r>
              <a:r>
                <a:rPr lang="hu-HU" sz="2400" dirty="0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feladatot</a:t>
              </a:r>
              <a:r>
                <a:rPr sz="2400" b="0" i="0" u="none" dirty="0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90940" y="5200287"/>
              <a:ext cx="2228495" cy="28844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l"/>
              <a:r>
                <a:rPr sz="1650" b="1" i="0" u="none" dirty="0">
                  <a:solidFill>
                    <a:srgbClr val="4A5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hu-HU" sz="1650" b="1" dirty="0" err="1">
                  <a:solidFill>
                    <a:srgbClr val="4A5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anítások</a:t>
              </a:r>
              <a:r>
                <a:rPr sz="1650" b="1" i="0" u="none" dirty="0">
                  <a:solidFill>
                    <a:srgbClr val="4A5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650" b="1" i="0" u="none" dirty="0" err="1">
                  <a:solidFill>
                    <a:srgbClr val="4A5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és</a:t>
              </a:r>
              <a:r>
                <a:rPr sz="1650" b="1" i="0" u="none" dirty="0">
                  <a:solidFill>
                    <a:srgbClr val="4A5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650" b="1" i="0" u="none" dirty="0" err="1">
                  <a:solidFill>
                    <a:srgbClr val="4A5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nevelés</a:t>
              </a:r>
              <a:r>
                <a:rPr sz="1650" b="1" i="0" u="none" dirty="0">
                  <a:solidFill>
                    <a:srgbClr val="4A5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190940" y="5655703"/>
              <a:ext cx="2678618" cy="25391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l"/>
              <a:r>
                <a:rPr sz="1650" b="1" i="0" u="none" dirty="0" err="1">
                  <a:solidFill>
                    <a:srgbClr val="4A5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Személyes</a:t>
              </a:r>
              <a:r>
                <a:rPr sz="1650" b="1" i="0" u="none" dirty="0">
                  <a:solidFill>
                    <a:srgbClr val="4A5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650" b="1" i="0" u="none" dirty="0" err="1">
                  <a:solidFill>
                    <a:srgbClr val="4A5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meggyőződés</a:t>
              </a:r>
              <a:r>
                <a:rPr sz="1650" b="1" i="0" u="none" dirty="0">
                  <a:solidFill>
                    <a:srgbClr val="4A5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pic>
          <p:nvPicPr>
            <p:cNvPr id="14" name="Picture 4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57565" y="4828715"/>
              <a:ext cx="180975" cy="2190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</p:pic>
        <p:sp>
          <p:nvSpPr>
            <p:cNvPr id="15" name="TextBox 10"/>
            <p:cNvSpPr txBox="1"/>
            <p:nvPr/>
          </p:nvSpPr>
          <p:spPr>
            <a:xfrm>
              <a:off x="8190940" y="4811294"/>
              <a:ext cx="1511952" cy="25391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l"/>
              <a:r>
                <a:rPr sz="1650" b="1" i="0" u="none" dirty="0" err="1">
                  <a:solidFill>
                    <a:srgbClr val="4A5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Tapasztalatok</a:t>
              </a:r>
              <a:r>
                <a:rPr sz="1650" b="1" i="0" u="none" dirty="0">
                  <a:solidFill>
                    <a:srgbClr val="4A5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soportba foglalás 2"/>
          <p:cNvGrpSpPr/>
          <p:nvPr/>
        </p:nvGrpSpPr>
        <p:grpSpPr>
          <a:xfrm>
            <a:off x="609600" y="733066"/>
            <a:ext cx="6481482" cy="4616175"/>
            <a:chOff x="609600" y="733066"/>
            <a:chExt cx="6481482" cy="4616175"/>
          </a:xfrm>
        </p:grpSpPr>
        <p:sp>
          <p:nvSpPr>
            <p:cNvPr id="2" name="Rounded Rectangle 1"/>
            <p:cNvSpPr/>
            <p:nvPr/>
          </p:nvSpPr>
          <p:spPr>
            <a:xfrm>
              <a:off x="609600" y="1595719"/>
              <a:ext cx="6481482" cy="3753522"/>
            </a:xfrm>
            <a:prstGeom prst="roundRect">
              <a:avLst>
                <a:gd name="adj" fmla="val 6579"/>
              </a:avLst>
            </a:prstGeom>
            <a:solidFill>
              <a:srgbClr val="F4F1EA"/>
            </a:solidFill>
            <a:ln cmpd="dbl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u-HU" sz="2000" b="1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Kérdés: </a:t>
              </a:r>
            </a:p>
            <a:p>
              <a:r>
                <a:rPr lang="hu-HU" sz="20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„Mi az igaz hit?”   </a:t>
              </a:r>
            </a:p>
            <a:p>
              <a:endParaRPr lang="hu-HU" sz="2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hu-HU" sz="2000" b="1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Felelet: </a:t>
              </a:r>
            </a:p>
            <a:p>
              <a:r>
                <a:rPr lang="hu-HU" sz="20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„Az igaz hit ismeret, amelynél fogva igaznak tartom mindazt, amit Isten az ő igéjében nekünk kijelentett. </a:t>
              </a:r>
            </a:p>
            <a:p>
              <a:endParaRPr lang="hu-HU" sz="2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hu-HU" sz="20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Ám egyúttal szívbéli bizodalom is, amelyet a Szentlélek ébreszt bennem az evangélium által, hogy Isten nemcsak másoknak, hanem nekem is bűnbocsánatot, örök igazságot és üdvösséget ajándékoz ingyen kegyelemből, Krisztus érdeméért.” </a:t>
              </a:r>
              <a:endParaRPr sz="2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9600" y="733066"/>
              <a:ext cx="4469172" cy="307777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lang="hu-HU" sz="20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Heidelbergi Káté 21. kérdés-felelete: </a:t>
              </a:r>
              <a:endParaRPr sz="2000" b="1" i="0" u="none" dirty="0">
                <a:solidFill>
                  <a:srgbClr val="8A5A4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Csoportba foglalás 3"/>
          <p:cNvGrpSpPr/>
          <p:nvPr/>
        </p:nvGrpSpPr>
        <p:grpSpPr>
          <a:xfrm>
            <a:off x="6865627" y="686899"/>
            <a:ext cx="4990725" cy="3668455"/>
            <a:chOff x="6865627" y="686899"/>
            <a:chExt cx="4990725" cy="3668455"/>
          </a:xfrm>
        </p:grpSpPr>
        <p:sp>
          <p:nvSpPr>
            <p:cNvPr id="16" name="Szövegdoboz 15">
              <a:extLst>
                <a:ext uri="{FF2B5EF4-FFF2-40B4-BE49-F238E27FC236}">
                  <a16:creationId xmlns:a16="http://schemas.microsoft.com/office/drawing/2014/main" id="{2AD098DD-5ADD-4F70-8A1B-140CC63513E1}"/>
                </a:ext>
              </a:extLst>
            </p:cNvPr>
            <p:cNvSpPr txBox="1"/>
            <p:nvPr/>
          </p:nvSpPr>
          <p:spPr>
            <a:xfrm>
              <a:off x="6865627" y="686899"/>
              <a:ext cx="49907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20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Így tanít a Szentírás a hitről (</a:t>
              </a:r>
              <a:r>
                <a:rPr lang="hu-HU" sz="2000" b="1" dirty="0" err="1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Zsid</a:t>
              </a:r>
              <a:r>
                <a:rPr lang="hu-HU" sz="20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11,1): </a:t>
              </a:r>
            </a:p>
          </p:txBody>
        </p:sp>
        <p:pic>
          <p:nvPicPr>
            <p:cNvPr id="19" name="Kép 18">
              <a:extLst>
                <a:ext uri="{FF2B5EF4-FFF2-40B4-BE49-F238E27FC236}">
                  <a16:creationId xmlns:a16="http://schemas.microsoft.com/office/drawing/2014/main" id="{33DE812E-6448-408D-9C55-01324A30D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65096" y="1595719"/>
              <a:ext cx="4139453" cy="275963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43660" y="663209"/>
            <a:ext cx="5839740" cy="73866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Foglaljuk össze a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hit</a:t>
            </a: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jellemzőit, </a:t>
            </a:r>
            <a:r>
              <a:rPr kumimoji="0" lang="hu-H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pilléreit</a:t>
            </a: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Szentírás és a KT szerint</a:t>
            </a:r>
            <a:r>
              <a:rPr lang="hu-HU" sz="2400" b="1" dirty="0">
                <a:solidFill>
                  <a:srgbClr val="2B2B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Ellipszis 5"/>
          <p:cNvSpPr/>
          <p:nvPr/>
        </p:nvSpPr>
        <p:spPr>
          <a:xfrm>
            <a:off x="5597236" y="1445726"/>
            <a:ext cx="914400" cy="914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Hit</a:t>
            </a:r>
          </a:p>
        </p:txBody>
      </p:sp>
      <p:grpSp>
        <p:nvGrpSpPr>
          <p:cNvPr id="38" name="Csoportba foglalás 37"/>
          <p:cNvGrpSpPr/>
          <p:nvPr/>
        </p:nvGrpSpPr>
        <p:grpSpPr>
          <a:xfrm>
            <a:off x="609600" y="1902926"/>
            <a:ext cx="4987636" cy="3080434"/>
            <a:chOff x="609600" y="1902926"/>
            <a:chExt cx="4987636" cy="3080434"/>
          </a:xfrm>
        </p:grpSpPr>
        <p:grpSp>
          <p:nvGrpSpPr>
            <p:cNvPr id="27" name="Csoportba foglalás 26"/>
            <p:cNvGrpSpPr/>
            <p:nvPr/>
          </p:nvGrpSpPr>
          <p:grpSpPr>
            <a:xfrm>
              <a:off x="609600" y="3246239"/>
              <a:ext cx="2571750" cy="1737121"/>
              <a:chOff x="609600" y="3246239"/>
              <a:chExt cx="2571750" cy="1737121"/>
            </a:xfrm>
          </p:grpSpPr>
          <p:sp>
            <p:nvSpPr>
              <p:cNvPr id="2" name="Rounded Rectangle 1"/>
              <p:cNvSpPr/>
              <p:nvPr/>
            </p:nvSpPr>
            <p:spPr>
              <a:xfrm>
                <a:off x="609600" y="3246239"/>
                <a:ext cx="2571750" cy="1737121"/>
              </a:xfrm>
              <a:prstGeom prst="roundRect">
                <a:avLst>
                  <a:gd name="adj" fmla="val 6579"/>
                </a:avLst>
              </a:prstGeom>
              <a:solidFill>
                <a:srgbClr val="F4F1EA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990600" y="3627239"/>
                <a:ext cx="1660711" cy="323165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21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A5D23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Bizonyosság</a:t>
                </a:r>
                <a:endParaRPr kumimoji="0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4A5D2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990600" y="4122539"/>
                <a:ext cx="1905000" cy="48731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ts val="188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hu-HU" sz="1350" dirty="0">
                    <a:solidFill>
                      <a:srgbClr val="2B2B2B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kumimoji="0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B2B2B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sz="135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B2B2B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remélt</a:t>
                </a:r>
                <a:r>
                  <a:rPr kumimoji="0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B2B2B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sz="135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B2B2B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dolgok</a:t>
                </a:r>
                <a:r>
                  <a:rPr kumimoji="0" lang="hu-HU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B2B2B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felöli bizakodás. </a:t>
                </a:r>
                <a:endParaRPr kumimoji="0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7" name="Egyenes összekötő 16"/>
            <p:cNvCxnSpPr>
              <a:stCxn id="6" idx="2"/>
              <a:endCxn id="2" idx="0"/>
            </p:cNvCxnSpPr>
            <p:nvPr/>
          </p:nvCxnSpPr>
          <p:spPr>
            <a:xfrm flipH="1">
              <a:off x="1895475" y="1902926"/>
              <a:ext cx="3701761" cy="134331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Csoportba foglalás 27"/>
          <p:cNvGrpSpPr/>
          <p:nvPr/>
        </p:nvGrpSpPr>
        <p:grpSpPr>
          <a:xfrm>
            <a:off x="3409950" y="2226215"/>
            <a:ext cx="2571750" cy="2757145"/>
            <a:chOff x="3409950" y="2226215"/>
            <a:chExt cx="2571750" cy="2757145"/>
          </a:xfrm>
        </p:grpSpPr>
        <p:sp>
          <p:nvSpPr>
            <p:cNvPr id="3" name="Rounded Rectangle 2"/>
            <p:cNvSpPr/>
            <p:nvPr/>
          </p:nvSpPr>
          <p:spPr>
            <a:xfrm>
              <a:off x="3409950" y="3246239"/>
              <a:ext cx="2571750" cy="1737121"/>
            </a:xfrm>
            <a:prstGeom prst="roundRect">
              <a:avLst>
                <a:gd name="adj" fmla="val 6579"/>
              </a:avLst>
            </a:prstGeom>
            <a:solidFill>
              <a:srgbClr val="F4F1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90950" y="3627239"/>
              <a:ext cx="1601400" cy="32316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4A5D2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Biztos </a:t>
              </a:r>
              <a:r>
                <a:rPr lang="hu-HU" sz="2100" b="1" dirty="0">
                  <a:solidFill>
                    <a:srgbClr val="4A5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kumimoji="0" sz="2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A5D2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udás</a:t>
              </a:r>
              <a:endParaRPr kumimoji="0" sz="2100" b="1" i="0" u="none" strike="noStrike" kern="1200" cap="none" spc="0" normalizeH="0" baseline="0" noProof="0" dirty="0">
                <a:ln>
                  <a:noFill/>
                </a:ln>
                <a:solidFill>
                  <a:srgbClr val="4A5D2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790950" y="4122539"/>
              <a:ext cx="1905000" cy="47982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88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Isten kijelentésének igaznak tartása.</a:t>
              </a:r>
            </a:p>
          </p:txBody>
        </p:sp>
        <p:cxnSp>
          <p:nvCxnSpPr>
            <p:cNvPr id="20" name="Egyenes összekötő 19"/>
            <p:cNvCxnSpPr>
              <a:stCxn id="6" idx="3"/>
              <a:endCxn id="3" idx="0"/>
            </p:cNvCxnSpPr>
            <p:nvPr/>
          </p:nvCxnSpPr>
          <p:spPr>
            <a:xfrm flipH="1">
              <a:off x="4695825" y="2226215"/>
              <a:ext cx="1035322" cy="102002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Csoportba foglalás 28"/>
          <p:cNvGrpSpPr/>
          <p:nvPr/>
        </p:nvGrpSpPr>
        <p:grpSpPr>
          <a:xfrm>
            <a:off x="6210300" y="2226215"/>
            <a:ext cx="2571750" cy="2757145"/>
            <a:chOff x="6210300" y="2226215"/>
            <a:chExt cx="2571750" cy="2757145"/>
          </a:xfrm>
        </p:grpSpPr>
        <p:sp>
          <p:nvSpPr>
            <p:cNvPr id="4" name="Rounded Rectangle 3"/>
            <p:cNvSpPr/>
            <p:nvPr/>
          </p:nvSpPr>
          <p:spPr>
            <a:xfrm>
              <a:off x="6210300" y="3246239"/>
              <a:ext cx="2571750" cy="1737121"/>
            </a:xfrm>
            <a:prstGeom prst="roundRect">
              <a:avLst>
                <a:gd name="adj" fmla="val 6579"/>
              </a:avLst>
            </a:prstGeom>
            <a:solidFill>
              <a:srgbClr val="F4F1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591300" y="3627239"/>
              <a:ext cx="1404231" cy="32316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100" b="1" i="0" u="none" strike="noStrike" kern="1200" cap="none" spc="0" normalizeH="0" baseline="0" noProof="0">
                  <a:ln>
                    <a:noFill/>
                  </a:ln>
                  <a:solidFill>
                    <a:srgbClr val="4A5D2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Felismerés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91300" y="4122539"/>
              <a:ext cx="1905000" cy="47982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88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Meggyőződés</a:t>
              </a:r>
              <a:r>
                <a:rPr kumimoji="0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a </a:t>
              </a:r>
              <a:r>
                <a:rPr kumimoji="0" sz="13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nem</a:t>
              </a:r>
              <a:r>
                <a:rPr kumimoji="0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sz="13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látható</a:t>
              </a:r>
              <a:r>
                <a:rPr kumimoji="0" lang="hu-HU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dolgokról is</a:t>
              </a:r>
              <a:r>
                <a:rPr kumimoji="0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  <p:cxnSp>
          <p:nvCxnSpPr>
            <p:cNvPr id="23" name="Egyenes összekötő 22"/>
            <p:cNvCxnSpPr>
              <a:stCxn id="6" idx="5"/>
              <a:endCxn id="4" idx="0"/>
            </p:cNvCxnSpPr>
            <p:nvPr/>
          </p:nvCxnSpPr>
          <p:spPr>
            <a:xfrm>
              <a:off x="6377725" y="2226215"/>
              <a:ext cx="1118450" cy="102002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Csoportba foglalás 29"/>
          <p:cNvGrpSpPr/>
          <p:nvPr/>
        </p:nvGrpSpPr>
        <p:grpSpPr>
          <a:xfrm>
            <a:off x="6511636" y="1902926"/>
            <a:ext cx="5070764" cy="3080434"/>
            <a:chOff x="6511636" y="1902926"/>
            <a:chExt cx="5070764" cy="3080434"/>
          </a:xfrm>
        </p:grpSpPr>
        <p:sp>
          <p:nvSpPr>
            <p:cNvPr id="5" name="Rounded Rectangle 4"/>
            <p:cNvSpPr/>
            <p:nvPr/>
          </p:nvSpPr>
          <p:spPr>
            <a:xfrm>
              <a:off x="9010650" y="3246239"/>
              <a:ext cx="2571750" cy="1737121"/>
            </a:xfrm>
            <a:prstGeom prst="roundRect">
              <a:avLst>
                <a:gd name="adj" fmla="val 6579"/>
              </a:avLst>
            </a:prstGeom>
            <a:solidFill>
              <a:srgbClr val="F4F1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391650" y="3627239"/>
              <a:ext cx="1285608" cy="32316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100" b="1" i="0" u="none" strike="noStrike" kern="1200" cap="none" spc="0" normalizeH="0" baseline="0" noProof="0">
                  <a:ln>
                    <a:noFill/>
                  </a:ln>
                  <a:solidFill>
                    <a:srgbClr val="4A5D2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Kapcsolat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391650" y="4122539"/>
              <a:ext cx="1905000" cy="46576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188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Szívbéli</a:t>
              </a:r>
              <a:r>
                <a:rPr kumimoji="0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biz</a:t>
              </a:r>
              <a:r>
                <a:rPr kumimoji="0" lang="hu-HU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</a:t>
              </a:r>
              <a:r>
                <a:rPr lang="hu-HU" sz="1350" dirty="0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kumimoji="0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om </a:t>
              </a:r>
              <a:r>
                <a:rPr kumimoji="0" lang="hu-HU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erősítése. </a:t>
              </a: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25" name="Egyenes összekötő 24"/>
            <p:cNvCxnSpPr>
              <a:stCxn id="6" idx="6"/>
              <a:endCxn id="5" idx="0"/>
            </p:cNvCxnSpPr>
            <p:nvPr/>
          </p:nvCxnSpPr>
          <p:spPr>
            <a:xfrm>
              <a:off x="6511636" y="1902926"/>
              <a:ext cx="3784889" cy="134331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071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33507" y="636627"/>
            <a:ext cx="7643118" cy="11079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 dirty="0">
                <a:solidFill>
                  <a:schemeClr val="accent3">
                    <a:lumMod val="50000"/>
                  </a:schemeClr>
                </a:solidFill>
                <a:latin typeface="Merriweather"/>
              </a:rPr>
              <a:t>A hit</a:t>
            </a:r>
            <a:r>
              <a:rPr lang="hu-HU" sz="3600" b="1" dirty="0" err="1">
                <a:solidFill>
                  <a:schemeClr val="accent3">
                    <a:lumMod val="50000"/>
                  </a:schemeClr>
                </a:solidFill>
                <a:latin typeface="Merriweather"/>
              </a:rPr>
              <a:t>ünk</a:t>
            </a:r>
            <a:r>
              <a:rPr lang="hu-HU" sz="3600" b="1" dirty="0">
                <a:solidFill>
                  <a:schemeClr val="accent3">
                    <a:lumMod val="50000"/>
                  </a:schemeClr>
                </a:solidFill>
                <a:latin typeface="Merriweather"/>
              </a:rPr>
              <a:t> „</a:t>
            </a:r>
            <a:r>
              <a:rPr sz="3600" b="1" i="0" u="none" dirty="0" err="1">
                <a:solidFill>
                  <a:schemeClr val="accent3">
                    <a:lumMod val="50000"/>
                  </a:schemeClr>
                </a:solidFill>
                <a:latin typeface="Merriweather"/>
              </a:rPr>
              <a:t>megvallás</a:t>
            </a:r>
            <a:r>
              <a:rPr lang="hu-HU" sz="3600" b="1" i="0" u="none" dirty="0">
                <a:solidFill>
                  <a:schemeClr val="accent3">
                    <a:lumMod val="50000"/>
                  </a:schemeClr>
                </a:solidFill>
                <a:latin typeface="Merriweather"/>
              </a:rPr>
              <a:t>a” </a:t>
            </a:r>
          </a:p>
          <a:p>
            <a:pPr algn="ctr"/>
            <a:r>
              <a:rPr lang="hu-HU" sz="3600" b="1" i="0" u="none" dirty="0">
                <a:solidFill>
                  <a:schemeClr val="accent3">
                    <a:lumMod val="50000"/>
                  </a:schemeClr>
                </a:solidFill>
                <a:latin typeface="Merriweather"/>
              </a:rPr>
              <a:t>szavakkal és cselekedettel történik</a:t>
            </a:r>
            <a:endParaRPr sz="3600" b="1" i="0" u="none" dirty="0">
              <a:solidFill>
                <a:schemeClr val="accent3">
                  <a:lumMod val="50000"/>
                </a:schemeClr>
              </a:solidFill>
              <a:latin typeface="Merriweather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258618" y="2624194"/>
            <a:ext cx="5652655" cy="3776605"/>
            <a:chOff x="258618" y="2624194"/>
            <a:chExt cx="5652655" cy="3776605"/>
          </a:xfrm>
        </p:grpSpPr>
        <p:pic>
          <p:nvPicPr>
            <p:cNvPr id="7" name="Kép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8618" y="2624194"/>
              <a:ext cx="5652655" cy="3776605"/>
            </a:xfrm>
            <a:prstGeom prst="rect">
              <a:avLst/>
            </a:prstGeom>
          </p:spPr>
        </p:pic>
        <p:sp>
          <p:nvSpPr>
            <p:cNvPr id="8" name="Szövegdoboz 7"/>
            <p:cNvSpPr txBox="1"/>
            <p:nvPr/>
          </p:nvSpPr>
          <p:spPr>
            <a:xfrm>
              <a:off x="387928" y="2933700"/>
              <a:ext cx="5367138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b="1" dirty="0">
                  <a:latin typeface="Arial" panose="020B0604020202020204" pitchFamily="34" charset="0"/>
                  <a:cs typeface="Arial" panose="020B0604020202020204" pitchFamily="34" charset="0"/>
                </a:rPr>
                <a:t>Az élő és növekvő hit mindig cselekvésre késztet: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hu-HU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hu-HU" dirty="0">
                  <a:latin typeface="Arial" panose="020B0604020202020204" pitchFamily="34" charset="0"/>
                  <a:cs typeface="Arial" panose="020B0604020202020204" pitchFamily="34" charset="0"/>
                </a:rPr>
                <a:t>1. Egyrészt arra, hogy </a:t>
              </a:r>
              <a:r>
                <a:rPr lang="hu-HU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szavainkkal</a:t>
              </a:r>
              <a:r>
                <a:rPr lang="hu-HU" dirty="0">
                  <a:latin typeface="Arial" panose="020B0604020202020204" pitchFamily="34" charset="0"/>
                  <a:cs typeface="Arial" panose="020B0604020202020204" pitchFamily="34" charset="0"/>
                </a:rPr>
                <a:t> megvalljuk hitünket mások előtt is. (Ezt hívhatjuk bizonyságtételnek.) </a:t>
              </a:r>
            </a:p>
            <a:p>
              <a:endParaRPr lang="hu-HU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hu-HU" dirty="0">
                  <a:latin typeface="Arial" panose="020B0604020202020204" pitchFamily="34" charset="0"/>
                  <a:cs typeface="Arial" panose="020B0604020202020204" pitchFamily="34" charset="0"/>
                </a:rPr>
                <a:t>2. Másrészt, hogy az élő hit erejével mások javára legyünk, szolgáljunk, </a:t>
              </a:r>
              <a:r>
                <a:rPr lang="hu-HU" b="1" dirty="0">
                  <a:latin typeface="Arial" panose="020B0604020202020204" pitchFamily="34" charset="0"/>
                  <a:cs typeface="Arial" panose="020B0604020202020204" pitchFamily="34" charset="0"/>
                </a:rPr>
                <a:t>segítsünk embertársainknak</a:t>
              </a:r>
              <a:r>
                <a:rPr lang="hu-HU" dirty="0">
                  <a:latin typeface="Arial" panose="020B0604020202020204" pitchFamily="34" charset="0"/>
                  <a:cs typeface="Arial" panose="020B0604020202020204" pitchFamily="34" charset="0"/>
                </a:rPr>
                <a:t>. (Ezt a hitből fakadó cselekedetet hívjuk szeretetszolgálatnak.)</a:t>
              </a:r>
            </a:p>
            <a:p>
              <a:r>
                <a:rPr lang="hu-HU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3" name="Csoportba foglalás 12"/>
          <p:cNvGrpSpPr/>
          <p:nvPr/>
        </p:nvGrpSpPr>
        <p:grpSpPr>
          <a:xfrm>
            <a:off x="5186039" y="3811124"/>
            <a:ext cx="6580222" cy="1384995"/>
            <a:chOff x="5186039" y="3811124"/>
            <a:chExt cx="6580222" cy="1384995"/>
          </a:xfrm>
        </p:grpSpPr>
        <p:sp>
          <p:nvSpPr>
            <p:cNvPr id="4" name="TextBox 3"/>
            <p:cNvSpPr txBox="1"/>
            <p:nvPr/>
          </p:nvSpPr>
          <p:spPr>
            <a:xfrm>
              <a:off x="6337011" y="3811124"/>
              <a:ext cx="5429250" cy="138499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lang="hu-HU" b="1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Az apostoli hitvallás közös elmondása az a forma, amellyel kapcsolódunk másokhoz is a gyülekezetben különleges és ünnepi alkalmakon.</a:t>
              </a:r>
            </a:p>
            <a:p>
              <a:pPr algn="l"/>
              <a:r>
                <a:rPr lang="hu-HU" b="1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Például: kereszteléskor, úrvacsora vétele előtt és konfirmációkor mondjuk el. </a:t>
              </a:r>
              <a:endParaRPr lang="hu-HU" sz="1800" b="1" i="0" u="none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Jobbra nyíl 9"/>
            <p:cNvSpPr/>
            <p:nvPr/>
          </p:nvSpPr>
          <p:spPr>
            <a:xfrm>
              <a:off x="5186039" y="4027864"/>
              <a:ext cx="978408" cy="484632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grpSp>
        <p:nvGrpSpPr>
          <p:cNvPr id="14" name="Csoportba foglalás 13"/>
          <p:cNvGrpSpPr/>
          <p:nvPr/>
        </p:nvGrpSpPr>
        <p:grpSpPr>
          <a:xfrm>
            <a:off x="5186039" y="5307496"/>
            <a:ext cx="6490770" cy="1200329"/>
            <a:chOff x="5186039" y="5307496"/>
            <a:chExt cx="6490770" cy="1200329"/>
          </a:xfrm>
        </p:grpSpPr>
        <p:sp>
          <p:nvSpPr>
            <p:cNvPr id="9" name="Szövegdoboz 8"/>
            <p:cNvSpPr txBox="1"/>
            <p:nvPr/>
          </p:nvSpPr>
          <p:spPr>
            <a:xfrm>
              <a:off x="6247559" y="5307496"/>
              <a:ext cx="54292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b="1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Cselekedeteink által is megmutathatjuk hitünket, megvalósítva azt, amit tanultunk Isten Igéjéből. Például: diakóniával, közösségépítéssel, mások </a:t>
              </a:r>
              <a:r>
                <a:rPr lang="hu-HU" b="1" dirty="0" err="1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mentorálásával</a:t>
              </a:r>
              <a:r>
                <a:rPr lang="hu-HU" b="1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stb. </a:t>
              </a:r>
            </a:p>
          </p:txBody>
        </p:sp>
        <p:sp>
          <p:nvSpPr>
            <p:cNvPr id="11" name="Jobbra nyíl 10"/>
            <p:cNvSpPr/>
            <p:nvPr/>
          </p:nvSpPr>
          <p:spPr>
            <a:xfrm>
              <a:off x="5186039" y="5593008"/>
              <a:ext cx="978408" cy="484632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églalap 12"/>
          <p:cNvSpPr/>
          <p:nvPr/>
        </p:nvSpPr>
        <p:spPr>
          <a:xfrm>
            <a:off x="742121" y="405791"/>
            <a:ext cx="44958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 Apostoli hitvallás szövege</a:t>
            </a:r>
          </a:p>
        </p:txBody>
      </p:sp>
      <p:sp>
        <p:nvSpPr>
          <p:cNvPr id="14" name="Téglalap 13"/>
          <p:cNvSpPr/>
          <p:nvPr/>
        </p:nvSpPr>
        <p:spPr>
          <a:xfrm>
            <a:off x="1351721" y="1269613"/>
            <a:ext cx="6096000" cy="5016758"/>
          </a:xfrm>
          <a:prstGeom prst="rect">
            <a:avLst/>
          </a:prstGeom>
          <a:solidFill>
            <a:schemeClr val="bg2"/>
          </a:solidFill>
          <a:ln w="31750" cap="rnd" cmpd="dbl">
            <a:solidFill>
              <a:schemeClr val="accent1"/>
            </a:solidFill>
          </a:ln>
        </p:spPr>
        <p:txBody>
          <a:bodyPr>
            <a:spAutoFit/>
          </a:bodyPr>
          <a:lstStyle/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Hiszek egy Istenben, mindenható Atyában, </a:t>
            </a: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mennynek és földnek Teremtőjében.</a:t>
            </a: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És Jézus Krisztusban, Az Ő egyszülött Fiában, a mi Urunkban, aki fogantatott Szentlélektől, született Szűz Máriától, szenvedett Poncius Pilátus alatt, megfeszítették, meghalt és eltemették. </a:t>
            </a:r>
          </a:p>
          <a:p>
            <a:r>
              <a:rPr lang="hu-HU" sz="2000" dirty="0" err="1">
                <a:latin typeface="Arial" panose="020B0604020202020204" pitchFamily="34" charset="0"/>
                <a:cs typeface="Arial" panose="020B0604020202020204" pitchFamily="34" charset="0"/>
              </a:rPr>
              <a:t>Alászállt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a poklokra, harmadnapon feltámadt a halottak közül, felment a mennybe, ott ül a mindenható Atya Isten jobbján, onnan jön el ítélni élőket és holtakat.</a:t>
            </a: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Hiszek Szentlélekben.</a:t>
            </a: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Hiszem az egyetemes anyaszentegyházat, a szentek közösségét, a bűnök bocsánatát, a test feltámadását és az örök életet. Ámen</a:t>
            </a:r>
          </a:p>
        </p:txBody>
      </p:sp>
      <p:grpSp>
        <p:nvGrpSpPr>
          <p:cNvPr id="27" name="Csoportba foglalás 26"/>
          <p:cNvGrpSpPr/>
          <p:nvPr/>
        </p:nvGrpSpPr>
        <p:grpSpPr>
          <a:xfrm>
            <a:off x="7956872" y="698333"/>
            <a:ext cx="3681850" cy="3855100"/>
            <a:chOff x="7956872" y="698333"/>
            <a:chExt cx="3681850" cy="3855100"/>
          </a:xfrm>
        </p:grpSpPr>
        <p:grpSp>
          <p:nvGrpSpPr>
            <p:cNvPr id="15" name="Csoportba foglalás 14"/>
            <p:cNvGrpSpPr/>
            <p:nvPr/>
          </p:nvGrpSpPr>
          <p:grpSpPr>
            <a:xfrm>
              <a:off x="7956873" y="698333"/>
              <a:ext cx="3668427" cy="1751092"/>
              <a:chOff x="4368845" y="1590674"/>
              <a:chExt cx="4814811" cy="1170778"/>
            </a:xfrm>
          </p:grpSpPr>
          <p:sp>
            <p:nvSpPr>
              <p:cNvPr id="16" name="Rectangle 5"/>
              <p:cNvSpPr/>
              <p:nvPr/>
            </p:nvSpPr>
            <p:spPr>
              <a:xfrm>
                <a:off x="4368849" y="1590674"/>
                <a:ext cx="4533965" cy="30568"/>
              </a:xfrm>
              <a:prstGeom prst="rect">
                <a:avLst/>
              </a:prstGeom>
              <a:solidFill>
                <a:srgbClr val="4A5D2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TextBox 10"/>
              <p:cNvSpPr txBox="1"/>
              <p:nvPr/>
            </p:nvSpPr>
            <p:spPr>
              <a:xfrm>
                <a:off x="4386461" y="1703750"/>
                <a:ext cx="1923003" cy="216068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lang="hu-HU" sz="2100" b="1" dirty="0" err="1">
                    <a:solidFill>
                      <a:srgbClr val="2B2B2B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Történetete</a:t>
                </a:r>
                <a:endParaRPr sz="2100" b="1" i="0" u="none" dirty="0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TextBox 11"/>
              <p:cNvSpPr txBox="1"/>
              <p:nvPr/>
            </p:nvSpPr>
            <p:spPr>
              <a:xfrm>
                <a:off x="4368845" y="1972632"/>
                <a:ext cx="4814811" cy="7888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2250"/>
                  </a:lnSpc>
                </a:pPr>
                <a:r>
                  <a:rPr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hu-HU"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szöveg </a:t>
                </a:r>
                <a:r>
                  <a:rPr sz="1500" b="0" i="0" u="none" dirty="0" err="1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lapja</a:t>
                </a:r>
                <a:r>
                  <a:rPr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sz="1500" b="0" i="0" u="none" dirty="0" err="1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egy</a:t>
                </a:r>
                <a:r>
                  <a:rPr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sz="1500" b="0" i="0" u="none" dirty="0" err="1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ókeresztyén</a:t>
                </a:r>
                <a:r>
                  <a:rPr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sz="1500" b="0" i="0" u="none" dirty="0" err="1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keresztelési</a:t>
                </a:r>
                <a:r>
                  <a:rPr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sz="1500" b="0" i="0" u="none" dirty="0" err="1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hitvallás</a:t>
                </a:r>
                <a:r>
                  <a:rPr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(Kr. u. 130). </a:t>
                </a:r>
                <a:endParaRPr lang="hu-HU" sz="150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>
                  <a:lnSpc>
                    <a:spcPts val="2250"/>
                  </a:lnSpc>
                </a:pPr>
                <a:r>
                  <a:rPr lang="hu-HU"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 ismert </a:t>
                </a:r>
                <a:r>
                  <a:rPr lang="hu-HU" sz="1500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sz="1500" b="0" i="0" u="none" dirty="0" err="1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zövege</a:t>
                </a:r>
                <a:r>
                  <a:rPr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 </a:t>
                </a:r>
                <a:r>
                  <a:rPr sz="1500" b="0" i="0" u="none" dirty="0" err="1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középkorban</a:t>
                </a:r>
                <a:r>
                  <a:rPr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sz="1500" b="0" i="0" u="none" dirty="0" err="1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állandósult</a:t>
                </a:r>
                <a:r>
                  <a:rPr lang="hu-HU" sz="1500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 </a:t>
                </a:r>
                <a:r>
                  <a:rPr lang="hu-HU" sz="1500" dirty="0" err="1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Níceai</a:t>
                </a:r>
                <a:r>
                  <a:rPr lang="hu-HU" sz="1500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zsinaton. </a:t>
                </a:r>
                <a:endParaRPr sz="150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Csoportba foglalás 18"/>
            <p:cNvGrpSpPr/>
            <p:nvPr/>
          </p:nvGrpSpPr>
          <p:grpSpPr>
            <a:xfrm>
              <a:off x="7956872" y="2630616"/>
              <a:ext cx="3681850" cy="1922817"/>
              <a:chOff x="8128095" y="1497556"/>
              <a:chExt cx="3681850" cy="1922817"/>
            </a:xfrm>
          </p:grpSpPr>
          <p:sp>
            <p:nvSpPr>
              <p:cNvPr id="20" name="Rectangle 6"/>
              <p:cNvSpPr/>
              <p:nvPr/>
            </p:nvSpPr>
            <p:spPr>
              <a:xfrm>
                <a:off x="8128095" y="1497556"/>
                <a:ext cx="3549699" cy="59221"/>
              </a:xfrm>
              <a:prstGeom prst="rect">
                <a:avLst/>
              </a:prstGeom>
              <a:solidFill>
                <a:srgbClr val="D4A37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12"/>
              <p:cNvSpPr txBox="1"/>
              <p:nvPr/>
            </p:nvSpPr>
            <p:spPr>
              <a:xfrm>
                <a:off x="8141518" y="1583210"/>
                <a:ext cx="1388201" cy="323165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lang="hu-HU" sz="2100" b="1" dirty="0">
                    <a:solidFill>
                      <a:srgbClr val="2B2B2B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sz="2100" b="1" i="0" u="none" dirty="0" err="1">
                    <a:solidFill>
                      <a:srgbClr val="2B2B2B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zerkezet</a:t>
                </a:r>
                <a:r>
                  <a:rPr lang="hu-HU" sz="2100" b="1" i="0" u="none" dirty="0">
                    <a:solidFill>
                      <a:srgbClr val="2B2B2B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endParaRPr sz="2100" b="1" i="0" u="none" dirty="0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TextBox 13"/>
              <p:cNvSpPr txBox="1"/>
              <p:nvPr/>
            </p:nvSpPr>
            <p:spPr>
              <a:xfrm>
                <a:off x="8128099" y="2035378"/>
                <a:ext cx="3681846" cy="138499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500" b="0" i="0" u="none" dirty="0" err="1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Három</a:t>
                </a:r>
                <a:r>
                  <a:rPr lang="hu-HU"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részre tagolódik</a:t>
                </a:r>
                <a:r>
                  <a:rPr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endParaRPr lang="hu-HU" sz="150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sz="1500" b="0" i="0" u="none" dirty="0" err="1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Középpontjában</a:t>
                </a:r>
                <a:r>
                  <a:rPr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 </a:t>
                </a:r>
                <a:r>
                  <a:rPr sz="1500" b="0" i="0" u="none" dirty="0" err="1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Szentháromság</a:t>
                </a:r>
                <a:r>
                  <a:rPr lang="hu-HU"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Isten áll.</a:t>
                </a:r>
                <a:r>
                  <a:rPr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hu-HU" sz="1500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sz="1500" b="0" i="0" u="none" dirty="0" err="1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Atya</a:t>
                </a:r>
                <a:r>
                  <a:rPr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sz="1500" b="0" i="0" u="none" dirty="0" err="1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Fiú</a:t>
                </a:r>
                <a:r>
                  <a:rPr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sz="1500" b="0" i="0" u="none" dirty="0" err="1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Szentlélek</a:t>
                </a:r>
                <a:r>
                  <a:rPr sz="1500" b="0" i="0" u="none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hu-HU" sz="150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l"/>
                <a:r>
                  <a:rPr lang="hu-HU" sz="1500" dirty="0">
                    <a:solidFill>
                      <a:srgbClr val="55555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befejező rész bizonyságtétel a keresztyén reménységünkről. Van bűnbocsánat és van örök élet. </a:t>
                </a:r>
                <a:endParaRPr sz="150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9" name="Csoportba foglalás 28"/>
          <p:cNvGrpSpPr/>
          <p:nvPr/>
        </p:nvGrpSpPr>
        <p:grpSpPr>
          <a:xfrm>
            <a:off x="7956872" y="4986205"/>
            <a:ext cx="3933810" cy="1366025"/>
            <a:chOff x="7956872" y="4986205"/>
            <a:chExt cx="3933810" cy="1366025"/>
          </a:xfrm>
        </p:grpSpPr>
        <p:cxnSp>
          <p:nvCxnSpPr>
            <p:cNvPr id="24" name="Egyenes összekötő 23"/>
            <p:cNvCxnSpPr/>
            <p:nvPr/>
          </p:nvCxnSpPr>
          <p:spPr>
            <a:xfrm flipV="1">
              <a:off x="7956872" y="4986205"/>
              <a:ext cx="3668427" cy="1987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Szövegdoboz 25"/>
            <p:cNvSpPr txBox="1"/>
            <p:nvPr/>
          </p:nvSpPr>
          <p:spPr>
            <a:xfrm>
              <a:off x="7956872" y="5187274"/>
              <a:ext cx="36728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b="1" dirty="0">
                  <a:latin typeface="Arial" panose="020B0604020202020204" pitchFamily="34" charset="0"/>
                  <a:cs typeface="Arial" panose="020B0604020202020204" pitchFamily="34" charset="0"/>
                </a:rPr>
                <a:t>Jelentősége, mai felhasználása </a:t>
              </a:r>
            </a:p>
          </p:txBody>
        </p:sp>
        <p:sp>
          <p:nvSpPr>
            <p:cNvPr id="28" name="Szövegdoboz 27"/>
            <p:cNvSpPr txBox="1"/>
            <p:nvPr/>
          </p:nvSpPr>
          <p:spPr>
            <a:xfrm flipH="1">
              <a:off x="7970295" y="5567400"/>
              <a:ext cx="3920387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1500" dirty="0"/>
                <a:t>A gyülekezetben mondjuk el keresztelés, konfirmáció, úrvacsora és az egyetemes imahét alkalmain.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482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654" y="398672"/>
            <a:ext cx="9043162" cy="504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488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59553" y="964282"/>
            <a:ext cx="2083356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hu-HU" sz="4200" b="1" dirty="0">
                <a:solidFill>
                  <a:srgbClr val="2B2B2B"/>
                </a:solidFill>
                <a:latin typeface="Merriweather"/>
              </a:rPr>
              <a:t>A</a:t>
            </a:r>
            <a:r>
              <a:rPr sz="4200" b="1" i="0" u="none" dirty="0">
                <a:solidFill>
                  <a:srgbClr val="2B2B2B"/>
                </a:solidFill>
                <a:latin typeface="Merriweather"/>
              </a:rPr>
              <a:t>z </a:t>
            </a:r>
            <a:r>
              <a:rPr sz="4200" b="1" i="0" u="none" dirty="0" err="1">
                <a:solidFill>
                  <a:srgbClr val="2B2B2B"/>
                </a:solidFill>
                <a:latin typeface="Merriweather"/>
              </a:rPr>
              <a:t>Atya</a:t>
            </a:r>
            <a:endParaRPr sz="4200" b="1" i="0" u="none" dirty="0">
              <a:solidFill>
                <a:srgbClr val="2B2B2B"/>
              </a:solidFill>
              <a:latin typeface="Merriweath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57250" y="1938218"/>
            <a:ext cx="308796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400" b="0" i="1" u="none" dirty="0" err="1">
                <a:solidFill>
                  <a:srgbClr val="8A5A44"/>
                </a:solidFill>
                <a:latin typeface="Merriweather"/>
              </a:rPr>
              <a:t>Teremtő</a:t>
            </a:r>
            <a:r>
              <a:rPr sz="2400" b="0" i="1" u="none" dirty="0">
                <a:solidFill>
                  <a:srgbClr val="8A5A44"/>
                </a:solidFill>
                <a:latin typeface="Merriweather"/>
              </a:rPr>
              <a:t> </a:t>
            </a:r>
            <a:r>
              <a:rPr sz="2400" b="0" i="1" u="none" dirty="0" err="1">
                <a:solidFill>
                  <a:srgbClr val="8A5A44"/>
                </a:solidFill>
                <a:latin typeface="Merriweather"/>
              </a:rPr>
              <a:t>és</a:t>
            </a:r>
            <a:r>
              <a:rPr sz="2400" b="0" i="1" u="none" dirty="0">
                <a:solidFill>
                  <a:srgbClr val="8A5A44"/>
                </a:solidFill>
                <a:latin typeface="Merriweather"/>
              </a:rPr>
              <a:t> </a:t>
            </a:r>
            <a:r>
              <a:rPr lang="hu-HU" sz="2400" i="1" dirty="0" err="1">
                <a:solidFill>
                  <a:srgbClr val="8A5A44"/>
                </a:solidFill>
                <a:latin typeface="Merriweather"/>
              </a:rPr>
              <a:t>g</a:t>
            </a:r>
            <a:r>
              <a:rPr sz="2400" b="0" i="1" u="none" dirty="0" err="1">
                <a:solidFill>
                  <a:srgbClr val="8A5A44"/>
                </a:solidFill>
                <a:latin typeface="Merriweather"/>
              </a:rPr>
              <a:t>ondviselő</a:t>
            </a:r>
            <a:endParaRPr sz="2400" b="0" i="1" u="none" dirty="0">
              <a:solidFill>
                <a:srgbClr val="8A5A44"/>
              </a:solidFill>
              <a:latin typeface="Merriweath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0482" y="2544592"/>
            <a:ext cx="9525000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 dirty="0">
                <a:solidFill>
                  <a:srgbClr val="444444"/>
                </a:solidFill>
                <a:latin typeface="Open Sans"/>
              </a:rPr>
              <a:t>A </a:t>
            </a:r>
            <a:r>
              <a:rPr sz="1800" b="0" i="0" u="none" dirty="0" err="1">
                <a:solidFill>
                  <a:srgbClr val="444444"/>
                </a:solidFill>
                <a:latin typeface="Open Sans"/>
              </a:rPr>
              <a:t>mindenség</a:t>
            </a:r>
            <a:r>
              <a:rPr sz="1800" b="0" i="0" u="none" dirty="0">
                <a:solidFill>
                  <a:srgbClr val="444444"/>
                </a:solidFill>
                <a:latin typeface="Open Sans"/>
              </a:rPr>
              <a:t> </a:t>
            </a:r>
            <a:r>
              <a:rPr sz="1800" b="0" i="0" u="none" dirty="0" err="1">
                <a:solidFill>
                  <a:srgbClr val="444444"/>
                </a:solidFill>
                <a:latin typeface="Open Sans"/>
              </a:rPr>
              <a:t>általa</a:t>
            </a:r>
            <a:r>
              <a:rPr sz="1800" b="0" i="0" u="none" dirty="0">
                <a:solidFill>
                  <a:srgbClr val="444444"/>
                </a:solidFill>
                <a:latin typeface="Open Sans"/>
              </a:rPr>
              <a:t> </a:t>
            </a:r>
            <a:r>
              <a:rPr sz="1800" b="0" i="0" u="none" dirty="0" err="1">
                <a:solidFill>
                  <a:srgbClr val="444444"/>
                </a:solidFill>
                <a:latin typeface="Open Sans"/>
              </a:rPr>
              <a:t>lett</a:t>
            </a:r>
            <a:r>
              <a:rPr sz="1800" b="0" i="0" u="none" dirty="0">
                <a:solidFill>
                  <a:srgbClr val="444444"/>
                </a:solidFill>
                <a:latin typeface="Open Sans"/>
              </a:rPr>
              <a:t>, </a:t>
            </a:r>
            <a:r>
              <a:rPr sz="1800" b="0" i="0" u="none" dirty="0" err="1">
                <a:solidFill>
                  <a:srgbClr val="444444"/>
                </a:solidFill>
                <a:latin typeface="Open Sans"/>
              </a:rPr>
              <a:t>és</a:t>
            </a:r>
            <a:r>
              <a:rPr sz="1800" b="0" i="0" u="none" dirty="0">
                <a:solidFill>
                  <a:srgbClr val="444444"/>
                </a:solidFill>
                <a:latin typeface="Open Sans"/>
              </a:rPr>
              <a:t> a </a:t>
            </a:r>
            <a:r>
              <a:rPr sz="1800" b="0" i="0" u="none" dirty="0" err="1">
                <a:solidFill>
                  <a:srgbClr val="444444"/>
                </a:solidFill>
                <a:latin typeface="Open Sans"/>
              </a:rPr>
              <a:t>dolgok</a:t>
            </a:r>
            <a:r>
              <a:rPr sz="1800" b="0" i="0" u="none" dirty="0">
                <a:solidFill>
                  <a:srgbClr val="444444"/>
                </a:solidFill>
                <a:latin typeface="Open Sans"/>
              </a:rPr>
              <a:t> </a:t>
            </a:r>
            <a:r>
              <a:rPr sz="1800" b="0" i="0" u="none" dirty="0" err="1">
                <a:solidFill>
                  <a:srgbClr val="444444"/>
                </a:solidFill>
                <a:latin typeface="Open Sans"/>
              </a:rPr>
              <a:t>az</a:t>
            </a:r>
            <a:r>
              <a:rPr sz="1800" b="0" i="0" u="none" dirty="0">
                <a:solidFill>
                  <a:srgbClr val="444444"/>
                </a:solidFill>
                <a:latin typeface="Open Sans"/>
              </a:rPr>
              <a:t> Ő </a:t>
            </a:r>
            <a:r>
              <a:rPr sz="1800" b="0" i="0" u="none" dirty="0" err="1">
                <a:solidFill>
                  <a:srgbClr val="444444"/>
                </a:solidFill>
                <a:latin typeface="Open Sans"/>
              </a:rPr>
              <a:t>akarata</a:t>
            </a:r>
            <a:r>
              <a:rPr sz="1800" b="0" i="0" u="none" dirty="0">
                <a:solidFill>
                  <a:srgbClr val="444444"/>
                </a:solidFill>
                <a:latin typeface="Open Sans"/>
              </a:rPr>
              <a:t> </a:t>
            </a:r>
            <a:r>
              <a:rPr sz="1800" b="0" i="0" u="none" dirty="0" err="1">
                <a:solidFill>
                  <a:srgbClr val="444444"/>
                </a:solidFill>
                <a:latin typeface="Open Sans"/>
              </a:rPr>
              <a:t>szerint</a:t>
            </a:r>
            <a:r>
              <a:rPr sz="1800" b="0" i="0" u="none" dirty="0">
                <a:solidFill>
                  <a:srgbClr val="444444"/>
                </a:solidFill>
                <a:latin typeface="Open Sans"/>
              </a:rPr>
              <a:t> </a:t>
            </a:r>
            <a:r>
              <a:rPr sz="1800" b="0" i="0" u="none" dirty="0" err="1">
                <a:solidFill>
                  <a:srgbClr val="444444"/>
                </a:solidFill>
                <a:latin typeface="Open Sans"/>
              </a:rPr>
              <a:t>alakulnak</a:t>
            </a:r>
            <a:r>
              <a:rPr sz="1800" b="0" i="0" u="none" dirty="0">
                <a:solidFill>
                  <a:srgbClr val="444444"/>
                </a:solidFill>
                <a:latin typeface="Open Sans"/>
              </a:rPr>
              <a:t>. </a:t>
            </a:r>
            <a:endParaRPr lang="hu-HU" sz="1800" b="0" i="0" u="none" dirty="0">
              <a:solidFill>
                <a:srgbClr val="444444"/>
              </a:solidFill>
              <a:latin typeface="Open Sans"/>
            </a:endParaRPr>
          </a:p>
          <a:p>
            <a:pPr algn="ctr">
              <a:lnSpc>
                <a:spcPts val="2700"/>
              </a:lnSpc>
            </a:pPr>
            <a:r>
              <a:rPr sz="1800" b="0" i="0" u="none" dirty="0">
                <a:solidFill>
                  <a:srgbClr val="444444"/>
                </a:solidFill>
                <a:latin typeface="Open Sans"/>
              </a:rPr>
              <a:t>Ő a </a:t>
            </a:r>
            <a:r>
              <a:rPr sz="1800" b="0" i="0" u="none" dirty="0" err="1">
                <a:solidFill>
                  <a:srgbClr val="444444"/>
                </a:solidFill>
                <a:latin typeface="Open Sans"/>
              </a:rPr>
              <a:t>mindenható</a:t>
            </a:r>
            <a:r>
              <a:rPr sz="1800" b="0" i="0" u="none" dirty="0">
                <a:solidFill>
                  <a:srgbClr val="444444"/>
                </a:solidFill>
                <a:latin typeface="Open Sans"/>
              </a:rPr>
              <a:t>.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375" y="3435746"/>
            <a:ext cx="4600802" cy="256788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1963" y="915506"/>
            <a:ext cx="4129336" cy="11079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 err="1">
                <a:solidFill>
                  <a:srgbClr val="2B2B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Jézus</a:t>
            </a:r>
            <a:r>
              <a:rPr sz="3600" b="1" i="0" u="none" dirty="0">
                <a:solidFill>
                  <a:srgbClr val="2B2B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b="1" i="0" u="none" dirty="0" err="1">
                <a:solidFill>
                  <a:srgbClr val="2B2B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Krisztus</a:t>
            </a:r>
            <a:endParaRPr lang="hu-HU" sz="3600" b="1" i="0" u="none" dirty="0">
              <a:solidFill>
                <a:srgbClr val="2B2B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hu-HU" sz="3600" b="1" dirty="0">
                <a:solidFill>
                  <a:srgbClr val="2B2B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 Fia Megváltó </a:t>
            </a:r>
            <a:endParaRPr sz="3600" b="1" i="0" u="none" dirty="0">
              <a:solidFill>
                <a:srgbClr val="2B2B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0575" y="3190875"/>
            <a:ext cx="6631781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Valóságos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Isten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és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valóságos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 ember.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0575" y="3705225"/>
            <a:ext cx="6631781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Megváltó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áldozat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 a </a:t>
            </a:r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bűnökért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0575" y="4219575"/>
            <a:ext cx="6631781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Szenvedett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, </a:t>
            </a:r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megfeszítették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és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meghalt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0575" y="4733925"/>
            <a:ext cx="6631781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Harmadnapon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feltámadt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 a </a:t>
            </a:r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halálból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0575" y="5248275"/>
            <a:ext cx="6631781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Visszatért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az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Atyához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 a </a:t>
            </a:r>
            <a:r>
              <a:rPr sz="1650" b="0" i="0" u="none" dirty="0" err="1">
                <a:solidFill>
                  <a:srgbClr val="444444"/>
                </a:solidFill>
                <a:latin typeface="Open Sans"/>
              </a:rPr>
              <a:t>mennybe</a:t>
            </a:r>
            <a:r>
              <a:rPr sz="1650" b="0" i="0" u="none" dirty="0">
                <a:solidFill>
                  <a:srgbClr val="444444"/>
                </a:solidFill>
                <a:latin typeface="Open Sans"/>
              </a:rPr>
              <a:t>.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B0A06725-7A8D-478A-BCD7-967F07F23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3078" y="356247"/>
            <a:ext cx="2379304" cy="3974165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701963" y="5760521"/>
            <a:ext cx="60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4020202020204" charset="0"/>
                <a:cs typeface="Open Sans" panose="020B0604020202020204" charset="0"/>
              </a:rPr>
              <a:t>Az idők végén újra eljön, hogy megítélje az emberiséget.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00728" y="634518"/>
            <a:ext cx="9976435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 dirty="0">
                <a:solidFill>
                  <a:srgbClr val="2B2B2B"/>
                </a:solidFill>
                <a:latin typeface="Merriweather"/>
              </a:rPr>
              <a:t>A </a:t>
            </a:r>
            <a:r>
              <a:rPr sz="3600" b="1" i="0" u="none" dirty="0" err="1">
                <a:solidFill>
                  <a:srgbClr val="2B2B2B"/>
                </a:solidFill>
                <a:latin typeface="Merriweather"/>
              </a:rPr>
              <a:t>Szentlélek</a:t>
            </a:r>
            <a:r>
              <a:rPr lang="hu-HU" sz="3600" b="1" i="0" u="none" dirty="0">
                <a:solidFill>
                  <a:srgbClr val="2B2B2B"/>
                </a:solidFill>
                <a:latin typeface="Merriweather"/>
              </a:rPr>
              <a:t> munkája bennünk és a közösségben</a:t>
            </a:r>
            <a:endParaRPr sz="3600" b="1" i="0" u="none" dirty="0">
              <a:solidFill>
                <a:srgbClr val="2B2B2B"/>
              </a:solidFill>
              <a:latin typeface="Merriweather"/>
            </a:endParaRPr>
          </a:p>
        </p:txBody>
      </p:sp>
      <p:grpSp>
        <p:nvGrpSpPr>
          <p:cNvPr id="18" name="Csoportba foglalás 17"/>
          <p:cNvGrpSpPr/>
          <p:nvPr/>
        </p:nvGrpSpPr>
        <p:grpSpPr>
          <a:xfrm>
            <a:off x="4343400" y="2324100"/>
            <a:ext cx="3505200" cy="3924300"/>
            <a:chOff x="4343400" y="2324100"/>
            <a:chExt cx="3505200" cy="3924300"/>
          </a:xfrm>
        </p:grpSpPr>
        <p:sp>
          <p:nvSpPr>
            <p:cNvPr id="3" name="Rectangle 2"/>
            <p:cNvSpPr/>
            <p:nvPr/>
          </p:nvSpPr>
          <p:spPr>
            <a:xfrm>
              <a:off x="4343400" y="2324100"/>
              <a:ext cx="3505200" cy="3924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6" name="Picture 5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10250" y="2628900"/>
              <a:ext cx="571500" cy="4572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458229" y="3314700"/>
              <a:ext cx="1275542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lang="hu-HU" b="1" dirty="0">
                  <a:solidFill>
                    <a:srgbClr val="2B2B2B"/>
                  </a:solidFill>
                  <a:latin typeface="Merriweather"/>
                </a:rPr>
                <a:t>Személyesen </a:t>
              </a:r>
              <a:endParaRPr sz="1800" b="1" i="0" u="none" dirty="0">
                <a:solidFill>
                  <a:srgbClr val="2B2B2B"/>
                </a:solidFill>
                <a:latin typeface="Merriweather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743451" y="3820299"/>
              <a:ext cx="2706255" cy="83099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lang="hu-HU" sz="1350" b="0" i="0" u="none" dirty="0">
                  <a:solidFill>
                    <a:srgbClr val="666666"/>
                  </a:solidFill>
                  <a:latin typeface="Open Sans"/>
                </a:rPr>
                <a:t>Megvalljuk, hogy segíti a </a:t>
              </a:r>
              <a:r>
                <a:rPr sz="1350" b="0" i="0" u="none" dirty="0" err="1">
                  <a:solidFill>
                    <a:srgbClr val="666666"/>
                  </a:solidFill>
                  <a:latin typeface="Open Sans"/>
                </a:rPr>
                <a:t>kapcsolódás</a:t>
              </a:r>
              <a:r>
                <a:rPr lang="hu-HU" sz="1350" b="0" i="0" u="none" dirty="0" err="1">
                  <a:solidFill>
                    <a:srgbClr val="666666"/>
                  </a:solidFill>
                  <a:latin typeface="Open Sans"/>
                </a:rPr>
                <a:t>unkat</a:t>
              </a:r>
              <a:r>
                <a:rPr sz="1350" b="0" i="0" u="none" dirty="0">
                  <a:solidFill>
                    <a:srgbClr val="666666"/>
                  </a:solidFill>
                  <a:latin typeface="Open Sans"/>
                </a:rPr>
                <a:t> </a:t>
              </a:r>
              <a:r>
                <a:rPr sz="1350" b="0" i="0" u="none" dirty="0" err="1">
                  <a:solidFill>
                    <a:srgbClr val="666666"/>
                  </a:solidFill>
                  <a:latin typeface="Open Sans"/>
                </a:rPr>
                <a:t>Istennel</a:t>
              </a:r>
              <a:r>
                <a:rPr lang="hu-HU" sz="1350" dirty="0">
                  <a:solidFill>
                    <a:srgbClr val="666666"/>
                  </a:solidFill>
                  <a:latin typeface="Open Sans"/>
                </a:rPr>
                <a:t>. </a:t>
              </a:r>
            </a:p>
            <a:p>
              <a:pPr algn="ctr"/>
              <a:r>
                <a:rPr lang="hu-HU" sz="1350" dirty="0">
                  <a:solidFill>
                    <a:srgbClr val="666666"/>
                  </a:solidFill>
                  <a:latin typeface="Open Sans"/>
                </a:rPr>
                <a:t>Vezet az imádságban. </a:t>
              </a:r>
              <a:r>
                <a:rPr sz="1350" b="0" i="0" u="none" dirty="0">
                  <a:solidFill>
                    <a:srgbClr val="666666"/>
                  </a:solidFill>
                  <a:latin typeface="Open Sans"/>
                </a:rPr>
                <a:t> </a:t>
              </a:r>
              <a:endParaRPr lang="hu-HU" sz="1350" b="0" i="0" u="none" dirty="0">
                <a:solidFill>
                  <a:srgbClr val="666666"/>
                </a:solidFill>
                <a:latin typeface="Open Sans"/>
              </a:endParaRPr>
            </a:p>
            <a:p>
              <a:pPr algn="ctr"/>
              <a:r>
                <a:rPr lang="hu-HU" sz="1350" b="0" i="0" u="none" dirty="0">
                  <a:solidFill>
                    <a:srgbClr val="666666"/>
                  </a:solidFill>
                  <a:latin typeface="Open Sans"/>
                </a:rPr>
                <a:t>A Szentlélek </a:t>
              </a:r>
              <a:r>
                <a:rPr lang="hu-HU" sz="1350" dirty="0">
                  <a:solidFill>
                    <a:srgbClr val="666666"/>
                  </a:solidFill>
                  <a:latin typeface="Open Sans"/>
                </a:rPr>
                <a:t>nekünk is adatott.</a:t>
              </a:r>
              <a:endParaRPr sz="1350" b="0" i="0" u="none" dirty="0">
                <a:solidFill>
                  <a:srgbClr val="666666"/>
                </a:solidFill>
                <a:latin typeface="Open Sans"/>
              </a:endParaRPr>
            </a:p>
          </p:txBody>
        </p:sp>
      </p:grpSp>
      <p:grpSp>
        <p:nvGrpSpPr>
          <p:cNvPr id="19" name="Csoportba foglalás 18"/>
          <p:cNvGrpSpPr/>
          <p:nvPr/>
        </p:nvGrpSpPr>
        <p:grpSpPr>
          <a:xfrm>
            <a:off x="8077200" y="2324100"/>
            <a:ext cx="3505200" cy="3924300"/>
            <a:chOff x="8077200" y="2324100"/>
            <a:chExt cx="3505200" cy="3924300"/>
          </a:xfrm>
        </p:grpSpPr>
        <p:sp>
          <p:nvSpPr>
            <p:cNvPr id="4" name="Rectangle 3"/>
            <p:cNvSpPr/>
            <p:nvPr/>
          </p:nvSpPr>
          <p:spPr>
            <a:xfrm>
              <a:off x="8077200" y="2324100"/>
              <a:ext cx="3505200" cy="3924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7" name="Picture 6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44050" y="2628900"/>
              <a:ext cx="571500" cy="4572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8733542" y="3314700"/>
              <a:ext cx="2192523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lang="hu-HU" b="1" dirty="0">
                  <a:solidFill>
                    <a:srgbClr val="2B2B2B"/>
                  </a:solidFill>
                  <a:latin typeface="Merriweather"/>
                </a:rPr>
                <a:t>Örök kapcsolatban tart</a:t>
              </a:r>
              <a:endParaRPr sz="1800" b="1" i="0" u="none" dirty="0">
                <a:solidFill>
                  <a:srgbClr val="2B2B2B"/>
                </a:solidFill>
                <a:latin typeface="Merriweather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466854" y="3795765"/>
              <a:ext cx="2725891" cy="145424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lang="hu-HU" sz="1350" dirty="0">
                  <a:solidFill>
                    <a:srgbClr val="666666"/>
                  </a:solidFill>
                  <a:latin typeface="Open Sans"/>
                </a:rPr>
                <a:t>Megvalljuk, hogy részeltet minket Isten </a:t>
              </a:r>
            </a:p>
            <a:p>
              <a:pPr algn="ctr"/>
              <a:r>
                <a:rPr lang="hu-HU" sz="1350" dirty="0">
                  <a:solidFill>
                    <a:srgbClr val="666666"/>
                  </a:solidFill>
                  <a:latin typeface="Open Sans"/>
                </a:rPr>
                <a:t>minden jótéteményében, ajándékaiban.</a:t>
              </a:r>
            </a:p>
            <a:p>
              <a:pPr algn="ctr"/>
              <a:r>
                <a:rPr lang="hu-HU" sz="1350" dirty="0">
                  <a:solidFill>
                    <a:srgbClr val="666666"/>
                  </a:solidFill>
                  <a:latin typeface="Open Sans"/>
                </a:rPr>
                <a:t>Például: képességeket ad, megvilágosít, megszentel, kísér utunkon.  </a:t>
              </a:r>
              <a:endParaRPr sz="1350" b="0" i="0" u="none" dirty="0">
                <a:solidFill>
                  <a:srgbClr val="666666"/>
                </a:solidFill>
                <a:latin typeface="Open Sans"/>
              </a:endParaRPr>
            </a:p>
          </p:txBody>
        </p:sp>
      </p:grpSp>
      <p:grpSp>
        <p:nvGrpSpPr>
          <p:cNvPr id="21" name="Csoportba foglalás 20"/>
          <p:cNvGrpSpPr/>
          <p:nvPr/>
        </p:nvGrpSpPr>
        <p:grpSpPr>
          <a:xfrm>
            <a:off x="609600" y="2324100"/>
            <a:ext cx="3505200" cy="3924300"/>
            <a:chOff x="609600" y="2324100"/>
            <a:chExt cx="3505200" cy="3924300"/>
          </a:xfrm>
        </p:grpSpPr>
        <p:grpSp>
          <p:nvGrpSpPr>
            <p:cNvPr id="8" name="Csoportba foglalás 7"/>
            <p:cNvGrpSpPr/>
            <p:nvPr/>
          </p:nvGrpSpPr>
          <p:grpSpPr>
            <a:xfrm>
              <a:off x="609600" y="2324100"/>
              <a:ext cx="3505200" cy="3924300"/>
              <a:chOff x="609600" y="2324100"/>
              <a:chExt cx="3505200" cy="3924300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609600" y="2324100"/>
                <a:ext cx="3505200" cy="39243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708978" y="3314700"/>
                <a:ext cx="1306448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ctr"/>
                <a:r>
                  <a:rPr lang="hu-HU" sz="1800" b="1" i="0" u="none" dirty="0">
                    <a:solidFill>
                      <a:srgbClr val="2B2B2B"/>
                    </a:solidFill>
                    <a:latin typeface="Merriweather"/>
                  </a:rPr>
                  <a:t>Az </a:t>
                </a:r>
                <a:r>
                  <a:rPr lang="hu-HU" b="1" dirty="0">
                    <a:solidFill>
                      <a:srgbClr val="2B2B2B"/>
                    </a:solidFill>
                    <a:latin typeface="Merriweather"/>
                  </a:rPr>
                  <a:t>e</a:t>
                </a:r>
                <a:r>
                  <a:rPr sz="1800" b="1" i="0" u="none" dirty="0" err="1">
                    <a:solidFill>
                      <a:srgbClr val="2B2B2B"/>
                    </a:solidFill>
                    <a:latin typeface="Merriweather"/>
                  </a:rPr>
                  <a:t>gyhá</a:t>
                </a:r>
                <a:r>
                  <a:rPr lang="hu-HU" sz="1800" b="1" i="0" u="none" dirty="0" err="1">
                    <a:solidFill>
                      <a:srgbClr val="2B2B2B"/>
                    </a:solidFill>
                    <a:latin typeface="Merriweather"/>
                  </a:rPr>
                  <a:t>zban</a:t>
                </a:r>
                <a:endParaRPr sz="1800" b="1" i="0" u="none" dirty="0">
                  <a:solidFill>
                    <a:srgbClr val="2B2B2B"/>
                  </a:solidFill>
                  <a:latin typeface="Merriweather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200728" y="3870751"/>
                <a:ext cx="2521527" cy="83099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:r>
                  <a:rPr lang="hu-HU" sz="1350" dirty="0">
                    <a:solidFill>
                      <a:srgbClr val="666666"/>
                    </a:solidFill>
                    <a:latin typeface="Open Sans"/>
                  </a:rPr>
                  <a:t>Megvalljuk, hogy a Szentlélek munkálkodik a</a:t>
                </a:r>
                <a:r>
                  <a:rPr sz="1350" b="0" i="0" u="none" dirty="0">
                    <a:solidFill>
                      <a:srgbClr val="666666"/>
                    </a:solidFill>
                    <a:latin typeface="Open Sans"/>
                  </a:rPr>
                  <a:t> </a:t>
                </a:r>
                <a:r>
                  <a:rPr sz="1350" b="0" i="0" u="none" dirty="0" err="1">
                    <a:solidFill>
                      <a:srgbClr val="666666"/>
                    </a:solidFill>
                    <a:latin typeface="Open Sans"/>
                  </a:rPr>
                  <a:t>Krisztusban</a:t>
                </a:r>
                <a:r>
                  <a:rPr sz="1350" b="0" i="0" u="none" dirty="0">
                    <a:solidFill>
                      <a:srgbClr val="666666"/>
                    </a:solidFill>
                    <a:latin typeface="Open Sans"/>
                  </a:rPr>
                  <a:t> </a:t>
                </a:r>
                <a:r>
                  <a:rPr sz="1350" b="0" i="0" u="none" dirty="0" err="1">
                    <a:solidFill>
                      <a:srgbClr val="666666"/>
                    </a:solidFill>
                    <a:latin typeface="Open Sans"/>
                  </a:rPr>
                  <a:t>hívők</a:t>
                </a:r>
                <a:r>
                  <a:rPr sz="1350" b="0" i="0" u="none" dirty="0">
                    <a:solidFill>
                      <a:srgbClr val="666666"/>
                    </a:solidFill>
                    <a:latin typeface="Open Sans"/>
                  </a:rPr>
                  <a:t> </a:t>
                </a:r>
                <a:r>
                  <a:rPr sz="1350" b="0" i="0" u="none" dirty="0" err="1">
                    <a:solidFill>
                      <a:srgbClr val="666666"/>
                    </a:solidFill>
                    <a:latin typeface="Open Sans"/>
                  </a:rPr>
                  <a:t>közösség</a:t>
                </a:r>
                <a:r>
                  <a:rPr lang="hu-HU" sz="1350" b="0" i="0" u="none" dirty="0">
                    <a:solidFill>
                      <a:srgbClr val="666666"/>
                    </a:solidFill>
                    <a:latin typeface="Open Sans"/>
                  </a:rPr>
                  <a:t>ében, a helyi gyülekezetekben</a:t>
                </a:r>
                <a:r>
                  <a:rPr sz="1350" b="0" i="0" u="none" dirty="0">
                    <a:solidFill>
                      <a:srgbClr val="666666"/>
                    </a:solidFill>
                    <a:latin typeface="Open Sans"/>
                  </a:rPr>
                  <a:t>.</a:t>
                </a:r>
              </a:p>
            </p:txBody>
          </p:sp>
        </p:grpSp>
        <p:pic>
          <p:nvPicPr>
            <p:cNvPr id="20" name="Kép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08978" y="2429424"/>
              <a:ext cx="1428750" cy="77995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5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67829" y="2752725"/>
            <a:ext cx="4937670" cy="3112366"/>
          </a:xfrm>
          <a:prstGeom prst="roundRect">
            <a:avLst>
              <a:gd name="adj" fmla="val 4040"/>
            </a:avLst>
          </a:prstGeom>
          <a:solidFill>
            <a:srgbClr val="966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86500" y="2752725"/>
            <a:ext cx="4937670" cy="3112366"/>
          </a:xfrm>
          <a:prstGeom prst="roundRect">
            <a:avLst>
              <a:gd name="adj" fmla="val 4040"/>
            </a:avLst>
          </a:prstGeom>
          <a:solidFill>
            <a:srgbClr val="966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056980" y="865043"/>
            <a:ext cx="4078039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 dirty="0" err="1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Gondoljuk</a:t>
            </a:r>
            <a:r>
              <a:rPr sz="3600" b="1" i="0" u="none" dirty="0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b="1" i="0" u="none" dirty="0" err="1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tovább</a:t>
            </a:r>
            <a:r>
              <a:rPr sz="3600" b="1" i="0" u="none" dirty="0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grpSp>
        <p:nvGrpSpPr>
          <p:cNvPr id="6" name="Csoportba foglalás 5">
            <a:extLst>
              <a:ext uri="{FF2B5EF4-FFF2-40B4-BE49-F238E27FC236}">
                <a16:creationId xmlns:a16="http://schemas.microsoft.com/office/drawing/2014/main" id="{9CAAC7E5-DC91-4CF4-9009-79A631B7833E}"/>
              </a:ext>
            </a:extLst>
          </p:cNvPr>
          <p:cNvGrpSpPr/>
          <p:nvPr/>
        </p:nvGrpSpPr>
        <p:grpSpPr>
          <a:xfrm>
            <a:off x="1425029" y="3209925"/>
            <a:ext cx="4118520" cy="2215926"/>
            <a:chOff x="1425029" y="3209925"/>
            <a:chExt cx="4118520" cy="2215926"/>
          </a:xfrm>
        </p:grpSpPr>
        <p:pic>
          <p:nvPicPr>
            <p:cNvPr id="4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25029" y="3209925"/>
              <a:ext cx="476250" cy="3810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425029" y="3819525"/>
              <a:ext cx="1859483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800" b="1" i="0" u="none" dirty="0" err="1">
                  <a:solidFill>
                    <a:srgbClr val="FDFBF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Fogalomelemzés</a:t>
              </a:r>
              <a:endParaRPr sz="1800" b="1" i="0" u="none" dirty="0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25029" y="4267200"/>
              <a:ext cx="4118520" cy="115865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Beszéljétek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meg: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Mit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jelent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az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ember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számára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ha </a:t>
              </a:r>
              <a:r>
                <a:rPr b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van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bűnbocsánat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örök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élet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hit? </a:t>
              </a:r>
              <a:r>
                <a:rPr b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És</a:t>
              </a:r>
              <a:r>
                <a:rPr b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b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mit</a:t>
              </a:r>
              <a:r>
                <a:rPr b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b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jelent</a:t>
              </a:r>
              <a:r>
                <a:rPr b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ha </a:t>
              </a:r>
              <a:r>
                <a:rPr b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ezek</a:t>
              </a:r>
              <a:r>
                <a:rPr b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hu-HU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hiányoznak</a:t>
              </a:r>
              <a:r>
                <a:rPr b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12" name="Csoportba foglalás 11">
            <a:extLst>
              <a:ext uri="{FF2B5EF4-FFF2-40B4-BE49-F238E27FC236}">
                <a16:creationId xmlns:a16="http://schemas.microsoft.com/office/drawing/2014/main" id="{6C2282E5-BE46-4AD0-8AEE-6D79F321020E}"/>
              </a:ext>
            </a:extLst>
          </p:cNvPr>
          <p:cNvGrpSpPr/>
          <p:nvPr/>
        </p:nvGrpSpPr>
        <p:grpSpPr>
          <a:xfrm>
            <a:off x="6743700" y="3209925"/>
            <a:ext cx="4118520" cy="2237085"/>
            <a:chOff x="6743700" y="3209925"/>
            <a:chExt cx="4118520" cy="2237085"/>
          </a:xfrm>
        </p:grpSpPr>
        <p:pic>
          <p:nvPicPr>
            <p:cNvPr id="5" name="Picture 4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43700" y="3209925"/>
              <a:ext cx="285750" cy="38100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743700" y="3819525"/>
              <a:ext cx="1590179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800" b="1" i="0" u="none" dirty="0" err="1">
                  <a:solidFill>
                    <a:srgbClr val="FDFBF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Képzelt</a:t>
              </a:r>
              <a:r>
                <a:rPr sz="1800" b="1" i="0" u="none" dirty="0">
                  <a:solidFill>
                    <a:srgbClr val="FDFBF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800" b="1" i="0" u="none" dirty="0" err="1">
                  <a:solidFill>
                    <a:srgbClr val="FDFBF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interjú</a:t>
              </a:r>
              <a:endParaRPr sz="1800" b="1" i="0" u="none" dirty="0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43700" y="4267200"/>
              <a:ext cx="4118520" cy="117981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Készítsetek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hu-HU"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képzelt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interjút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Poncius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Pilátussal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Hogyan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és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miért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kerülhetett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be a neve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egy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keresztyén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b="0" i="0" u="none" dirty="0" err="1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hitvallásba</a:t>
              </a:r>
              <a:r>
                <a:rPr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r>
                <a:rPr lang="hu-HU" b="0" i="0" u="none" dirty="0">
                  <a:solidFill>
                    <a:srgbClr val="E9E5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Korábbi tanulmányaitokra alapozzatok. </a:t>
              </a:r>
              <a:endParaRPr b="0" i="0" u="none" dirty="0">
                <a:solidFill>
                  <a:srgbClr val="E9E5D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soportba foglalás 2"/>
          <p:cNvGrpSpPr/>
          <p:nvPr/>
        </p:nvGrpSpPr>
        <p:grpSpPr>
          <a:xfrm>
            <a:off x="6397966" y="840510"/>
            <a:ext cx="5656810" cy="5907476"/>
            <a:chOff x="6336145" y="930881"/>
            <a:chExt cx="5738506" cy="5927119"/>
          </a:xfrm>
        </p:grpSpPr>
        <p:sp>
          <p:nvSpPr>
            <p:cNvPr id="31" name="Folyamatábra: Bekötés 30"/>
            <p:cNvSpPr/>
            <p:nvPr/>
          </p:nvSpPr>
          <p:spPr>
            <a:xfrm>
              <a:off x="6336145" y="930881"/>
              <a:ext cx="5738506" cy="5927119"/>
            </a:xfrm>
            <a:prstGeom prst="flowChartConnector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32" name="Szövegdoboz 31"/>
            <p:cNvSpPr txBox="1"/>
            <p:nvPr/>
          </p:nvSpPr>
          <p:spPr>
            <a:xfrm flipH="1">
              <a:off x="7015686" y="2391756"/>
              <a:ext cx="30854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Dunamelléki Református</a:t>
              </a:r>
            </a:p>
            <a:p>
              <a:pPr algn="ctr"/>
              <a:r>
                <a:rPr lang="hu-H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Egyházkerület  </a:t>
              </a:r>
            </a:p>
          </p:txBody>
        </p:sp>
      </p:grpSp>
      <p:sp>
        <p:nvSpPr>
          <p:cNvPr id="30" name="Folyamatábra: Bekötés 29"/>
          <p:cNvSpPr/>
          <p:nvPr/>
        </p:nvSpPr>
        <p:spPr>
          <a:xfrm>
            <a:off x="7316376" y="3039193"/>
            <a:ext cx="3819991" cy="3708793"/>
          </a:xfrm>
          <a:prstGeom prst="flowChartConnector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Északpesti Református Egyházmegye</a:t>
            </a:r>
          </a:p>
        </p:txBody>
      </p:sp>
      <p:grpSp>
        <p:nvGrpSpPr>
          <p:cNvPr id="26" name="Csoportba foglalás 25"/>
          <p:cNvGrpSpPr/>
          <p:nvPr/>
        </p:nvGrpSpPr>
        <p:grpSpPr>
          <a:xfrm>
            <a:off x="230257" y="662170"/>
            <a:ext cx="6105887" cy="2554764"/>
            <a:chOff x="6096000" y="2360910"/>
            <a:chExt cx="6924123" cy="2554764"/>
          </a:xfrm>
        </p:grpSpPr>
        <p:pic>
          <p:nvPicPr>
            <p:cNvPr id="6" name="Picture 5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0" y="4629150"/>
              <a:ext cx="285750" cy="24765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6534150" y="4638675"/>
              <a:ext cx="6485973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800" b="1" i="0" u="none" dirty="0" err="1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Kiterjedt</a:t>
              </a:r>
              <a:r>
                <a:rPr sz="18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800" b="1" i="0" u="none" dirty="0" err="1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oktatási</a:t>
              </a:r>
              <a:r>
                <a:rPr sz="18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800" b="1" i="0" u="none" dirty="0" err="1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és</a:t>
              </a:r>
              <a:r>
                <a:rPr sz="18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800" b="1" i="0" u="none" dirty="0" err="1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szociális</a:t>
              </a:r>
              <a:r>
                <a:rPr sz="18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800" b="1" i="0" u="none" dirty="0" err="1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hálózat</a:t>
              </a:r>
              <a:r>
                <a:rPr lang="hu-HU" b="1" dirty="0" err="1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ot</a:t>
              </a:r>
              <a:r>
                <a:rPr lang="hu-HU" b="1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is működtet.</a:t>
              </a:r>
              <a:endParaRPr sz="1800" b="1" i="0" u="none" dirty="0">
                <a:solidFill>
                  <a:srgbClr val="8A5A4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0"/>
            <p:cNvSpPr txBox="1"/>
            <p:nvPr/>
          </p:nvSpPr>
          <p:spPr>
            <a:xfrm>
              <a:off x="6534150" y="4152900"/>
              <a:ext cx="4551815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8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27 </a:t>
              </a:r>
              <a:r>
                <a:rPr sz="1800" b="1" i="0" u="none" dirty="0" err="1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egyházmegye</a:t>
              </a:r>
              <a:r>
                <a:rPr lang="hu-HU" b="1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800" b="1" i="0" u="none" dirty="0" err="1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és</a:t>
              </a:r>
              <a:r>
                <a:rPr sz="18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4 </a:t>
              </a:r>
              <a:r>
                <a:rPr sz="1800" b="1" i="0" u="none" dirty="0" err="1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egyházkerület</a:t>
              </a:r>
              <a:r>
                <a:rPr lang="hu-HU" sz="18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sz="1800" b="1" i="0" u="none" dirty="0">
                <a:solidFill>
                  <a:srgbClr val="8A5A4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" name="Picture 2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24575" y="3190875"/>
              <a:ext cx="228600" cy="247650"/>
            </a:xfrm>
            <a:prstGeom prst="rect">
              <a:avLst/>
            </a:prstGeom>
          </p:spPr>
        </p:pic>
        <p:pic>
          <p:nvPicPr>
            <p:cNvPr id="21" name="Picture 3" descr="imag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24575" y="3676650"/>
              <a:ext cx="285750" cy="247650"/>
            </a:xfrm>
            <a:prstGeom prst="rect">
              <a:avLst/>
            </a:prstGeom>
          </p:spPr>
        </p:pic>
        <p:pic>
          <p:nvPicPr>
            <p:cNvPr id="22" name="Picture 4" descr="imag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24575" y="4162425"/>
              <a:ext cx="257175" cy="247650"/>
            </a:xfrm>
            <a:prstGeom prst="rect">
              <a:avLst/>
            </a:prstGeom>
          </p:spPr>
        </p:pic>
        <p:sp>
          <p:nvSpPr>
            <p:cNvPr id="23" name="TextBox 7"/>
            <p:cNvSpPr txBox="1"/>
            <p:nvPr/>
          </p:nvSpPr>
          <p:spPr>
            <a:xfrm>
              <a:off x="6124575" y="2360910"/>
              <a:ext cx="6625888" cy="43088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lang="hu-HU" sz="2800" b="1" i="0" u="none" dirty="0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Református </a:t>
              </a:r>
              <a:r>
                <a:rPr sz="2800" b="1" i="0" u="none" dirty="0" err="1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Anyaszentegyházun</a:t>
              </a:r>
              <a:r>
                <a:rPr lang="hu-HU" sz="2800" b="1" i="0" u="none" dirty="0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</a:p>
          </p:txBody>
        </p:sp>
        <p:sp>
          <p:nvSpPr>
            <p:cNvPr id="24" name="TextBox 8"/>
            <p:cNvSpPr txBox="1"/>
            <p:nvPr/>
          </p:nvSpPr>
          <p:spPr>
            <a:xfrm>
              <a:off x="6534150" y="3181205"/>
              <a:ext cx="5516422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8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sz="1800" b="1" i="0" u="none" dirty="0" err="1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Kárpát-medence</a:t>
              </a:r>
              <a:r>
                <a:rPr sz="18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800" b="1" i="0" u="none" dirty="0" err="1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egész</a:t>
              </a:r>
              <a:r>
                <a:rPr sz="18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800" b="1" i="0" u="none" dirty="0" err="1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területé</a:t>
              </a:r>
              <a:r>
                <a:rPr lang="hu-HU" sz="18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 kiterjed</a:t>
              </a:r>
              <a:r>
                <a:rPr sz="18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lang="hu-HU" sz="18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25" name="TextBox 9"/>
            <p:cNvSpPr txBox="1"/>
            <p:nvPr/>
          </p:nvSpPr>
          <p:spPr>
            <a:xfrm>
              <a:off x="6562725" y="3686175"/>
              <a:ext cx="5627963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800" b="1" i="0" u="none" dirty="0" err="1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Magyarországon</a:t>
              </a:r>
              <a:r>
                <a:rPr sz="18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kb. 1200 </a:t>
              </a:r>
              <a:r>
                <a:rPr sz="1800" b="1" i="0" u="none" dirty="0" err="1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egyházközség</a:t>
              </a:r>
              <a:r>
                <a:rPr lang="hu-HU" sz="18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van</a:t>
              </a:r>
              <a:r>
                <a:rPr sz="1800" b="1" i="0" u="none" dirty="0">
                  <a:solidFill>
                    <a:srgbClr val="8A5A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sp>
        <p:nvSpPr>
          <p:cNvPr id="29" name="Folyamatábra: Bekötés 28"/>
          <p:cNvSpPr/>
          <p:nvPr/>
        </p:nvSpPr>
        <p:spPr>
          <a:xfrm>
            <a:off x="7967220" y="5574968"/>
            <a:ext cx="2518302" cy="1173018"/>
          </a:xfrm>
          <a:prstGeom prst="flowChartConnecto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Veresegyházi Református Egyházközség </a:t>
            </a:r>
          </a:p>
        </p:txBody>
      </p:sp>
      <p:grpSp>
        <p:nvGrpSpPr>
          <p:cNvPr id="38" name="Csoportba foglalás 37"/>
          <p:cNvGrpSpPr/>
          <p:nvPr/>
        </p:nvGrpSpPr>
        <p:grpSpPr>
          <a:xfrm>
            <a:off x="1643277" y="3371130"/>
            <a:ext cx="3107693" cy="3167782"/>
            <a:chOff x="4368849" y="2810132"/>
            <a:chExt cx="3454449" cy="2882745"/>
          </a:xfrm>
        </p:grpSpPr>
        <p:sp>
          <p:nvSpPr>
            <p:cNvPr id="39" name="Rectangle 2"/>
            <p:cNvSpPr/>
            <p:nvPr/>
          </p:nvSpPr>
          <p:spPr>
            <a:xfrm>
              <a:off x="4368849" y="2818785"/>
              <a:ext cx="3454449" cy="2529502"/>
            </a:xfrm>
            <a:prstGeom prst="rect">
              <a:avLst/>
            </a:prstGeom>
            <a:solidFill>
              <a:srgbClr val="F4F1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0" name="Rectangle 5"/>
            <p:cNvSpPr/>
            <p:nvPr/>
          </p:nvSpPr>
          <p:spPr>
            <a:xfrm>
              <a:off x="4368849" y="2810132"/>
              <a:ext cx="3454449" cy="38100"/>
            </a:xfrm>
            <a:prstGeom prst="rect">
              <a:avLst/>
            </a:prstGeom>
            <a:solidFill>
              <a:srgbClr val="8A5A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41" name="Picture 8" descr="image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49849" y="2957512"/>
              <a:ext cx="304800" cy="304800"/>
            </a:xfrm>
            <a:prstGeom prst="rect">
              <a:avLst/>
            </a:prstGeom>
          </p:spPr>
        </p:pic>
        <p:sp>
          <p:nvSpPr>
            <p:cNvPr id="42" name="TextBox 13"/>
            <p:cNvSpPr txBox="1"/>
            <p:nvPr/>
          </p:nvSpPr>
          <p:spPr>
            <a:xfrm>
              <a:off x="4749849" y="3490912"/>
              <a:ext cx="1987770" cy="270662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lang="hu-HU" b="1" dirty="0">
                  <a:solidFill>
                    <a:srgbClr val="2B2B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Kutatómunka</a:t>
              </a:r>
              <a:endParaRPr sz="1800" b="1" i="0" u="none" dirty="0">
                <a:solidFill>
                  <a:srgbClr val="2B2B2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14"/>
            <p:cNvSpPr txBox="1"/>
            <p:nvPr/>
          </p:nvSpPr>
          <p:spPr>
            <a:xfrm>
              <a:off x="4749849" y="3938587"/>
              <a:ext cx="2787699" cy="175429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hu-HU" sz="1350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Nézzetek utána</a:t>
              </a:r>
              <a:r>
                <a:rPr sz="135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sz="1350" b="0" i="0" u="none" dirty="0" err="1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hogy</a:t>
              </a:r>
              <a:r>
                <a:rPr lang="hu-HU" sz="135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 saját</a:t>
              </a:r>
              <a:r>
                <a:rPr sz="135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350" b="0" i="0" u="none" dirty="0" err="1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gyülekezetetek</a:t>
              </a:r>
              <a:r>
                <a:rPr sz="135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350" b="0" i="0" u="none" dirty="0" err="1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melyik</a:t>
              </a:r>
              <a:r>
                <a:rPr sz="135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350" b="0" i="0" u="none" dirty="0" err="1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egyházmegyéhez</a:t>
              </a:r>
              <a:r>
                <a:rPr lang="hu-HU" sz="135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és melyik egyházkerülethez</a:t>
              </a:r>
              <a:r>
                <a:rPr sz="135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350" b="0" i="0" u="none" dirty="0" err="1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tartozik</a:t>
              </a:r>
              <a:r>
                <a:rPr sz="135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sz="1350" b="0" i="0" u="none" dirty="0" err="1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és</a:t>
              </a:r>
              <a:r>
                <a:rPr sz="135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350" b="0" i="0" u="none" dirty="0" err="1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ki</a:t>
              </a:r>
              <a:r>
                <a:rPr sz="135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350" b="0" i="0" u="none" dirty="0" err="1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az</a:t>
              </a:r>
              <a:r>
                <a:rPr sz="135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350" b="0" i="0" u="none" dirty="0" err="1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esperes</a:t>
              </a:r>
              <a:r>
                <a:rPr sz="1350" b="0" i="0" u="none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hu-HU" sz="1350" b="0" i="0" u="none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>
                <a:lnSpc>
                  <a:spcPts val="2025"/>
                </a:lnSpc>
              </a:pPr>
              <a:r>
                <a:rPr lang="hu-HU" sz="1350" dirty="0">
                  <a:solidFill>
                    <a:srgbClr val="55555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Láttok itt egy példát.</a:t>
              </a:r>
              <a:endParaRPr sz="1350" b="0" i="0" u="none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4" name="Egyenes összekötő nyíllal 33"/>
          <p:cNvCxnSpPr/>
          <p:nvPr/>
        </p:nvCxnSpPr>
        <p:spPr>
          <a:xfrm>
            <a:off x="3708495" y="6006053"/>
            <a:ext cx="31887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788022"/>
            <a:ext cx="121920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hu-HU" sz="3600" b="1" i="0" u="none" dirty="0">
                <a:solidFill>
                  <a:srgbClr val="2B2B2B"/>
                </a:solidFill>
                <a:latin typeface="Merriweather"/>
              </a:rPr>
              <a:t>Egyéb </a:t>
            </a:r>
            <a:r>
              <a:rPr lang="hu-HU" sz="3600" b="1" dirty="0">
                <a:solidFill>
                  <a:srgbClr val="2B2B2B"/>
                </a:solidFill>
                <a:latin typeface="Merriweather"/>
              </a:rPr>
              <a:t>g</a:t>
            </a:r>
            <a:r>
              <a:rPr sz="3600" b="1" i="0" u="none" dirty="0" err="1">
                <a:solidFill>
                  <a:srgbClr val="2B2B2B"/>
                </a:solidFill>
                <a:latin typeface="Merriweather"/>
              </a:rPr>
              <a:t>yakorlati</a:t>
            </a:r>
            <a:r>
              <a:rPr sz="3600" b="1" i="0" u="none" dirty="0">
                <a:solidFill>
                  <a:srgbClr val="2B2B2B"/>
                </a:solidFill>
                <a:latin typeface="Merriweather"/>
              </a:rPr>
              <a:t> </a:t>
            </a:r>
            <a:r>
              <a:rPr sz="3600" b="1" i="0" u="none" dirty="0" err="1">
                <a:solidFill>
                  <a:srgbClr val="2B2B2B"/>
                </a:solidFill>
                <a:latin typeface="Merriweather"/>
              </a:rPr>
              <a:t>feladatok</a:t>
            </a:r>
            <a:endParaRPr sz="3600" b="1" i="0" u="none" dirty="0">
              <a:solidFill>
                <a:srgbClr val="2B2B2B"/>
              </a:solidFill>
              <a:latin typeface="Merriweather"/>
            </a:endParaRPr>
          </a:p>
        </p:txBody>
      </p:sp>
      <p:grpSp>
        <p:nvGrpSpPr>
          <p:cNvPr id="19" name="Csoportba foglalás 18"/>
          <p:cNvGrpSpPr/>
          <p:nvPr/>
        </p:nvGrpSpPr>
        <p:grpSpPr>
          <a:xfrm>
            <a:off x="1764146" y="2501033"/>
            <a:ext cx="3454449" cy="3096203"/>
            <a:chOff x="609600" y="2538412"/>
            <a:chExt cx="3454449" cy="3096203"/>
          </a:xfrm>
        </p:grpSpPr>
        <p:sp>
          <p:nvSpPr>
            <p:cNvPr id="2" name="Rectangle 1"/>
            <p:cNvSpPr/>
            <p:nvPr/>
          </p:nvSpPr>
          <p:spPr>
            <a:xfrm>
              <a:off x="609600" y="2538412"/>
              <a:ext cx="3454449" cy="3096203"/>
            </a:xfrm>
            <a:prstGeom prst="rect">
              <a:avLst/>
            </a:prstGeom>
            <a:solidFill>
              <a:srgbClr val="F4F1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" name="Rectangle 4"/>
            <p:cNvSpPr/>
            <p:nvPr/>
          </p:nvSpPr>
          <p:spPr>
            <a:xfrm>
              <a:off x="609600" y="2538412"/>
              <a:ext cx="3454449" cy="38100"/>
            </a:xfrm>
            <a:prstGeom prst="rect">
              <a:avLst/>
            </a:prstGeom>
            <a:solidFill>
              <a:srgbClr val="4A5D2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8" name="Picture 7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0600" y="2957512"/>
              <a:ext cx="342900" cy="3048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990600" y="3490912"/>
              <a:ext cx="1293175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lang="hu-HU" b="1" dirty="0" err="1">
                  <a:solidFill>
                    <a:srgbClr val="2B2B2B"/>
                  </a:solidFill>
                  <a:latin typeface="Merriweather"/>
                </a:rPr>
                <a:t>Gyüjtőmunka</a:t>
              </a:r>
              <a:endParaRPr sz="1800" b="1" i="0" u="none" dirty="0">
                <a:solidFill>
                  <a:srgbClr val="2B2B2B"/>
                </a:solidFill>
                <a:latin typeface="Merriweather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90600" y="3938587"/>
              <a:ext cx="2787699" cy="153888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hu-HU" sz="1350" b="0" i="0" u="none" dirty="0">
                  <a:solidFill>
                    <a:srgbClr val="555555"/>
                  </a:solidFill>
                  <a:latin typeface="Open Sans"/>
                </a:rPr>
                <a:t>Gyűjtsétek össze milyen református </a:t>
              </a:r>
              <a:r>
                <a:rPr lang="hu-HU" sz="1350" dirty="0">
                  <a:solidFill>
                    <a:srgbClr val="555555"/>
                  </a:solidFill>
                  <a:latin typeface="Open Sans"/>
                </a:rPr>
                <a:t>felsőfokú oktatási </a:t>
              </a:r>
              <a:r>
                <a:rPr lang="hu-HU" sz="1350" b="0" i="0" u="none" dirty="0">
                  <a:solidFill>
                    <a:srgbClr val="555555"/>
                  </a:solidFill>
                  <a:latin typeface="Open Sans"/>
                </a:rPr>
                <a:t>intézményekben (</a:t>
              </a:r>
              <a:r>
                <a:rPr lang="hu-HU" sz="1350" dirty="0">
                  <a:solidFill>
                    <a:srgbClr val="555555"/>
                  </a:solidFill>
                  <a:latin typeface="Open Sans"/>
                </a:rPr>
                <a:t>karokon és s</a:t>
              </a:r>
              <a:r>
                <a:rPr lang="hu-HU" sz="1350" b="0" i="0" u="none" dirty="0">
                  <a:solidFill>
                    <a:srgbClr val="555555"/>
                  </a:solidFill>
                  <a:latin typeface="Open Sans"/>
                </a:rPr>
                <a:t>zakokon) lehet továbbtanulni. </a:t>
              </a:r>
            </a:p>
            <a:p>
              <a:pPr algn="l">
                <a:lnSpc>
                  <a:spcPts val="2025"/>
                </a:lnSpc>
              </a:pPr>
              <a:r>
                <a:rPr lang="hu-HU" sz="1350" b="0" i="0" u="none" dirty="0">
                  <a:solidFill>
                    <a:srgbClr val="555555"/>
                  </a:solidFill>
                  <a:latin typeface="Open Sans"/>
                </a:rPr>
                <a:t>Internetes </a:t>
              </a:r>
              <a:r>
                <a:rPr lang="hu-HU" sz="1350" dirty="0">
                  <a:solidFill>
                    <a:srgbClr val="555555"/>
                  </a:solidFill>
                  <a:latin typeface="Open Sans"/>
                </a:rPr>
                <a:t>honlapok segítségével tájékozódjatok. </a:t>
              </a:r>
              <a:endParaRPr sz="1350" b="0" i="0" u="none" dirty="0">
                <a:solidFill>
                  <a:srgbClr val="555555"/>
                </a:solidFill>
                <a:latin typeface="Open Sans"/>
              </a:endParaRPr>
            </a:p>
          </p:txBody>
        </p:sp>
      </p:grpSp>
      <p:grpSp>
        <p:nvGrpSpPr>
          <p:cNvPr id="23" name="Csoportba foglalás 22"/>
          <p:cNvGrpSpPr/>
          <p:nvPr/>
        </p:nvGrpSpPr>
        <p:grpSpPr>
          <a:xfrm>
            <a:off x="6392223" y="2539132"/>
            <a:ext cx="4243786" cy="3058103"/>
            <a:chOff x="8128099" y="2538411"/>
            <a:chExt cx="4243786" cy="2809876"/>
          </a:xfrm>
        </p:grpSpPr>
        <p:sp>
          <p:nvSpPr>
            <p:cNvPr id="4" name="Rectangle 3"/>
            <p:cNvSpPr/>
            <p:nvPr/>
          </p:nvSpPr>
          <p:spPr>
            <a:xfrm>
              <a:off x="8128099" y="2538412"/>
              <a:ext cx="4243786" cy="2809875"/>
            </a:xfrm>
            <a:prstGeom prst="rect">
              <a:avLst/>
            </a:prstGeom>
            <a:solidFill>
              <a:srgbClr val="F4F1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509099" y="3938587"/>
              <a:ext cx="3618359" cy="70698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sz="1350" b="0" i="0" u="none" dirty="0" err="1">
                  <a:solidFill>
                    <a:srgbClr val="555555"/>
                  </a:solidFill>
                  <a:latin typeface="Open Sans"/>
                </a:rPr>
                <a:t>Fotók</a:t>
              </a:r>
              <a:r>
                <a:rPr sz="1350" b="0" i="0" u="none" dirty="0">
                  <a:solidFill>
                    <a:srgbClr val="555555"/>
                  </a:solidFill>
                  <a:latin typeface="Open Sans"/>
                </a:rPr>
                <a:t> </a:t>
              </a:r>
              <a:r>
                <a:rPr sz="1350" b="0" i="0" u="none" dirty="0" err="1">
                  <a:solidFill>
                    <a:srgbClr val="555555"/>
                  </a:solidFill>
                  <a:latin typeface="Open Sans"/>
                </a:rPr>
                <a:t>vagy</a:t>
              </a:r>
              <a:r>
                <a:rPr sz="1350" b="0" i="0" u="none" dirty="0">
                  <a:solidFill>
                    <a:srgbClr val="555555"/>
                  </a:solidFill>
                  <a:latin typeface="Open Sans"/>
                </a:rPr>
                <a:t> </a:t>
              </a:r>
              <a:r>
                <a:rPr sz="1350" b="0" i="0" u="none" dirty="0" err="1">
                  <a:solidFill>
                    <a:srgbClr val="555555"/>
                  </a:solidFill>
                  <a:latin typeface="Open Sans"/>
                </a:rPr>
                <a:t>piktogramok</a:t>
              </a:r>
              <a:r>
                <a:rPr sz="1350" b="0" i="0" u="none" dirty="0">
                  <a:solidFill>
                    <a:srgbClr val="555555"/>
                  </a:solidFill>
                  <a:latin typeface="Open Sans"/>
                </a:rPr>
                <a:t> </a:t>
              </a:r>
              <a:r>
                <a:rPr sz="1350" b="0" i="0" u="none" dirty="0" err="1">
                  <a:solidFill>
                    <a:srgbClr val="555555"/>
                  </a:solidFill>
                  <a:latin typeface="Open Sans"/>
                </a:rPr>
                <a:t>segítségével</a:t>
              </a:r>
              <a:r>
                <a:rPr sz="1350" b="0" i="0" u="none" dirty="0">
                  <a:solidFill>
                    <a:srgbClr val="555555"/>
                  </a:solidFill>
                  <a:latin typeface="Open Sans"/>
                </a:rPr>
                <a:t> </a:t>
              </a:r>
              <a:r>
                <a:rPr sz="1350" b="0" i="0" u="none" dirty="0" err="1">
                  <a:solidFill>
                    <a:srgbClr val="555555"/>
                  </a:solidFill>
                  <a:latin typeface="Open Sans"/>
                </a:rPr>
                <a:t>mutassátok</a:t>
              </a:r>
              <a:r>
                <a:rPr sz="1350" b="0" i="0" u="none" dirty="0">
                  <a:solidFill>
                    <a:srgbClr val="555555"/>
                  </a:solidFill>
                  <a:latin typeface="Open Sans"/>
                </a:rPr>
                <a:t> be a </a:t>
              </a:r>
              <a:r>
                <a:rPr lang="hu-HU" sz="1350" dirty="0">
                  <a:solidFill>
                    <a:srgbClr val="555555"/>
                  </a:solidFill>
                  <a:latin typeface="Open Sans"/>
                </a:rPr>
                <a:t>Református E</a:t>
              </a:r>
              <a:r>
                <a:rPr sz="1350" b="0" i="0" u="none" dirty="0" err="1">
                  <a:solidFill>
                    <a:srgbClr val="555555"/>
                  </a:solidFill>
                  <a:latin typeface="Open Sans"/>
                </a:rPr>
                <a:t>gyház</a:t>
              </a:r>
              <a:r>
                <a:rPr sz="1350" b="0" i="0" u="none" dirty="0">
                  <a:solidFill>
                    <a:srgbClr val="555555"/>
                  </a:solidFill>
                  <a:latin typeface="Open Sans"/>
                </a:rPr>
                <a:t> </a:t>
              </a:r>
              <a:r>
                <a:rPr sz="1350" b="0" i="0" u="none" dirty="0" err="1">
                  <a:solidFill>
                    <a:srgbClr val="555555"/>
                  </a:solidFill>
                  <a:latin typeface="Open Sans"/>
                </a:rPr>
                <a:t>társadalmi</a:t>
              </a:r>
              <a:r>
                <a:rPr sz="1350" b="0" i="0" u="none" dirty="0">
                  <a:solidFill>
                    <a:srgbClr val="555555"/>
                  </a:solidFill>
                  <a:latin typeface="Open Sans"/>
                </a:rPr>
                <a:t> </a:t>
              </a:r>
              <a:r>
                <a:rPr sz="1350" b="0" i="0" u="none" dirty="0" err="1">
                  <a:solidFill>
                    <a:srgbClr val="555555"/>
                  </a:solidFill>
                  <a:latin typeface="Open Sans"/>
                </a:rPr>
                <a:t>szolgálatát</a:t>
              </a:r>
              <a:r>
                <a:rPr sz="1350" b="0" i="0" u="none" dirty="0">
                  <a:solidFill>
                    <a:srgbClr val="555555"/>
                  </a:solidFill>
                  <a:latin typeface="Open Sans"/>
                </a:rPr>
                <a:t>!</a:t>
              </a:r>
            </a:p>
          </p:txBody>
        </p:sp>
        <p:sp>
          <p:nvSpPr>
            <p:cNvPr id="20" name="Rectangle 6"/>
            <p:cNvSpPr/>
            <p:nvPr/>
          </p:nvSpPr>
          <p:spPr>
            <a:xfrm>
              <a:off x="8128099" y="2538411"/>
              <a:ext cx="4243786" cy="45719"/>
            </a:xfrm>
            <a:prstGeom prst="rect">
              <a:avLst/>
            </a:prstGeom>
            <a:solidFill>
              <a:srgbClr val="D4A37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1" name="Picture 9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09099" y="3003411"/>
              <a:ext cx="342900" cy="304800"/>
            </a:xfrm>
            <a:prstGeom prst="rect">
              <a:avLst/>
            </a:prstGeom>
          </p:spPr>
        </p:pic>
        <p:sp>
          <p:nvSpPr>
            <p:cNvPr id="22" name="TextBox 15"/>
            <p:cNvSpPr txBox="1"/>
            <p:nvPr/>
          </p:nvSpPr>
          <p:spPr>
            <a:xfrm>
              <a:off x="8305899" y="3536811"/>
              <a:ext cx="3821559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800" b="1" i="0" u="none" dirty="0" err="1">
                  <a:solidFill>
                    <a:srgbClr val="2B2B2B"/>
                  </a:solidFill>
                  <a:latin typeface="Merriweather"/>
                </a:rPr>
                <a:t>Társadalmi</a:t>
              </a:r>
              <a:r>
                <a:rPr sz="1800" b="1" i="0" u="none" dirty="0">
                  <a:solidFill>
                    <a:srgbClr val="2B2B2B"/>
                  </a:solidFill>
                  <a:latin typeface="Merriweather"/>
                </a:rPr>
                <a:t> </a:t>
              </a:r>
              <a:r>
                <a:rPr sz="1800" b="1" i="0" u="none" dirty="0" err="1">
                  <a:solidFill>
                    <a:srgbClr val="2B2B2B"/>
                  </a:solidFill>
                  <a:latin typeface="Merriweather"/>
                </a:rPr>
                <a:t>szolgálat</a:t>
              </a:r>
              <a:r>
                <a:rPr lang="hu-HU" sz="1800" b="1" i="0" u="none" dirty="0">
                  <a:solidFill>
                    <a:srgbClr val="2B2B2B"/>
                  </a:solidFill>
                  <a:latin typeface="Merriweather"/>
                </a:rPr>
                <a:t>ok nyomában </a:t>
              </a:r>
              <a:endParaRPr sz="1800" b="1" i="0" u="none" dirty="0">
                <a:solidFill>
                  <a:srgbClr val="2B2B2B"/>
                </a:solidFill>
                <a:latin typeface="Merriweather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1625600" y="1126837"/>
            <a:ext cx="1736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A képek forrásai 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979055" y="2253871"/>
            <a:ext cx="10868488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A PPT-</a:t>
            </a:r>
            <a:r>
              <a:rPr lang="hu-HU" dirty="0" err="1"/>
              <a:t>ben</a:t>
            </a:r>
            <a:r>
              <a:rPr lang="hu-HU" dirty="0"/>
              <a:t> található képek, illusztrációk a </a:t>
            </a:r>
            <a:r>
              <a:rPr lang="hu-HU" dirty="0" err="1"/>
              <a:t>Gemini</a:t>
            </a:r>
            <a:r>
              <a:rPr lang="hu-HU" dirty="0"/>
              <a:t> AI segítségével készültek. </a:t>
            </a:r>
          </a:p>
          <a:p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A 7. dián látható kép illusztráció a Szentháromság megértéséhez. A kép </a:t>
            </a:r>
            <a:r>
              <a:rPr lang="hu-HU" dirty="0" err="1"/>
              <a:t>Gemini</a:t>
            </a:r>
            <a:r>
              <a:rPr lang="hu-HU" dirty="0"/>
              <a:t> AI program segítségével készült.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A 8. dián található kép illusztráció és a </a:t>
            </a:r>
            <a:r>
              <a:rPr lang="hu-HU" dirty="0" err="1"/>
              <a:t>Gemini</a:t>
            </a:r>
            <a:r>
              <a:rPr lang="hu-HU" dirty="0"/>
              <a:t> AI program segítségével készült.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A 9. dián található kép a Kohéziós Alapmodulban megtalálható digitális formában.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68183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864</Words>
  <Application>Microsoft Office PowerPoint</Application>
  <PresentationFormat>Szélesvásznú</PresentationFormat>
  <Paragraphs>118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20" baseType="lpstr">
      <vt:lpstr>Arial</vt:lpstr>
      <vt:lpstr>Open Sans</vt:lpstr>
      <vt:lpstr>Calibri</vt:lpstr>
      <vt:lpstr>Wingdings</vt:lpstr>
      <vt:lpstr>Merriweather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subject/>
  <dc:creator>Csőri-Czinkos Gergő</dc:creator>
  <cp:keywords/>
  <dc:description>generated using python-pptx</dc:description>
  <cp:lastModifiedBy>Zimányi Noémi</cp:lastModifiedBy>
  <cp:revision>68</cp:revision>
  <dcterms:created xsi:type="dcterms:W3CDTF">2013-01-27T09:14:16Z</dcterms:created>
  <dcterms:modified xsi:type="dcterms:W3CDTF">2026-10-01T09:11:37Z</dcterms:modified>
  <cp:category/>
</cp:coreProperties>
</file>