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25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98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69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17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26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98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78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61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75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9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24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2020. 07. 16.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55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pi-feladatbank.reformatus.hu/2gpxJvb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www.youtube.com/watch?v=OHuFEkaGCBE&amp;list=PLyUPVJJ2JfYRODwiojNZAN6RCcAJnH9wm&amp;index=17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3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pi-feladatbank.reformatus.hu/FGFJUkcp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711921" y="1472033"/>
            <a:ext cx="2142309" cy="2012705"/>
          </a:xfrm>
          <a:prstGeom prst="ellipse">
            <a:avLst/>
          </a:prstGeom>
          <a:gradFill>
            <a:gsLst>
              <a:gs pos="0">
                <a:srgbClr val="FFFF99"/>
              </a:gs>
              <a:gs pos="29000">
                <a:srgbClr val="F1DCA5"/>
              </a:gs>
              <a:gs pos="83000">
                <a:srgbClr val="FBE1A8"/>
              </a:gs>
              <a:gs pos="96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DIGITÁLIS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40034" y="1472033"/>
            <a:ext cx="8307251" cy="48936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1DCA5"/>
              </a:gs>
              <a:gs pos="40000">
                <a:srgbClr val="FFFF99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889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lesz 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kapcsolat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Hangszóró vagy fülhallgató a hanganyaghoz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 füzet, vagy papír lap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Ceruza, vagy toll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Kérem, hogy indítsák el a diavetítést!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 linkekre így tudnak rákattintani!)</a:t>
            </a: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179177"/>
            <a:ext cx="12192000" cy="769937"/>
          </a:xfrm>
          <a:prstGeom prst="rect">
            <a:avLst/>
          </a:prstGeom>
          <a:gradFill>
            <a:gsLst>
              <a:gs pos="0">
                <a:srgbClr val="FFFF99"/>
              </a:gs>
              <a:gs pos="29000">
                <a:srgbClr val="F1DCA5"/>
              </a:gs>
              <a:gs pos="83000">
                <a:srgbClr val="FBE1A8"/>
              </a:gs>
              <a:gs pos="96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Úton a templomba</a:t>
            </a:r>
          </a:p>
        </p:txBody>
      </p:sp>
      <p:sp>
        <p:nvSpPr>
          <p:cNvPr id="6" name="Téglalap 5"/>
          <p:cNvSpPr/>
          <p:nvPr/>
        </p:nvSpPr>
        <p:spPr>
          <a:xfrm>
            <a:off x="313505" y="3753108"/>
            <a:ext cx="2939143" cy="26125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rgbClr val="FFFF99"/>
              </a:gs>
              <a:gs pos="71000">
                <a:srgbClr val="F2DCA5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 A PPT fájlok megjelenítéséhez használják a WPS Office ingyenes verzióját (Letölthető innen: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). Az 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4528" y1="70927" x2="64528" y2="70927"/>
                        <a14:foregroundMark x1="77358" y1="74436" x2="77358" y2="74436"/>
                        <a14:foregroundMark x1="68679" y1="75689" x2="68679" y2="75689"/>
                        <a14:foregroundMark x1="62264" y1="82957" x2="62264" y2="82957"/>
                        <a14:foregroundMark x1="60755" y1="71429" x2="60755" y2="71429"/>
                        <a14:foregroundMark x1="79245" y1="70927" x2="79245" y2="70927"/>
                        <a14:foregroundMark x1="57736" y1="87469" x2="57736" y2="87469"/>
                        <a14:foregroundMark x1="62264" y1="86717" x2="62264" y2="86717"/>
                        <a14:foregroundMark x1="72830" y1="51378" x2="72830" y2="51378"/>
                        <a14:foregroundMark x1="75094" y1="37093" x2="75094" y2="37093"/>
                        <a14:foregroundMark x1="75094" y1="34837" x2="75094" y2="34837"/>
                        <a14:foregroundMark x1="75094" y1="41103" x2="75094" y2="41103"/>
                        <a14:foregroundMark x1="47925" y1="69925" x2="47925" y2="69925"/>
                        <a14:foregroundMark x1="20000" y1="64411" x2="20000" y2="64411"/>
                        <a14:foregroundMark x1="50189" y1="68922" x2="50189" y2="68922"/>
                        <a14:foregroundMark x1="81509" y1="91479" x2="81509" y2="91479"/>
                        <a14:foregroundMark x1="76226" y1="92732" x2="76226" y2="92732"/>
                        <a14:foregroundMark x1="78113" y1="89223" x2="78113" y2="89223"/>
                        <a14:foregroundMark x1="81509" y1="89223" x2="81509" y2="89223"/>
                        <a14:foregroundMark x1="75094" y1="83709" x2="75094" y2="83709"/>
                        <a14:foregroundMark x1="82264" y1="39348" x2="82264" y2="39348"/>
                        <a14:foregroundMark x1="64906" y1="35840" x2="64906" y2="35840"/>
                        <a14:foregroundMark x1="71698" y1="38596" x2="71698" y2="38596"/>
                        <a14:foregroundMark x1="82264" y1="44612" x2="82264" y2="44612"/>
                        <a14:foregroundMark x1="76226" y1="44612" x2="76226" y2="44612"/>
                        <a14:backgroundMark x1="28679" y1="14286" x2="28679" y2="14286"/>
                        <a14:backgroundMark x1="62264" y1="27318" x2="62264" y2="27318"/>
                      </a14:backgroundRemoval>
                    </a14:imgEffect>
                  </a14:imgLayer>
                </a14:imgProps>
              </a:ext>
            </a:extLst>
          </a:blip>
          <a:srcRect l="12442" t="3286" r="8921" b="3389"/>
          <a:stretch/>
        </p:blipFill>
        <p:spPr>
          <a:xfrm rot="597623" flipH="1">
            <a:off x="11075509" y="739228"/>
            <a:ext cx="556151" cy="95543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8380" y="49633"/>
            <a:ext cx="1186291" cy="19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125 -0.0588 L -0.93125 -0.05857 C -0.92135 -0.05949 -0.91146 -0.06088 -0.90169 -0.06088 C -0.89193 -0.06088 -0.89466 -0.05973 -0.88841 -0.05672 C -0.88529 -0.05533 -0.88216 -0.05394 -0.87891 -0.05255 C -0.87734 -0.05116 -0.87591 -0.04838 -0.87422 -0.04838 C -0.86667 -0.04769 -0.85911 -0.04931 -0.85156 -0.05047 C -0.84987 -0.0507 -0.84844 -0.05232 -0.84674 -0.05255 C -0.83893 -0.05371 -0.83086 -0.05394 -0.82305 -0.05463 C -0.82096 -0.05533 -0.81901 -0.05672 -0.81706 -0.05672 C -0.77187 -0.05672 -0.78125 -0.05857 -0.75755 -0.05255 C -0.75638 -0.05116 -0.75521 -0.04931 -0.75391 -0.04838 C -0.75195 -0.04653 -0.74922 -0.04561 -0.74674 -0.04399 C -0.74674 -0.04375 -0.73971 -0.03982 -0.73971 -0.03959 L -0.73255 -0.03774 C -0.73047 -0.03704 -0.72852 -0.03635 -0.72656 -0.03565 C -0.725 -0.03496 -0.72344 -0.0338 -0.72174 -0.03357 C -0.71432 -0.03241 -0.70677 -0.03218 -0.69922 -0.03149 C -0.69831 -0.03102 -0.68919 -0.02871 -0.68724 -0.02709 C -0.68477 -0.025 -0.68281 -0.02037 -0.68021 -0.01875 L -0.67305 -0.01459 C -0.66654 -0.00672 -0.67214 -0.01204 -0.66107 -0.00811 C -0.6599 -0.00764 -0.65872 -0.00672 -0.65755 -0.00602 C -0.65365 -0.00394 -0.65091 -0.00324 -0.64674 -0.00186 C -0.64557 -0.00047 -0.64453 0.00115 -0.64323 0.00254 C -0.62956 0.0162 -0.62578 0.0074 -0.60156 0.00879 C -0.5901 0.01389 -0.59883 0.01041 -0.57656 0.01296 L -0.55872 0.01504 C -0.55352 0.01574 -0.54844 0.01713 -0.54323 0.01713 L -0.4194 0.01944 L -0.21589 0.02152 C -0.19922 0.02291 -0.18242 0.02268 -0.16589 0.02569 C -0.13333 0.03148 -0.16901 0.02476 -0.14687 0.02986 C -0.125 0.03518 -0.14557 0.02916 -0.12917 0.03426 C -0.11784 0.03333 -0.10677 0.03333 -0.0957 0.03194 C -0.09349 0.03171 -0.0849 0.02639 -0.08372 0.02569 C -0.08229 0.02476 -0.0806 0.02361 -0.07904 0.02361 C -0.05794 0.02222 -0.01589 0.02152 -0.01589 0.02176 L 0.0056 0.01944 L 0.0056 0.01967 " pathEditMode="relative" rAng="0" ptsTypes="AAAAAAAAAAAAAAAAAAAAAAAAAAAAAAAAAAAAAAAA">
                                      <p:cBhvr>
                                        <p:cTn id="6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36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050" y="860090"/>
            <a:ext cx="7030720" cy="46263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757294" cy="17272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08000" y="2235200"/>
            <a:ext cx="294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</a:rPr>
              <a:t>Ellenőrizd le tudásod a tanultak alapján! Melyik szó mit jelent? Kösd össze a jelentésükkel! </a:t>
            </a:r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  <a:hlinkClick r:id="rId4"/>
              </a:rPr>
              <a:t>Kattints ide</a:t>
            </a:r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</a:rPr>
              <a:t> és indul a feladat!</a:t>
            </a:r>
            <a:endParaRPr lang="hu-H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1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" y="1667972"/>
            <a:ext cx="7986571" cy="4978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8611" y="1834886"/>
            <a:ext cx="2875856" cy="4644571"/>
          </a:xfrm>
          <a:prstGeom prst="rect">
            <a:avLst/>
          </a:prstGeom>
          <a:effectLst>
            <a:outerShdw blurRad="63500" dist="889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3230" y="0"/>
            <a:ext cx="1528770" cy="15155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16696" cy="151557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148113" y="304800"/>
            <a:ext cx="7953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A templomról és az istentiszteletről szól ez a kedves kis gyermekének. 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  <a:hlinkClick r:id="rId7"/>
              </a:rPr>
              <a:t>Ide kattintva meghallgathatod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, a kotta segítségével pedig énekelheted is.</a:t>
            </a:r>
          </a:p>
        </p:txBody>
      </p:sp>
    </p:spTree>
    <p:extLst>
      <p:ext uri="{BB962C8B-B14F-4D97-AF65-F5344CB8AC3E}">
        <p14:creationId xmlns:p14="http://schemas.microsoft.com/office/powerpoint/2010/main" val="4910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219" y="1320798"/>
            <a:ext cx="9513147" cy="5384800"/>
          </a:xfrm>
          <a:prstGeom prst="rect">
            <a:avLst/>
          </a:prstGeom>
          <a:effectLst/>
        </p:spPr>
      </p:pic>
      <p:sp>
        <p:nvSpPr>
          <p:cNvPr id="4" name="Szamárfül 3"/>
          <p:cNvSpPr/>
          <p:nvPr/>
        </p:nvSpPr>
        <p:spPr>
          <a:xfrm>
            <a:off x="2418443" y="261256"/>
            <a:ext cx="9410700" cy="841829"/>
          </a:xfrm>
          <a:prstGeom prst="foldedCorner">
            <a:avLst/>
          </a:prstGeom>
          <a:solidFill>
            <a:srgbClr val="B8884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Szükséges eszközök: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A/4-es színes fénymásolópapír, olló, ragasztó, színes ceruza/filctoll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2002971"/>
            <a:ext cx="2525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D7A1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Hajtogassunk templomot!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DD7A1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67967" cy="1669143"/>
          </a:xfrm>
          <a:prstGeom prst="rect">
            <a:avLst/>
          </a:prstGeom>
          <a:effectLst/>
        </p:spPr>
      </p:pic>
      <p:sp>
        <p:nvSpPr>
          <p:cNvPr id="8" name="Szövegdoboz 7"/>
          <p:cNvSpPr txBox="1"/>
          <p:nvPr/>
        </p:nvSpPr>
        <p:spPr>
          <a:xfrm>
            <a:off x="114460" y="3227723"/>
            <a:ext cx="21895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D7A1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templom belsejébe belerajzolhatod, vagy papírból kivághatod azokat a templomi berendezési tárgyakat, amelyekről tanultál.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DD7A1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86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3182"/>
            <a:ext cx="21637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kerekített téglalap 2"/>
          <p:cNvSpPr/>
          <p:nvPr/>
        </p:nvSpPr>
        <p:spPr>
          <a:xfrm>
            <a:off x="217488" y="3904147"/>
            <a:ext cx="3582987" cy="2035175"/>
          </a:xfrm>
          <a:prstGeom prst="round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Olvasd el Isten üzenetét és add tovább az Igét valakinek!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217488" y="2702292"/>
            <a:ext cx="3582987" cy="887949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CED2B3"/>
              </a:gs>
              <a:gs pos="88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Aranymondás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0"/>
            <a:ext cx="8391525" cy="666205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015601" y="2411520"/>
            <a:ext cx="56477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„Mert ahol ketten vagy hárman</a:t>
            </a:r>
            <a:r>
              <a:rPr kumimoji="0" lang="hu-HU" sz="2800" b="0" i="1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összegyűlnek az én nevemben, ott vagyok közöttük</a:t>
            </a:r>
            <a:r>
              <a:rPr kumimoji="0" lang="hu-H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i="1" dirty="0" smtClean="0">
                <a:solidFill>
                  <a:srgbClr val="FFC000">
                    <a:lumMod val="50000"/>
                  </a:srgbClr>
                </a:solidFill>
                <a:latin typeface="Arial" panose="020B0604020202020204"/>
              </a:rPr>
              <a:t>Máté evangéliuma</a:t>
            </a:r>
            <a:r>
              <a:rPr kumimoji="0" lang="hu-H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18,20</a:t>
            </a:r>
            <a:endParaRPr kumimoji="0" lang="hu-HU" sz="2000" b="0" i="1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59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" y="25495"/>
            <a:ext cx="2073275" cy="193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4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65" y="1335900"/>
            <a:ext cx="4505325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spect="1"/>
          </p:cNvSpPr>
          <p:nvPr/>
        </p:nvSpPr>
        <p:spPr>
          <a:xfrm>
            <a:off x="7608404" y="1631657"/>
            <a:ext cx="3807792" cy="3807792"/>
          </a:xfrm>
          <a:prstGeom prst="ellipse">
            <a:avLst/>
          </a:prstGeom>
          <a:noFill/>
          <a:ln w="44450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793831" y="2517775"/>
            <a:ext cx="343693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7" name="Téglalap 6"/>
          <p:cNvSpPr/>
          <p:nvPr/>
        </p:nvSpPr>
        <p:spPr>
          <a:xfrm>
            <a:off x="6464299" y="5593142"/>
            <a:ext cx="6096000" cy="708025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7431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93788" y="2554288"/>
            <a:ext cx="39036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Köszönjük a segítségüket!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Isten áldását kívánjuk 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358" y="1663649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740151" y="1982851"/>
            <a:ext cx="580887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 vagy az én erőm, rólad zeng énekem. Erős váram az Isten, az én hűséges </a:t>
            </a: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Istenem.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(Zsoltárok könyve 59,18)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3" y="4807550"/>
            <a:ext cx="4676775" cy="155257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181930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455839" y="2646726"/>
            <a:ext cx="50244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5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793750"/>
            <a:ext cx="5380037" cy="5405438"/>
          </a:xfrm>
          <a:prstGeom prst="rect">
            <a:avLst/>
          </a:prstGeom>
          <a:solidFill>
            <a:srgbClr val="FFFBD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73880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89" b="100000" l="164" r="98691">
                        <a14:foregroundMark x1="64484" y1="97490" x2="64484" y2="97490"/>
                        <a14:foregroundMark x1="5401" y1="96234" x2="5401" y2="96234"/>
                        <a14:foregroundMark x1="6710" y1="98536" x2="6710" y2="98536"/>
                        <a14:foregroundMark x1="77087" y1="97280" x2="77087" y2="97280"/>
                        <a14:foregroundMark x1="74304" y1="96025" x2="74304" y2="96025"/>
                        <a14:backgroundMark x1="24550" y1="32636" x2="24550" y2="32636"/>
                        <a14:backgroundMark x1="12602" y1="79707" x2="12602" y2="79707"/>
                        <a14:backgroundMark x1="9820" y1="78243" x2="9820" y2="78243"/>
                        <a14:backgroundMark x1="27332" y1="80753" x2="27332" y2="80753"/>
                        <a14:backgroundMark x1="39771" y1="64226" x2="39771" y2="64226"/>
                        <a14:backgroundMark x1="1800" y1="76778" x2="1800" y2="76778"/>
                        <a14:backgroundMark x1="81506" y1="81172" x2="81506" y2="81172"/>
                        <a14:backgroundMark x1="87070" y1="81381" x2="87070" y2="81381"/>
                        <a14:backgroundMark x1="91162" y1="81381" x2="91162" y2="81381"/>
                        <a14:backgroundMark x1="81997" y1="64854" x2="81997" y2="64854"/>
                        <a14:backgroundMark x1="40426" y1="43515" x2="40426" y2="43515"/>
                        <a14:backgroundMark x1="14239" y1="68828" x2="14239" y2="68828"/>
                        <a14:backgroundMark x1="11620" y1="65272" x2="11620" y2="65272"/>
                        <a14:backgroundMark x1="25532" y1="70293" x2="25532" y2="70293"/>
                      </a14:backgroundRemoval>
                    </a14:imgEffect>
                  </a14:imgLayer>
                </a14:imgProps>
              </a:ext>
            </a:extLst>
          </a:blip>
          <a:srcRect t="12910"/>
          <a:stretch/>
        </p:blipFill>
        <p:spPr>
          <a:xfrm>
            <a:off x="2126333" y="0"/>
            <a:ext cx="10065668" cy="6857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6477" y="0"/>
            <a:ext cx="1585523" cy="156754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54733" y="783771"/>
            <a:ext cx="4644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templomot Isten házának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 nevezik.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05418" y="1998429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Neki építették.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19314" y="3489494"/>
            <a:ext cx="3396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Menj el a templomba és figyelj ott Isten szavára!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67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Jobbra nyíl 1"/>
          <p:cNvSpPr/>
          <p:nvPr/>
        </p:nvSpPr>
        <p:spPr>
          <a:xfrm>
            <a:off x="4688114" y="5326743"/>
            <a:ext cx="5254173" cy="1306286"/>
          </a:xfrm>
          <a:prstGeom prst="rightArrow">
            <a:avLst>
              <a:gd name="adj1" fmla="val 50000"/>
              <a:gd name="adj2" fmla="val 4333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Tomi és Zsófi a templomba tartanak. Kövesd az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jjaddal az útvonalukat a templomig!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75772" y="4876800"/>
            <a:ext cx="3933371" cy="14514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Nézd meg mit láthatnak az úton, amíg a templomba érnek!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66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5733143" y="275771"/>
            <a:ext cx="5936343" cy="1378858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Tudod-e?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Ezt az imádságot mondhatod a templomba érkezéskor: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„Szent házadban megjelentem,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Én Istenem, áldj meg engem! Ámen.”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290284" y="5036456"/>
            <a:ext cx="6821715" cy="1451429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Távozáskor pedig ezt mondhatod: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„Házamba is jöjj el velem, tedd templomoddá, Istenem.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 áldott volt bejövésem, legyen áldott kimenésem. Ámen.”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8504" cy="120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9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7" y="670"/>
            <a:ext cx="10421257" cy="685733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70"/>
            <a:ext cx="1694184" cy="1668473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6662057" y="183215"/>
            <a:ext cx="2795452" cy="378824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 látsz a képen?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7392124" y="744584"/>
            <a:ext cx="3798389" cy="405115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Jártál-e már templomban?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7759337" y="1319349"/>
            <a:ext cx="4200434" cy="74168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Kivel, mikor, miért jártál templomban?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217714" y="5457372"/>
            <a:ext cx="5805714" cy="420914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Emlékezz vissza, hogy érezted magad?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217714" y="6018741"/>
            <a:ext cx="6618515" cy="435428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Emlékszel kiket és milyen tárgyakat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láttál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ott?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80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671"/>
            <a:ext cx="10421257" cy="685733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46742" y="217714"/>
            <a:ext cx="8098971" cy="435429"/>
          </a:xfrm>
          <a:prstGeom prst="rect">
            <a:avLst/>
          </a:prstGeom>
          <a:solidFill>
            <a:srgbClr val="D09B7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Figyeld meg kik és milyen tárgyak vannak a templomban!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Balra nyíl 4"/>
          <p:cNvSpPr/>
          <p:nvPr/>
        </p:nvSpPr>
        <p:spPr>
          <a:xfrm>
            <a:off x="6603999" y="1407886"/>
            <a:ext cx="1451429" cy="571789"/>
          </a:xfrm>
          <a:prstGeom prst="lef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orgona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159656" y="2641601"/>
            <a:ext cx="1509486" cy="580570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szószék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Jobbra nyíl 7"/>
          <p:cNvSpPr/>
          <p:nvPr/>
        </p:nvSpPr>
        <p:spPr>
          <a:xfrm>
            <a:off x="914399" y="1308099"/>
            <a:ext cx="1509486" cy="671576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lelkész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Balra nyíl 8"/>
          <p:cNvSpPr/>
          <p:nvPr/>
        </p:nvSpPr>
        <p:spPr>
          <a:xfrm>
            <a:off x="7511142" y="3429336"/>
            <a:ext cx="1451429" cy="591122"/>
          </a:xfrm>
          <a:prstGeom prst="lef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orgonista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Balra nyíl 9"/>
          <p:cNvSpPr/>
          <p:nvPr/>
        </p:nvSpPr>
        <p:spPr>
          <a:xfrm>
            <a:off x="10827657" y="4622800"/>
            <a:ext cx="1317167" cy="718457"/>
          </a:xfrm>
          <a:prstGeom prst="lef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persely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Balra nyíl 11"/>
          <p:cNvSpPr/>
          <p:nvPr/>
        </p:nvSpPr>
        <p:spPr>
          <a:xfrm rot="19963479">
            <a:off x="9002388" y="3768405"/>
            <a:ext cx="2394582" cy="754743"/>
          </a:xfrm>
          <a:prstGeom prst="lef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dirty="0">
                <a:solidFill>
                  <a:prstClr val="black"/>
                </a:solidFill>
                <a:latin typeface="Arial" panose="020B0604020202020204"/>
              </a:rPr>
              <a:t>g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yülekezeti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tag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Balra-jobbra nyíl 12"/>
          <p:cNvSpPr/>
          <p:nvPr/>
        </p:nvSpPr>
        <p:spPr>
          <a:xfrm>
            <a:off x="3352800" y="5127842"/>
            <a:ext cx="2786743" cy="663358"/>
          </a:xfrm>
          <a:prstGeom prst="left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padok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Lefelé nyíl 13"/>
          <p:cNvSpPr/>
          <p:nvPr/>
        </p:nvSpPr>
        <p:spPr>
          <a:xfrm>
            <a:off x="4339598" y="1693780"/>
            <a:ext cx="624288" cy="2760458"/>
          </a:xfrm>
          <a:prstGeom prst="down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úrasztala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Jobbra nyíl 14"/>
          <p:cNvSpPr/>
          <p:nvPr/>
        </p:nvSpPr>
        <p:spPr>
          <a:xfrm>
            <a:off x="5326743" y="5585225"/>
            <a:ext cx="1879600" cy="739375"/>
          </a:xfrm>
          <a:prstGeom prst="rightArrow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énekeskönyv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8744855" y="353992"/>
            <a:ext cx="3120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Meg tudtad őket nevezni?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42" y="5585225"/>
            <a:ext cx="1313816" cy="129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541480" cy="152399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3482" t="2952" r="70474" b="39475"/>
          <a:stretch/>
        </p:blipFill>
        <p:spPr>
          <a:xfrm>
            <a:off x="2386579" y="311341"/>
            <a:ext cx="2463935" cy="3583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6369" y="311341"/>
            <a:ext cx="2791717" cy="2772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441" y="3875123"/>
            <a:ext cx="2693410" cy="1554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l="89276" t="62430" r="3064" b="18309"/>
          <a:stretch/>
        </p:blipFill>
        <p:spPr>
          <a:xfrm>
            <a:off x="10570637" y="4353018"/>
            <a:ext cx="1277257" cy="2113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/>
          <a:srcRect l="55571" t="79363" r="33148" b="4339"/>
          <a:stretch/>
        </p:blipFill>
        <p:spPr>
          <a:xfrm>
            <a:off x="365825" y="4231097"/>
            <a:ext cx="2351312" cy="223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Szövegdoboz 8"/>
          <p:cNvSpPr txBox="1"/>
          <p:nvPr/>
        </p:nvSpPr>
        <p:spPr>
          <a:xfrm>
            <a:off x="5695613" y="311341"/>
            <a:ext cx="227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Tudod-e?</a:t>
            </a: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49943" y="2065087"/>
            <a:ext cx="1785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lelkész a szószékről hirdeti Isten Igéjét.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001893" y="1220913"/>
            <a:ext cx="2226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lelkész az istentiszteleten palástot visel.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522720" y="3150217"/>
            <a:ext cx="466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templom hangszere az orgona.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011523" y="5418345"/>
            <a:ext cx="3532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templomi asztal az úrasztala.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309934" y="4563867"/>
            <a:ext cx="2258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pénzadományt perselybe gyűjtik.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2731253" y="4527305"/>
            <a:ext cx="20124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énekeskönyv tartalmazza a gyülekezet énekeit.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19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7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38" b="82265" l="14090" r="85323">
                        <a14:foregroundMark x1="43640" y1="28419" x2="43640" y2="28419"/>
                        <a14:foregroundMark x1="39335" y1="26709" x2="39335" y2="26709"/>
                        <a14:foregroundMark x1="28376" y1="27778" x2="28376" y2="27778"/>
                        <a14:foregroundMark x1="31115" y1="28419" x2="31115" y2="28419"/>
                        <a14:foregroundMark x1="33855" y1="25641" x2="33855" y2="25641"/>
                        <a14:foregroundMark x1="35421" y1="27350" x2="35421" y2="27350"/>
                        <a14:foregroundMark x1="43640" y1="26282" x2="43640" y2="26282"/>
                        <a14:foregroundMark x1="59100" y1="29487" x2="59100" y2="29487"/>
                        <a14:foregroundMark x1="52250" y1="40171" x2="52250" y2="40171"/>
                        <a14:foregroundMark x1="49119" y1="36538" x2="49119" y2="36538"/>
                        <a14:foregroundMark x1="55382" y1="38462" x2="55382" y2="38462"/>
                        <a14:foregroundMark x1="50489" y1="36966" x2="50489" y2="36966"/>
                        <a14:foregroundMark x1="45988" y1="36325" x2="45988" y2="36325"/>
                        <a14:foregroundMark x1="42074" y1="33120" x2="42074" y2="33120"/>
                        <a14:foregroundMark x1="44031" y1="33120" x2="44031" y2="33120"/>
                        <a14:foregroundMark x1="38160" y1="35684" x2="38160" y2="35684"/>
                        <a14:foregroundMark x1="34051" y1="34188" x2="34051" y2="34188"/>
                        <a14:foregroundMark x1="30333" y1="35256" x2="30333" y2="35256"/>
                        <a14:foregroundMark x1="29941" y1="40385" x2="29941" y2="40385"/>
                        <a14:foregroundMark x1="32094" y1="43590" x2="32094" y2="43590"/>
                        <a14:foregroundMark x1="28963" y1="44872" x2="28963" y2="44872"/>
                        <a14:foregroundMark x1="35421" y1="40812" x2="35421" y2="40812"/>
                        <a14:foregroundMark x1="40313" y1="40385" x2="40313" y2="40385"/>
                        <a14:foregroundMark x1="43249" y1="41453" x2="43249" y2="41453"/>
                        <a14:foregroundMark x1="38552" y1="46581" x2="38552" y2="46581"/>
                        <a14:foregroundMark x1="52642" y1="24359" x2="52642" y2="24359"/>
                        <a14:foregroundMark x1="59295" y1="33120" x2="59295" y2="33120"/>
                        <a14:foregroundMark x1="55382" y1="29487" x2="55382" y2="29487"/>
                        <a14:foregroundMark x1="55577" y1="22009" x2="55577" y2="22009"/>
                        <a14:foregroundMark x1="60078" y1="21581" x2="60078" y2="21581"/>
                        <a14:foregroundMark x1="56751" y1="17521" x2="56751" y2="17521"/>
                        <a14:foregroundMark x1="63796" y1="20513" x2="63796" y2="20513"/>
                        <a14:foregroundMark x1="68297" y1="27137" x2="68297" y2="27137"/>
                        <a14:foregroundMark x1="69667" y1="35256" x2="69667" y2="35256"/>
                        <a14:foregroundMark x1="66928" y1="33120" x2="66928" y2="33120"/>
                        <a14:foregroundMark x1="66928" y1="42094" x2="66928" y2="42094"/>
                        <a14:foregroundMark x1="63405" y1="39103" x2="63405" y2="39103"/>
                        <a14:foregroundMark x1="68885" y1="40385" x2="68885" y2="40385"/>
                        <a14:foregroundMark x1="71037" y1="43590" x2="71037" y2="43590"/>
                        <a14:foregroundMark x1="69276" y1="31410" x2="69276" y2="31410"/>
                        <a14:foregroundMark x1="64775" y1="36966" x2="64775" y2="36966"/>
                        <a14:foregroundMark x1="60470" y1="37607" x2="60470" y2="37607"/>
                        <a14:foregroundMark x1="59295" y1="41026" x2="59295" y2="41026"/>
                        <a14:foregroundMark x1="61057" y1="44231" x2="61057" y2="44231"/>
                        <a14:foregroundMark x1="56751" y1="47222" x2="56751" y2="47222"/>
                        <a14:foregroundMark x1="63796" y1="47222" x2="63796" y2="47222"/>
                        <a14:foregroundMark x1="68297" y1="47009" x2="68297" y2="47009"/>
                        <a14:foregroundMark x1="51468" y1="44872" x2="51468" y2="44872"/>
                        <a14:foregroundMark x1="48728" y1="42094" x2="48728" y2="42094"/>
                        <a14:foregroundMark x1="50881" y1="48932" x2="50881" y2="48932"/>
                        <a14:foregroundMark x1="60078" y1="47650" x2="60078" y2="47650"/>
                        <a14:foregroundMark x1="54599" y1="51282" x2="54599" y2="51282"/>
                        <a14:foregroundMark x1="59295" y1="51282" x2="59295" y2="51282"/>
                        <a14:foregroundMark x1="40900" y1="48718" x2="40900" y2="48718"/>
                        <a14:foregroundMark x1="43640" y1="45299" x2="43640" y2="45299"/>
                        <a14:foregroundMark x1="36791" y1="43590" x2="36791" y2="43590"/>
                        <a14:foregroundMark x1="33464" y1="50641" x2="33464" y2="50641"/>
                        <a14:foregroundMark x1="39530" y1="53846" x2="39530" y2="53846"/>
                        <a14:foregroundMark x1="41683" y1="58974" x2="41683" y2="58974"/>
                        <a14:foregroundMark x1="45793" y1="61538" x2="45793" y2="61538"/>
                        <a14:foregroundMark x1="44423" y1="66453" x2="44423" y2="66453"/>
                        <a14:foregroundMark x1="38943" y1="61966" x2="38943" y2="61966"/>
                        <a14:foregroundMark x1="34442" y1="64103" x2="34442" y2="64103"/>
                        <a14:foregroundMark x1="28571" y1="64103" x2="28571" y2="64103"/>
                        <a14:foregroundMark x1="38552" y1="68590" x2="38552" y2="68590"/>
                        <a14:foregroundMark x1="29354" y1="69231" x2="29354" y2="69231"/>
                        <a14:foregroundMark x1="33464" y1="70299" x2="33464" y2="70299"/>
                        <a14:foregroundMark x1="38160" y1="72863" x2="38160" y2="72863"/>
                        <a14:foregroundMark x1="60078" y1="58547" x2="60078" y2="58547"/>
                        <a14:foregroundMark x1="51859" y1="55769" x2="51859" y2="55769"/>
                        <a14:foregroundMark x1="56360" y1="55128" x2="56360" y2="55128"/>
                        <a14:foregroundMark x1="63405" y1="55128" x2="63405" y2="55128"/>
                        <a14:foregroundMark x1="68689" y1="55769" x2="68689" y2="55769"/>
                        <a14:foregroundMark x1="52250" y1="61325" x2="52250" y2="61325"/>
                        <a14:foregroundMark x1="68689" y1="62393" x2="68689" y2="62393"/>
                        <a14:foregroundMark x1="67906" y1="66880" x2="67906" y2="66880"/>
                        <a14:foregroundMark x1="63796" y1="69872" x2="63796" y2="69872"/>
                        <a14:foregroundMark x1="59687" y1="72222" x2="59687" y2="72222"/>
                        <a14:foregroundMark x1="72407" y1="68162" x2="72407" y2="68162"/>
                        <a14:foregroundMark x1="76712" y1="68803" x2="76712" y2="68803"/>
                        <a14:foregroundMark x1="78082" y1="65812" x2="78082" y2="65812"/>
                        <a14:foregroundMark x1="23288" y1="70513" x2="23288" y2="70513"/>
                        <a14:foregroundMark x1="20744" y1="72863" x2="20744" y2="72863"/>
                        <a14:foregroundMark x1="63796" y1="75641" x2="63796" y2="75641"/>
                        <a14:foregroundMark x1="68689" y1="73718" x2="68689" y2="73718"/>
                        <a14:foregroundMark x1="73386" y1="70940" x2="73386" y2="70940"/>
                        <a14:foregroundMark x1="71429" y1="72650" x2="71429" y2="72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28" t="8219" r="17065" b="16781"/>
          <a:stretch/>
        </p:blipFill>
        <p:spPr bwMode="auto">
          <a:xfrm>
            <a:off x="-18145" y="4281006"/>
            <a:ext cx="2503715" cy="2576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864" y="4613975"/>
            <a:ext cx="3744935" cy="1911056"/>
          </a:xfrm>
          <a:prstGeom prst="rect">
            <a:avLst/>
          </a:prstGeom>
          <a:effectLst>
            <a:outerShdw blurRad="63500" dist="889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757294" cy="17272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119084" y="518049"/>
            <a:ext cx="580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88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templomban csendben vagyunk. 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B8884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119085" y="1024653"/>
            <a:ext cx="972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8884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Így könnyebben tudunk Isten szavára figyelni és imádkozni.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B8884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Lefelé nyíl 1"/>
          <p:cNvSpPr/>
          <p:nvPr/>
        </p:nvSpPr>
        <p:spPr>
          <a:xfrm>
            <a:off x="1881477" y="2054477"/>
            <a:ext cx="8592331" cy="2554514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92D050"/>
          </a:solidFill>
          <a:ln>
            <a:noFill/>
          </a:ln>
          <a:effectLst>
            <a:outerShdw blurRad="63500" dist="88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Nagyon fontos dolgot mondott el Jézus a gyülekezetről. </a:t>
            </a:r>
            <a:r>
              <a:rPr lang="hu-HU" sz="2400" dirty="0" err="1" smtClean="0">
                <a:hlinkClick r:id="rId6"/>
              </a:rPr>
              <a:t>Fejtsd</a:t>
            </a:r>
            <a:r>
              <a:rPr lang="hu-HU" sz="2400" dirty="0" smtClean="0">
                <a:hlinkClick r:id="rId6"/>
              </a:rPr>
              <a:t> meg a titkosírást</a:t>
            </a:r>
            <a:endParaRPr lang="hu-HU" sz="2400" dirty="0" smtClean="0"/>
          </a:p>
          <a:p>
            <a:pPr algn="ctr"/>
            <a:r>
              <a:rPr lang="hu-HU" sz="2400" dirty="0" smtClean="0"/>
              <a:t>és a mai aranymondásunk felfedi, hogy pontosan mit! </a:t>
            </a:r>
            <a:endParaRPr lang="hu-HU" sz="2400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69714" y="3080924"/>
            <a:ext cx="2322286" cy="3750543"/>
          </a:xfrm>
          <a:prstGeom prst="rect">
            <a:avLst/>
          </a:prstGeom>
          <a:effectLst>
            <a:outerShdw blurRad="63500" dist="889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Lekerekített téglalap 2"/>
          <p:cNvSpPr/>
          <p:nvPr/>
        </p:nvSpPr>
        <p:spPr>
          <a:xfrm>
            <a:off x="163285" y="1727200"/>
            <a:ext cx="3449783" cy="166970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Szereted a betűket? Jól boldogulsz velük? </a:t>
            </a:r>
          </a:p>
          <a:p>
            <a:pPr algn="ctr"/>
            <a:r>
              <a:rPr lang="hu-HU" dirty="0" smtClean="0"/>
              <a:t>Ha igen, elkészítheted ezt a feladatot! </a:t>
            </a:r>
          </a:p>
          <a:p>
            <a:pPr algn="ctr"/>
            <a:r>
              <a:rPr lang="hu-HU" dirty="0" smtClean="0"/>
              <a:t>Ha nem, lapozz tovább!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431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523</Words>
  <Application>Microsoft Office PowerPoint</Application>
  <PresentationFormat>Szélesvásznú</PresentationFormat>
  <Paragraphs>86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Comic Sans MS</vt:lpstr>
      <vt:lpstr>Times New Roman</vt:lpstr>
      <vt:lpstr>Wingdings 3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Szászi Andrea</cp:lastModifiedBy>
  <cp:revision>15</cp:revision>
  <dcterms:created xsi:type="dcterms:W3CDTF">2020-07-09T12:25:11Z</dcterms:created>
  <dcterms:modified xsi:type="dcterms:W3CDTF">2020-07-16T07:10:47Z</dcterms:modified>
</cp:coreProperties>
</file>