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79" r:id="rId4"/>
    <p:sldId id="271" r:id="rId5"/>
    <p:sldId id="284" r:id="rId6"/>
    <p:sldId id="293" r:id="rId7"/>
    <p:sldId id="294" r:id="rId8"/>
    <p:sldId id="285" r:id="rId9"/>
    <p:sldId id="275" r:id="rId10"/>
    <p:sldId id="276" r:id="rId11"/>
    <p:sldId id="277" r:id="rId12"/>
    <p:sldId id="282" r:id="rId13"/>
    <p:sldId id="283" r:id="rId14"/>
    <p:sldId id="287" r:id="rId15"/>
    <p:sldId id="268" r:id="rId16"/>
    <p:sldId id="290" r:id="rId17"/>
    <p:sldId id="269" r:id="rId18"/>
    <p:sldId id="270" r:id="rId19"/>
    <p:sldId id="292" r:id="rId20"/>
    <p:sldId id="288" r:id="rId21"/>
    <p:sldId id="259" r:id="rId22"/>
    <p:sldId id="260" r:id="rId23"/>
    <p:sldId id="261" r:id="rId24"/>
    <p:sldId id="262" r:id="rId2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4A2D"/>
    <a:srgbClr val="742F3A"/>
    <a:srgbClr val="EDD400"/>
    <a:srgbClr val="FEFC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2021. 04. 23.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582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2021. 04. 23.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42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2021. 04. 23.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216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2021. 04. 23.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356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2021. 04. 23.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838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2021. 04. 23.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516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2021. 04. 23.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90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2021. 04. 23.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39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2021. 04. 23.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816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2021. 04. 23.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231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2021. 04. 23.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31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2021. 04. 23.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83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hyperlink" Target="https://rpi-feladatbank.reformatus.hu/vlGsytbn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ixabay.hu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665999" y="1530727"/>
            <a:ext cx="2142309" cy="2012705"/>
          </a:xfrm>
          <a:prstGeom prst="ellipse">
            <a:avLst/>
          </a:prstGeom>
          <a:gradFill>
            <a:gsLst>
              <a:gs pos="0">
                <a:schemeClr val="bg1"/>
              </a:gs>
              <a:gs pos="44000">
                <a:schemeClr val="accent1">
                  <a:lumMod val="20000"/>
                  <a:lumOff val="80000"/>
                </a:schemeClr>
              </a:gs>
              <a:gs pos="72000">
                <a:srgbClr val="FBE1A8"/>
              </a:gs>
              <a:gs pos="99000">
                <a:srgbClr val="E0BB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24588" y="1530727"/>
            <a:ext cx="8307251" cy="4893647"/>
          </a:xfrm>
          <a:prstGeom prst="rect">
            <a:avLst/>
          </a:prstGeom>
          <a:gradFill>
            <a:gsLst>
              <a:gs pos="14000">
                <a:schemeClr val="accent1">
                  <a:lumMod val="5000"/>
                  <a:lumOff val="95000"/>
                </a:schemeClr>
              </a:gs>
              <a:gs pos="81000">
                <a:srgbClr val="ECD89E"/>
              </a:gs>
              <a:gs pos="46000">
                <a:schemeClr val="accent1">
                  <a:lumMod val="20000"/>
                  <a:lumOff val="80000"/>
                </a:schemeClr>
              </a:gs>
              <a:gs pos="100000">
                <a:srgbClr val="E0BB7D"/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400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apírlapok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olló, ragasztó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vagy toll, </a:t>
            </a:r>
            <a:r>
              <a:rPr lang="hu-HU" sz="2400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korona (papír, vagy játék)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6" name="Téglalap 5"/>
          <p:cNvSpPr/>
          <p:nvPr/>
        </p:nvSpPr>
        <p:spPr>
          <a:xfrm>
            <a:off x="267583" y="3811802"/>
            <a:ext cx="2939143" cy="26125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0000">
                <a:schemeClr val="accent1">
                  <a:lumMod val="20000"/>
                  <a:lumOff val="80000"/>
                </a:schemeClr>
              </a:gs>
              <a:gs pos="75000">
                <a:srgbClr val="ECD89E"/>
              </a:gs>
              <a:gs pos="100000">
                <a:srgbClr val="E0BB7D"/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sp>
        <p:nvSpPr>
          <p:cNvPr id="7" name="Szövegdoboz 5"/>
          <p:cNvSpPr txBox="1">
            <a:spLocks noChangeArrowheads="1"/>
          </p:cNvSpPr>
          <p:nvPr/>
        </p:nvSpPr>
        <p:spPr bwMode="auto">
          <a:xfrm>
            <a:off x="0" y="334713"/>
            <a:ext cx="12192000" cy="707886"/>
          </a:xfrm>
          <a:prstGeom prst="rect">
            <a:avLst/>
          </a:prstGeom>
          <a:gradFill>
            <a:gsLst>
              <a:gs pos="48000">
                <a:schemeClr val="bg1"/>
              </a:gs>
              <a:gs pos="2000">
                <a:schemeClr val="accent1">
                  <a:lumMod val="20000"/>
                  <a:lumOff val="80000"/>
                </a:schemeClr>
              </a:gs>
              <a:gs pos="68000">
                <a:srgbClr val="FBE1A8"/>
              </a:gs>
              <a:gs pos="87000">
                <a:srgbClr val="E0BB7D"/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Egy király, aki követte a Szentírást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3" b="86151" l="18402" r="49013">
                        <a14:foregroundMark x1="20826" y1="37727" x2="20826" y2="37727"/>
                        <a14:foregroundMark x1="21993" y1="32378" x2="21993" y2="32378"/>
                        <a14:foregroundMark x1="21454" y1="34766" x2="21454" y2="34766"/>
                        <a14:foregroundMark x1="23070" y1="29799" x2="23070" y2="29799"/>
                        <a14:foregroundMark x1="23609" y1="25119" x2="23609" y2="25119"/>
                        <a14:foregroundMark x1="24327" y1="13372" x2="24327" y2="13372"/>
                        <a14:foregroundMark x1="23788" y1="11557" x2="23788" y2="11557"/>
                        <a14:foregroundMark x1="23339" y1="9838" x2="23339" y2="9838"/>
                        <a14:foregroundMark x1="57271" y1="9551" x2="57271" y2="9551"/>
                        <a14:backgroundMark x1="36266" y1="24642" x2="36266" y2="24642"/>
                        <a14:backgroundMark x1="39856" y1="40401" x2="39856" y2="40401"/>
                      </a14:backgroundRemoval>
                    </a14:imgEffect>
                  </a14:imgLayer>
                </a14:imgProps>
              </a:ext>
            </a:extLst>
          </a:blip>
          <a:srcRect l="17418" t="8073" r="50069" b="13133"/>
          <a:stretch/>
        </p:blipFill>
        <p:spPr>
          <a:xfrm>
            <a:off x="1252624" y="0"/>
            <a:ext cx="851772" cy="19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2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3" b="98854" l="3232" r="98833">
                        <a14:foregroundMark x1="20826" y1="37727" x2="20826" y2="37727"/>
                        <a14:foregroundMark x1="21993" y1="32378" x2="21993" y2="32378"/>
                        <a14:foregroundMark x1="21454" y1="34766" x2="21454" y2="34766"/>
                        <a14:foregroundMark x1="23070" y1="29799" x2="23070" y2="29799"/>
                        <a14:foregroundMark x1="23609" y1="25119" x2="23609" y2="25119"/>
                        <a14:foregroundMark x1="24327" y1="13372" x2="24327" y2="13372"/>
                        <a14:foregroundMark x1="23788" y1="11557" x2="23788" y2="11557"/>
                        <a14:foregroundMark x1="23339" y1="9838" x2="23339" y2="9838"/>
                        <a14:foregroundMark x1="57271" y1="9551" x2="57271" y2="9551"/>
                      </a14:backgroundRemoval>
                    </a14:imgEffect>
                  </a14:imgLayer>
                </a14:imgProps>
              </a:ext>
            </a:extLst>
          </a:blip>
          <a:srcRect l="49058"/>
          <a:stretch/>
        </p:blipFill>
        <p:spPr>
          <a:xfrm>
            <a:off x="0" y="60957"/>
            <a:ext cx="3684104" cy="6797043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3684104" y="560360"/>
            <a:ext cx="6072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A munka elkezdődött, de hamar meg is állt.</a:t>
            </a:r>
          </a:p>
          <a:p>
            <a:r>
              <a:rPr lang="hu-HU" sz="2400" dirty="0" smtClean="0"/>
              <a:t>Találtak valamit.</a:t>
            </a:r>
          </a:p>
          <a:p>
            <a:r>
              <a:rPr lang="hu-HU" sz="2400" dirty="0" smtClean="0"/>
              <a:t>Mindenki összesereglett.</a:t>
            </a:r>
          </a:p>
          <a:p>
            <a:r>
              <a:rPr lang="hu-HU" sz="2400" dirty="0" smtClean="0"/>
              <a:t>Tanácstalanul vakarták a fejüket:</a:t>
            </a:r>
            <a:endParaRPr lang="hu-HU" sz="2400" dirty="0"/>
          </a:p>
        </p:txBody>
      </p:sp>
      <p:sp>
        <p:nvSpPr>
          <p:cNvPr id="4" name="Ellipszis buborék 3"/>
          <p:cNvSpPr/>
          <p:nvPr/>
        </p:nvSpPr>
        <p:spPr>
          <a:xfrm>
            <a:off x="8682711" y="1652163"/>
            <a:ext cx="2839467" cy="1680754"/>
          </a:xfrm>
          <a:prstGeom prst="wedgeEllipseCallout">
            <a:avLst>
              <a:gd name="adj1" fmla="val 61663"/>
              <a:gd name="adj2" fmla="val -98085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Miféle tekercs lehet ez?</a:t>
            </a:r>
            <a:endParaRPr lang="hu-HU" sz="2200" dirty="0"/>
          </a:p>
        </p:txBody>
      </p:sp>
      <p:sp>
        <p:nvSpPr>
          <p:cNvPr id="5" name="Ellipszis buborék 4"/>
          <p:cNvSpPr/>
          <p:nvPr/>
        </p:nvSpPr>
        <p:spPr>
          <a:xfrm>
            <a:off x="8730801" y="3509639"/>
            <a:ext cx="2839467" cy="1680754"/>
          </a:xfrm>
          <a:prstGeom prst="wedgeEllipseCallout">
            <a:avLst>
              <a:gd name="adj1" fmla="val 63414"/>
              <a:gd name="adj2" fmla="val 75181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Vajon milyen tekercs ez?</a:t>
            </a:r>
            <a:endParaRPr lang="hu-HU" sz="2200" dirty="0"/>
          </a:p>
        </p:txBody>
      </p:sp>
      <p:sp>
        <p:nvSpPr>
          <p:cNvPr id="7" name="Ellipszis buborék 6"/>
          <p:cNvSpPr/>
          <p:nvPr/>
        </p:nvSpPr>
        <p:spPr>
          <a:xfrm>
            <a:off x="2723322" y="4820476"/>
            <a:ext cx="2763078" cy="1445529"/>
          </a:xfrm>
          <a:prstGeom prst="wedgeEllipseCallout">
            <a:avLst>
              <a:gd name="adj1" fmla="val -70902"/>
              <a:gd name="adj2" fmla="val 83005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Nézzétek!</a:t>
            </a:r>
            <a:endParaRPr lang="hu-HU" sz="2200" dirty="0"/>
          </a:p>
        </p:txBody>
      </p:sp>
      <p:grpSp>
        <p:nvGrpSpPr>
          <p:cNvPr id="10" name="Csoportba foglalás 9"/>
          <p:cNvGrpSpPr/>
          <p:nvPr/>
        </p:nvGrpSpPr>
        <p:grpSpPr>
          <a:xfrm>
            <a:off x="5252226" y="1763258"/>
            <a:ext cx="2585164" cy="4864363"/>
            <a:chOff x="8967417" y="1147036"/>
            <a:chExt cx="2585164" cy="4864363"/>
          </a:xfrm>
        </p:grpSpPr>
        <p:pic>
          <p:nvPicPr>
            <p:cNvPr id="11" name="Kép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967" b="28363" l="79547" r="91803"/>
                      </a14:imgEffect>
                    </a14:imgLayer>
                  </a14:imgProps>
                </a:ext>
              </a:extLst>
            </a:blip>
            <a:srcRect l="87984" t="6757" r="6636" b="69669"/>
            <a:stretch/>
          </p:blipFill>
          <p:spPr>
            <a:xfrm>
              <a:off x="10048460" y="1147036"/>
              <a:ext cx="1504121" cy="4864363"/>
            </a:xfrm>
            <a:prstGeom prst="rect">
              <a:avLst/>
            </a:prstGeom>
          </p:spPr>
        </p:pic>
        <p:pic>
          <p:nvPicPr>
            <p:cNvPr id="12" name="Kép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967" b="28363" l="79547" r="91803"/>
                      </a14:imgEffect>
                    </a14:imgLayer>
                  </a14:imgProps>
                </a:ext>
              </a:extLst>
            </a:blip>
            <a:srcRect l="78975" t="6757" r="16696" b="69669"/>
            <a:stretch/>
          </p:blipFill>
          <p:spPr>
            <a:xfrm>
              <a:off x="8967417" y="1147036"/>
              <a:ext cx="1210253" cy="4864363"/>
            </a:xfrm>
            <a:prstGeom prst="rect">
              <a:avLst/>
            </a:prstGeom>
          </p:spPr>
        </p:pic>
      </p:grpSp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67" b="28363" l="79547" r="91803"/>
                    </a14:imgEffect>
                  </a14:imgLayer>
                </a14:imgProps>
              </a:ext>
            </a:extLst>
          </a:blip>
          <a:srcRect l="78975" t="6757" r="6636" b="69669"/>
          <a:stretch/>
        </p:blipFill>
        <p:spPr>
          <a:xfrm>
            <a:off x="5240167" y="1763257"/>
            <a:ext cx="4015409" cy="4864363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8980131" y="5804340"/>
            <a:ext cx="3070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Senki sem tudta.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673938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3" b="98854" l="3232" r="98833">
                        <a14:foregroundMark x1="20826" y1="37727" x2="20826" y2="37727"/>
                        <a14:foregroundMark x1="21993" y1="32378" x2="21993" y2="32378"/>
                        <a14:foregroundMark x1="21454" y1="34766" x2="21454" y2="34766"/>
                        <a14:foregroundMark x1="23070" y1="29799" x2="23070" y2="29799"/>
                        <a14:foregroundMark x1="23609" y1="25119" x2="23609" y2="25119"/>
                        <a14:foregroundMark x1="24327" y1="13372" x2="24327" y2="13372"/>
                        <a14:foregroundMark x1="23788" y1="11557" x2="23788" y2="11557"/>
                        <a14:foregroundMark x1="23339" y1="9838" x2="23339" y2="9838"/>
                        <a14:foregroundMark x1="57271" y1="9551" x2="57271" y2="95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1901" y="60957"/>
            <a:ext cx="7232003" cy="6797043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463429" y="2456297"/>
            <a:ext cx="4474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A</a:t>
            </a:r>
            <a:r>
              <a:rPr lang="hu-HU" sz="2400" dirty="0" smtClean="0"/>
              <a:t> királyhoz vitték.</a:t>
            </a:r>
          </a:p>
          <a:p>
            <a:r>
              <a:rPr lang="hu-HU" sz="2400" dirty="0" smtClean="0"/>
              <a:t>Amikor elolvasta, megdöbbent.</a:t>
            </a:r>
          </a:p>
          <a:p>
            <a:r>
              <a:rPr lang="hu-HU" sz="2400" dirty="0" smtClean="0"/>
              <a:t>Isten törvénykönyvét tartotta a kezében.</a:t>
            </a:r>
            <a:endParaRPr lang="hu-HU" sz="2400" dirty="0"/>
          </a:p>
        </p:txBody>
      </p:sp>
      <p:sp>
        <p:nvSpPr>
          <p:cNvPr id="4" name="Ellipszis buborék 3"/>
          <p:cNvSpPr/>
          <p:nvPr/>
        </p:nvSpPr>
        <p:spPr>
          <a:xfrm>
            <a:off x="8201330" y="405515"/>
            <a:ext cx="3761422" cy="2033365"/>
          </a:xfrm>
          <a:prstGeom prst="wedgeEllipseCallout">
            <a:avLst>
              <a:gd name="adj1" fmla="val -79913"/>
              <a:gd name="adj2" fmla="val 9512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Ez az írás szent, mert Isten szava, és mi elfeledkeztünk róla.</a:t>
            </a:r>
            <a:endParaRPr lang="hu-HU" sz="2200" dirty="0"/>
          </a:p>
        </p:txBody>
      </p:sp>
      <p:sp>
        <p:nvSpPr>
          <p:cNvPr id="5" name="Ellipszis buborék 4"/>
          <p:cNvSpPr/>
          <p:nvPr/>
        </p:nvSpPr>
        <p:spPr>
          <a:xfrm>
            <a:off x="8681242" y="3763423"/>
            <a:ext cx="3012086" cy="1787450"/>
          </a:xfrm>
          <a:prstGeom prst="wedgeEllipseCallout">
            <a:avLst>
              <a:gd name="adj1" fmla="val -94099"/>
              <a:gd name="adj2" fmla="val -150270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Ezen változtatni kell!</a:t>
            </a:r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269630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1101876"/>
            <a:ext cx="12192000" cy="5845772"/>
            <a:chOff x="0" y="1101876"/>
            <a:chExt cx="12192000" cy="5845772"/>
          </a:xfrm>
        </p:grpSpPr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100000" l="12216" r="83867">
                          <a14:foregroundMark x1="21651" y1="47342" x2="21651" y2="47342"/>
                          <a14:foregroundMark x1="20767" y1="58481" x2="20767" y2="58481"/>
                          <a14:foregroundMark x1="41154" y1="98101" x2="41154" y2="98101"/>
                          <a14:foregroundMark x1="34035" y1="96456" x2="34035" y2="96456"/>
                          <a14:foregroundMark x1="18997" y1="92911" x2="18997" y2="92911"/>
                          <a14:foregroundMark x1="14659" y1="92152" x2="14659" y2="92152"/>
                          <a14:foregroundMark x1="15249" y1="94304" x2="15249" y2="94304"/>
                          <a14:foregroundMark x1="16807" y1="94177" x2="16807" y2="94177"/>
                          <a14:foregroundMark x1="13648" y1="88987" x2="13648" y2="88987"/>
                          <a14:foregroundMark x1="13142" y1="90380" x2="13142" y2="90380"/>
                          <a14:foregroundMark x1="13142" y1="87215" x2="13142" y2="87215"/>
                          <a14:foregroundMark x1="13142" y1="85190" x2="13142" y2="85190"/>
                          <a14:foregroundMark x1="13142" y1="80506" x2="13142" y2="80506"/>
                          <a14:foregroundMark x1="13437" y1="75316" x2="13437" y2="75316"/>
                          <a14:foregroundMark x1="14069" y1="85443" x2="14069" y2="85443"/>
                          <a14:foregroundMark x1="14869" y1="74051" x2="14869" y2="74051"/>
                          <a14:foregroundMark x1="13774" y1="69494" x2="13774" y2="69494"/>
                          <a14:foregroundMark x1="20345" y1="71392" x2="20345" y2="71392"/>
                          <a14:foregroundMark x1="19040" y1="67342" x2="19040" y2="67342"/>
                          <a14:foregroundMark x1="21441" y1="67215" x2="21441" y2="67215"/>
                          <a14:foregroundMark x1="18155" y1="63671" x2="18155" y2="63671"/>
                          <a14:foregroundMark x1="13901" y1="62658" x2="13901" y2="62658"/>
                          <a14:foregroundMark x1="13184" y1="61772" x2="13184" y2="61772"/>
                          <a14:foregroundMark x1="12974" y1="69367" x2="12974" y2="69367"/>
                          <a14:foregroundMark x1="12974" y1="73291" x2="12974" y2="73291"/>
                          <a14:foregroundMark x1="12932" y1="94684" x2="12932" y2="94684"/>
                          <a14:foregroundMark x1="13184" y1="56962" x2="13184" y2="56962"/>
                          <a14:foregroundMark x1="13184" y1="51139" x2="13184" y2="51139"/>
                          <a14:foregroundMark x1="14280" y1="44937" x2="14280" y2="44937"/>
                          <a14:foregroundMark x1="13142" y1="45570" x2="13142" y2="45570"/>
                          <a14:foregroundMark x1="75527" y1="40253" x2="75527" y2="40253"/>
                          <a14:foregroundMark x1="79570" y1="31013" x2="79570" y2="31013"/>
                          <a14:foregroundMark x1="82013" y1="44430" x2="82013" y2="44430"/>
                          <a14:foregroundMark x1="78770" y1="44304" x2="78770" y2="44304"/>
                          <a14:foregroundMark x1="81887" y1="48608" x2="81887" y2="48608"/>
                          <a14:foregroundMark x1="81929" y1="53671" x2="81929" y2="53671"/>
                          <a14:foregroundMark x1="82182" y1="57848" x2="82182" y2="57848"/>
                          <a14:foregroundMark x1="82772" y1="46962" x2="82772" y2="46962"/>
                          <a14:foregroundMark x1="80413" y1="52911" x2="80413" y2="52911"/>
                          <a14:foregroundMark x1="81929" y1="50886" x2="81929" y2="50886"/>
                          <a14:foregroundMark x1="82182" y1="61013" x2="82182" y2="61013"/>
                          <a14:foregroundMark x1="81929" y1="65443" x2="81929" y2="65443"/>
                          <a14:foregroundMark x1="81466" y1="79873" x2="81466" y2="79873"/>
                          <a14:foregroundMark x1="76116" y1="62658" x2="76116" y2="62658"/>
                          <a14:foregroundMark x1="77970" y1="61266" x2="77970" y2="61266"/>
                          <a14:foregroundMark x1="77085" y1="64810" x2="77085" y2="64810"/>
                          <a14:foregroundMark x1="82898" y1="58987" x2="82898" y2="58987"/>
                          <a14:foregroundMark x1="83067" y1="51139" x2="83067" y2="51139"/>
                          <a14:foregroundMark x1="79949" y1="61772" x2="79949" y2="61772"/>
                          <a14:foregroundMark x1="75695" y1="71139" x2="75695" y2="71139"/>
                          <a14:foregroundMark x1="74726" y1="97595" x2="74726" y2="97595"/>
                          <a14:foregroundMark x1="76495" y1="97342" x2="76495" y2="97342"/>
                          <a14:foregroundMark x1="79655" y1="96076" x2="79655" y2="96076"/>
                          <a14:foregroundMark x1="76622" y1="95063" x2="76622" y2="95063"/>
                          <a14:foregroundMark x1="76832" y1="88354" x2="76832" y2="88354"/>
                          <a14:foregroundMark x1="76201" y1="84051" x2="76201" y2="84051"/>
                          <a14:foregroundMark x1="81592" y1="96203" x2="81592" y2="96203"/>
                          <a14:foregroundMark x1="82687" y1="95063" x2="82687" y2="95063"/>
                          <a14:foregroundMark x1="82940" y1="84937" x2="82940" y2="84937"/>
                          <a14:foregroundMark x1="82940" y1="77342" x2="82940" y2="77342"/>
                          <a14:foregroundMark x1="82814" y1="68481" x2="82814" y2="68481"/>
                          <a14:foregroundMark x1="82940" y1="65190" x2="82940" y2="65190"/>
                          <a14:foregroundMark x1="83067" y1="53165" x2="83067" y2="53165"/>
                          <a14:foregroundMark x1="83067" y1="91519" x2="83067" y2="91519"/>
                          <a14:foregroundMark x1="82940" y1="74177" x2="82940" y2="74177"/>
                          <a14:foregroundMark x1="83488" y1="46962" x2="83488" y2="46962"/>
                          <a14:foregroundMark x1="83909" y1="60633" x2="83909" y2="60633"/>
                          <a14:foregroundMark x1="83488" y1="67975" x2="83488" y2="67975"/>
                          <a14:foregroundMark x1="83572" y1="74810" x2="83572" y2="74810"/>
                          <a14:foregroundMark x1="12216" y1="47089" x2="12216" y2="47089"/>
                          <a14:foregroundMark x1="12553" y1="57342" x2="12553" y2="57342"/>
                          <a14:foregroundMark x1="15164" y1="53544" x2="15164" y2="53544"/>
                          <a14:foregroundMark x1="16133" y1="53544" x2="16133" y2="53544"/>
                          <a14:foregroundMark x1="57119" y1="65949" x2="57119" y2="65949"/>
                          <a14:foregroundMark x1="57119" y1="60633" x2="57119" y2="60633"/>
                          <a14:foregroundMark x1="38627" y1="41772" x2="38627" y2="41772"/>
                          <a14:foregroundMark x1="41702" y1="38228" x2="41702" y2="38228"/>
                          <a14:backgroundMark x1="44356" y1="27468" x2="44356" y2="27468"/>
                          <a14:backgroundMark x1="45830" y1="24937" x2="45830" y2="24937"/>
                          <a14:backgroundMark x1="47178" y1="30759" x2="47178" y2="30759"/>
                          <a14:backgroundMark x1="47136" y1="33797" x2="47136" y2="33797"/>
                          <a14:backgroundMark x1="48947" y1="34051" x2="48947" y2="34051"/>
                          <a14:backgroundMark x1="47810" y1="35063" x2="47810" y2="35063"/>
                          <a14:backgroundMark x1="50126" y1="36076" x2="50126" y2="36076"/>
                          <a14:backgroundMark x1="51853" y1="33165" x2="51853" y2="33165"/>
                          <a14:backgroundMark x1="63985" y1="24177" x2="63985" y2="24177"/>
                          <a14:backgroundMark x1="63985" y1="26329" x2="63985" y2="26329"/>
                          <a14:backgroundMark x1="62005" y1="25316" x2="62005" y2="25316"/>
                          <a14:backgroundMark x1="66259" y1="24810" x2="66259" y2="24810"/>
                          <a14:backgroundMark x1="70093" y1="23038" x2="70093" y2="23038"/>
                          <a14:backgroundMark x1="62932" y1="41772" x2="62932" y2="41772"/>
                          <a14:backgroundMark x1="63142" y1="37595" x2="63142" y2="37595"/>
                          <a14:backgroundMark x1="61963" y1="42785" x2="61963" y2="42785"/>
                          <a14:backgroundMark x1="63184" y1="44430" x2="63184" y2="44430"/>
                          <a14:backgroundMark x1="61752" y1="45949" x2="61752" y2="45949"/>
                          <a14:backgroundMark x1="60699" y1="40380" x2="60699" y2="40380"/>
                          <a14:backgroundMark x1="61879" y1="28228" x2="61879" y2="28228"/>
                          <a14:backgroundMark x1="56655" y1="24937" x2="56655" y2="24937"/>
                          <a14:backgroundMark x1="56571" y1="21013" x2="56571" y2="21013"/>
                          <a14:backgroundMark x1="45282" y1="32911" x2="45282" y2="32911"/>
                          <a14:backgroundMark x1="45240" y1="34557" x2="45240" y2="34557"/>
                          <a14:backgroundMark x1="43639" y1="34557" x2="43639" y2="34557"/>
                          <a14:backgroundMark x1="45577" y1="36076" x2="45577" y2="36076"/>
                          <a14:backgroundMark x1="46040" y1="37215" x2="46040" y2="37215"/>
                          <a14:backgroundMark x1="46714" y1="37848" x2="46714" y2="37848"/>
                          <a14:backgroundMark x1="47641" y1="38354" x2="47641" y2="38354"/>
                          <a14:backgroundMark x1="48736" y1="40886" x2="48736" y2="40886"/>
                        </a14:backgroundRemoval>
                      </a14:imgEffect>
                    </a14:imgLayer>
                  </a14:imgProps>
                </a:ext>
              </a:extLst>
            </a:blip>
            <a:srcRect l="12774" t="-1" r="16677" b="-1651"/>
            <a:stretch/>
          </p:blipFill>
          <p:spPr>
            <a:xfrm>
              <a:off x="0" y="1101876"/>
              <a:ext cx="12192000" cy="5845772"/>
            </a:xfrm>
            <a:prstGeom prst="rect">
              <a:avLst/>
            </a:prstGeom>
          </p:spPr>
        </p:pic>
        <p:pic>
          <p:nvPicPr>
            <p:cNvPr id="4" name="Kép 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33" b="86151" l="18402" r="49013">
                          <a14:foregroundMark x1="20826" y1="37727" x2="20826" y2="37727"/>
                          <a14:foregroundMark x1="21993" y1="32378" x2="21993" y2="32378"/>
                          <a14:foregroundMark x1="21454" y1="34766" x2="21454" y2="34766"/>
                          <a14:foregroundMark x1="23070" y1="29799" x2="23070" y2="29799"/>
                          <a14:foregroundMark x1="23609" y1="25119" x2="23609" y2="25119"/>
                          <a14:foregroundMark x1="24327" y1="13372" x2="24327" y2="13372"/>
                          <a14:foregroundMark x1="23788" y1="11557" x2="23788" y2="11557"/>
                          <a14:foregroundMark x1="23339" y1="9838" x2="23339" y2="9838"/>
                          <a14:foregroundMark x1="57271" y1="9551" x2="57271" y2="9551"/>
                          <a14:backgroundMark x1="36266" y1="24642" x2="36266" y2="24642"/>
                          <a14:backgroundMark x1="39856" y1="40401" x2="39856" y2="40401"/>
                        </a14:backgroundRemoval>
                      </a14:imgEffect>
                    </a14:imgLayer>
                  </a14:imgProps>
                </a:ext>
              </a:extLst>
            </a:blip>
            <a:srcRect l="17418" t="8073" r="50069" b="13133"/>
            <a:stretch/>
          </p:blipFill>
          <p:spPr>
            <a:xfrm flipH="1">
              <a:off x="6178732" y="1502228"/>
              <a:ext cx="2486296" cy="5355772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038" b="100000" l="41028" r="67650">
                          <a14:foregroundMark x1="21651" y1="47342" x2="21651" y2="47342"/>
                          <a14:foregroundMark x1="20767" y1="58481" x2="20767" y2="58481"/>
                          <a14:foregroundMark x1="41154" y1="98101" x2="41154" y2="98101"/>
                          <a14:foregroundMark x1="34035" y1="96456" x2="34035" y2="96456"/>
                          <a14:foregroundMark x1="18997" y1="92911" x2="18997" y2="92911"/>
                          <a14:foregroundMark x1="14659" y1="92152" x2="14659" y2="92152"/>
                          <a14:foregroundMark x1="15249" y1="94304" x2="15249" y2="94304"/>
                          <a14:foregroundMark x1="16807" y1="94177" x2="16807" y2="94177"/>
                          <a14:foregroundMark x1="13648" y1="88987" x2="13648" y2="88987"/>
                          <a14:foregroundMark x1="13142" y1="90380" x2="13142" y2="90380"/>
                          <a14:foregroundMark x1="13142" y1="87215" x2="13142" y2="87215"/>
                          <a14:foregroundMark x1="13142" y1="85190" x2="13142" y2="85190"/>
                          <a14:foregroundMark x1="13142" y1="80506" x2="13142" y2="80506"/>
                          <a14:foregroundMark x1="13437" y1="75316" x2="13437" y2="75316"/>
                          <a14:foregroundMark x1="14069" y1="85443" x2="14069" y2="85443"/>
                          <a14:foregroundMark x1="14869" y1="74051" x2="14869" y2="74051"/>
                          <a14:foregroundMark x1="13774" y1="69494" x2="13774" y2="69494"/>
                          <a14:foregroundMark x1="20345" y1="71392" x2="20345" y2="71392"/>
                          <a14:foregroundMark x1="19040" y1="67342" x2="19040" y2="67342"/>
                          <a14:foregroundMark x1="21441" y1="67215" x2="21441" y2="67215"/>
                          <a14:foregroundMark x1="18155" y1="63671" x2="18155" y2="63671"/>
                          <a14:foregroundMark x1="13901" y1="62658" x2="13901" y2="62658"/>
                          <a14:foregroundMark x1="13184" y1="61772" x2="13184" y2="61772"/>
                          <a14:foregroundMark x1="12974" y1="69367" x2="12974" y2="69367"/>
                          <a14:foregroundMark x1="12974" y1="73291" x2="12974" y2="73291"/>
                          <a14:foregroundMark x1="12932" y1="94684" x2="12932" y2="94684"/>
                          <a14:foregroundMark x1="13184" y1="56962" x2="13184" y2="56962"/>
                          <a14:foregroundMark x1="13184" y1="51139" x2="13184" y2="51139"/>
                          <a14:foregroundMark x1="14280" y1="44937" x2="14280" y2="44937"/>
                          <a14:foregroundMark x1="13142" y1="45570" x2="13142" y2="45570"/>
                          <a14:foregroundMark x1="75527" y1="40253" x2="75527" y2="40253"/>
                          <a14:foregroundMark x1="79570" y1="31013" x2="79570" y2="31013"/>
                          <a14:foregroundMark x1="82013" y1="44430" x2="82013" y2="44430"/>
                          <a14:foregroundMark x1="78770" y1="44304" x2="78770" y2="44304"/>
                          <a14:foregroundMark x1="81887" y1="48608" x2="81887" y2="48608"/>
                          <a14:foregroundMark x1="81929" y1="53671" x2="81929" y2="53671"/>
                          <a14:foregroundMark x1="82182" y1="57848" x2="82182" y2="57848"/>
                          <a14:foregroundMark x1="82772" y1="46962" x2="82772" y2="46962"/>
                          <a14:foregroundMark x1="80413" y1="52911" x2="80413" y2="52911"/>
                          <a14:foregroundMark x1="81929" y1="50886" x2="81929" y2="50886"/>
                          <a14:foregroundMark x1="82182" y1="61013" x2="82182" y2="61013"/>
                          <a14:foregroundMark x1="81929" y1="65443" x2="81929" y2="65443"/>
                          <a14:foregroundMark x1="81466" y1="79873" x2="81466" y2="79873"/>
                          <a14:foregroundMark x1="76116" y1="62658" x2="76116" y2="62658"/>
                          <a14:foregroundMark x1="77970" y1="61266" x2="77970" y2="61266"/>
                          <a14:foregroundMark x1="77085" y1="64810" x2="77085" y2="64810"/>
                          <a14:foregroundMark x1="82898" y1="58987" x2="82898" y2="58987"/>
                          <a14:foregroundMark x1="83067" y1="51139" x2="83067" y2="51139"/>
                          <a14:foregroundMark x1="79949" y1="61772" x2="79949" y2="61772"/>
                          <a14:foregroundMark x1="75695" y1="71139" x2="75695" y2="71139"/>
                          <a14:foregroundMark x1="74726" y1="97595" x2="74726" y2="97595"/>
                          <a14:foregroundMark x1="76495" y1="97342" x2="76495" y2="97342"/>
                          <a14:foregroundMark x1="79655" y1="96076" x2="79655" y2="96076"/>
                          <a14:foregroundMark x1="76622" y1="95063" x2="76622" y2="95063"/>
                          <a14:foregroundMark x1="76832" y1="88354" x2="76832" y2="88354"/>
                          <a14:foregroundMark x1="76201" y1="84051" x2="76201" y2="84051"/>
                          <a14:foregroundMark x1="81592" y1="96203" x2="81592" y2="96203"/>
                          <a14:foregroundMark x1="82687" y1="95063" x2="82687" y2="95063"/>
                          <a14:foregroundMark x1="82940" y1="84937" x2="82940" y2="84937"/>
                          <a14:foregroundMark x1="82940" y1="77342" x2="82940" y2="77342"/>
                          <a14:foregroundMark x1="82814" y1="68481" x2="82814" y2="68481"/>
                          <a14:foregroundMark x1="82940" y1="65190" x2="82940" y2="65190"/>
                          <a14:foregroundMark x1="83067" y1="53165" x2="83067" y2="53165"/>
                          <a14:foregroundMark x1="83067" y1="91519" x2="83067" y2="91519"/>
                          <a14:foregroundMark x1="82940" y1="74177" x2="82940" y2="74177"/>
                          <a14:foregroundMark x1="83488" y1="46962" x2="83488" y2="46962"/>
                          <a14:foregroundMark x1="83909" y1="60633" x2="83909" y2="60633"/>
                          <a14:foregroundMark x1="83488" y1="67975" x2="83488" y2="67975"/>
                          <a14:foregroundMark x1="83572" y1="74810" x2="83572" y2="74810"/>
                          <a14:foregroundMark x1="12216" y1="47089" x2="12216" y2="47089"/>
                          <a14:foregroundMark x1="12553" y1="57342" x2="12553" y2="57342"/>
                          <a14:foregroundMark x1="15164" y1="53544" x2="15164" y2="53544"/>
                          <a14:foregroundMark x1="16133" y1="53544" x2="16133" y2="53544"/>
                          <a14:foregroundMark x1="47515" y1="45823" x2="47515" y2="45823"/>
                          <a14:foregroundMark x1="48863" y1="51266" x2="48863" y2="51266"/>
                          <a14:foregroundMark x1="57119" y1="59620" x2="57119" y2="59620"/>
                          <a14:foregroundMark x1="57035" y1="62025" x2="57035" y2="62025"/>
                          <a14:foregroundMark x1="57372" y1="54430" x2="57372" y2="54430"/>
                          <a14:foregroundMark x1="57835" y1="52278" x2="57835" y2="52278"/>
                          <a14:backgroundMark x1="44356" y1="27468" x2="44356" y2="27468"/>
                          <a14:backgroundMark x1="43176" y1="51899" x2="43176" y2="51899"/>
                        </a14:backgroundRemoval>
                      </a14:imgEffect>
                    </a14:imgLayer>
                  </a14:imgProps>
                </a:ext>
              </a:extLst>
            </a:blip>
            <a:srcRect l="40489" t="43684" r="31795" b="-1651"/>
            <a:stretch/>
          </p:blipFill>
          <p:spPr>
            <a:xfrm>
              <a:off x="4789714" y="3614056"/>
              <a:ext cx="4789715" cy="3333591"/>
            </a:xfrm>
            <a:prstGeom prst="rect">
              <a:avLst/>
            </a:prstGeom>
          </p:spPr>
        </p:pic>
      </p:grpSp>
      <p:sp>
        <p:nvSpPr>
          <p:cNvPr id="7" name="Szövegdoboz 6"/>
          <p:cNvSpPr txBox="1"/>
          <p:nvPr/>
        </p:nvSpPr>
        <p:spPr>
          <a:xfrm>
            <a:off x="592183" y="332637"/>
            <a:ext cx="8987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Jósiás király nagy ünnepséget rendezett, és összehívta a népet.</a:t>
            </a:r>
          </a:p>
          <a:p>
            <a:r>
              <a:rPr lang="hu-HU" sz="2400" dirty="0" smtClean="0"/>
              <a:t>Felolvasta nekik a törvényt.</a:t>
            </a:r>
            <a:endParaRPr lang="hu-HU" sz="2400" dirty="0"/>
          </a:p>
        </p:txBody>
      </p:sp>
      <p:sp>
        <p:nvSpPr>
          <p:cNvPr id="8" name="Ellipszis buborék 7"/>
          <p:cNvSpPr/>
          <p:nvPr/>
        </p:nvSpPr>
        <p:spPr>
          <a:xfrm>
            <a:off x="8140709" y="840935"/>
            <a:ext cx="3876518" cy="1787450"/>
          </a:xfrm>
          <a:prstGeom prst="wedgeEllipseCallout">
            <a:avLst>
              <a:gd name="adj1" fmla="val -68142"/>
              <a:gd name="adj2" fmla="val 35842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Ez Isten tanítása. Ezek szerint a szabályok szerint fogunk élni.</a:t>
            </a:r>
            <a:endParaRPr lang="hu-HU" sz="2200" dirty="0"/>
          </a:p>
        </p:txBody>
      </p:sp>
      <p:sp>
        <p:nvSpPr>
          <p:cNvPr id="9" name="Ellipszis buborék 8"/>
          <p:cNvSpPr/>
          <p:nvPr/>
        </p:nvSpPr>
        <p:spPr>
          <a:xfrm>
            <a:off x="8518859" y="3028737"/>
            <a:ext cx="3070373" cy="1374142"/>
          </a:xfrm>
          <a:prstGeom prst="wedgeEllipseCallout">
            <a:avLst>
              <a:gd name="adj1" fmla="val -84234"/>
              <a:gd name="adj2" fmla="val -87389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Ez szövetség köztünk és Isten között.</a:t>
            </a:r>
            <a:endParaRPr lang="hu-HU" sz="22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592183" y="1788680"/>
            <a:ext cx="5050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És a nép megfogadta, hogy ezentúl teljes szívvel követi Isten törvényét, és odafigyel a tanítására.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831868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kerekített téglalap 8"/>
          <p:cNvSpPr/>
          <p:nvPr/>
        </p:nvSpPr>
        <p:spPr>
          <a:xfrm>
            <a:off x="5344848" y="2533323"/>
            <a:ext cx="6345936" cy="37307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573157" y="655833"/>
            <a:ext cx="11396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Istennek is van tehát szabálykönyve, amely a Bibliában található. </a:t>
            </a:r>
          </a:p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A legfontosabb szabályokról. </a:t>
            </a:r>
          </a:p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Azért adott szabályokat, hogy egymással és Vele boldog közösségben lehessünk.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3" b="98854" l="3232" r="98833">
                        <a14:foregroundMark x1="20826" y1="37727" x2="20826" y2="37727"/>
                        <a14:foregroundMark x1="21993" y1="32378" x2="21993" y2="32378"/>
                        <a14:foregroundMark x1="21454" y1="34766" x2="21454" y2="34766"/>
                        <a14:foregroundMark x1="23070" y1="29799" x2="23070" y2="29799"/>
                        <a14:foregroundMark x1="23609" y1="25119" x2="23609" y2="25119"/>
                        <a14:foregroundMark x1="24327" y1="13372" x2="24327" y2="13372"/>
                        <a14:foregroundMark x1="23788" y1="11557" x2="23788" y2="11557"/>
                        <a14:foregroundMark x1="23339" y1="9838" x2="23339" y2="9838"/>
                        <a14:foregroundMark x1="57271" y1="9551" x2="57271" y2="95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012115"/>
            <a:ext cx="5078615" cy="4773168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5655046" y="2988591"/>
            <a:ext cx="584746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200" dirty="0">
                <a:solidFill>
                  <a:schemeClr val="bg2">
                    <a:lumMod val="25000"/>
                  </a:schemeClr>
                </a:solidFill>
              </a:rPr>
              <a:t>Jósiás a Bibliának egy tekercsét, vagyis egy könyvét találta meg</a:t>
            </a:r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endParaRPr lang="hu-HU" sz="2200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</a:rPr>
              <a:t>Hogy pontosan ki is volt Jósiás, és hogyan is találták meg a tekercset, elevenítsük fel a következő feladatok segítségével!</a:t>
            </a:r>
            <a:endParaRPr lang="hu-HU" sz="2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5655046" y="5352073"/>
            <a:ext cx="50193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  <a:hlinkClick r:id="rId4"/>
              </a:rPr>
              <a:t>Kattints ide</a:t>
            </a:r>
            <a:r>
              <a:rPr lang="hu-HU" sz="2200" dirty="0" smtClean="0">
                <a:solidFill>
                  <a:schemeClr val="bg2">
                    <a:lumMod val="25000"/>
                  </a:schemeClr>
                </a:solidFill>
              </a:rPr>
              <a:t> és végezd el a feladatokat!</a:t>
            </a:r>
            <a:endParaRPr lang="hu-HU" sz="2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3014" y="0"/>
            <a:ext cx="1378986" cy="135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3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40968" cy="1820091"/>
          </a:xfrm>
          <a:prstGeom prst="rect">
            <a:avLst/>
          </a:prstGeom>
        </p:spPr>
      </p:pic>
      <p:sp>
        <p:nvSpPr>
          <p:cNvPr id="4" name="Lekerekített téglalap 3"/>
          <p:cNvSpPr/>
          <p:nvPr/>
        </p:nvSpPr>
        <p:spPr>
          <a:xfrm>
            <a:off x="735874" y="2412272"/>
            <a:ext cx="10720252" cy="40407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dirty="0" smtClean="0">
                <a:solidFill>
                  <a:schemeClr val="bg2">
                    <a:lumMod val="25000"/>
                  </a:schemeClr>
                </a:solidFill>
              </a:rPr>
              <a:t>	</a:t>
            </a:r>
            <a:endParaRPr lang="hu-HU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283099" y="416772"/>
            <a:ext cx="8638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Nemcsak a közlekedési táblák, vagy az iskolai szabályok, hanem Isten is tanítani szeretne bennünket. </a:t>
            </a:r>
          </a:p>
          <a:p>
            <a:r>
              <a:rPr lang="hu-HU" sz="2400" dirty="0" smtClean="0"/>
              <a:t>Az Ő akaratát a Bibliából tanulhatjuk meg.</a:t>
            </a:r>
            <a:endParaRPr lang="hu-HU" sz="2400" dirty="0"/>
          </a:p>
        </p:txBody>
      </p:sp>
      <p:sp>
        <p:nvSpPr>
          <p:cNvPr id="6" name="Téglalap 5"/>
          <p:cNvSpPr/>
          <p:nvPr/>
        </p:nvSpPr>
        <p:spPr>
          <a:xfrm>
            <a:off x="1290415" y="3278499"/>
            <a:ext cx="60183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>
                <a:solidFill>
                  <a:schemeClr val="bg2">
                    <a:lumMod val="25000"/>
                  </a:schemeClr>
                </a:solidFill>
              </a:rPr>
              <a:t>Tudod-e?</a:t>
            </a:r>
            <a:endParaRPr lang="hu-HU" sz="28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hu-HU" sz="2800" dirty="0">
                <a:solidFill>
                  <a:schemeClr val="bg2">
                    <a:lumMod val="25000"/>
                  </a:schemeClr>
                </a:solidFill>
              </a:rPr>
              <a:t>A Bibliát régen tekercsekre írták, a lényeg mégis ugyanaz maradt</a:t>
            </a:r>
            <a:r>
              <a:rPr lang="hu-HU" sz="2800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r>
              <a:rPr lang="hu-HU" sz="2800" dirty="0" smtClean="0">
                <a:solidFill>
                  <a:schemeClr val="bg2">
                    <a:lumMod val="25000"/>
                  </a:schemeClr>
                </a:solidFill>
              </a:rPr>
              <a:t>Olyan </a:t>
            </a:r>
            <a:r>
              <a:rPr lang="hu-HU" sz="2800" dirty="0">
                <a:solidFill>
                  <a:schemeClr val="bg2">
                    <a:lumMod val="25000"/>
                  </a:schemeClr>
                </a:solidFill>
              </a:rPr>
              <a:t>történetekről szól, amelyek segítenek megismerni Istent.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20" b="98148" l="674" r="48737"/>
                    </a14:imgEffect>
                  </a14:imgLayer>
                </a14:imgProps>
              </a:ext>
            </a:extLst>
          </a:blip>
          <a:srcRect r="50893"/>
          <a:stretch/>
        </p:blipFill>
        <p:spPr>
          <a:xfrm>
            <a:off x="7149737" y="2802289"/>
            <a:ext cx="3772265" cy="32607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8808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87104" cy="188843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20" b="98148" l="674" r="48737"/>
                    </a14:imgEffect>
                  </a14:imgLayer>
                </a14:imgProps>
              </a:ext>
            </a:extLst>
          </a:blip>
          <a:srcRect r="50893"/>
          <a:stretch/>
        </p:blipFill>
        <p:spPr>
          <a:xfrm>
            <a:off x="5922749" y="1683111"/>
            <a:ext cx="5653233" cy="48866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Szövegdoboz 1"/>
          <p:cNvSpPr txBox="1"/>
          <p:nvPr/>
        </p:nvSpPr>
        <p:spPr>
          <a:xfrm>
            <a:off x="2345634" y="405608"/>
            <a:ext cx="7603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Készítsünk bibliatekercset, </a:t>
            </a:r>
          </a:p>
          <a:p>
            <a:r>
              <a:rPr lang="hu-HU" sz="3200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ahhoz hasonlót, </a:t>
            </a:r>
            <a:r>
              <a:rPr lang="hu-HU" sz="3200" dirty="0" err="1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amilyet</a:t>
            </a:r>
            <a:r>
              <a:rPr lang="hu-HU" sz="3200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 Jósiás talált!</a:t>
            </a:r>
            <a:endParaRPr lang="hu-HU" sz="3200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1152939" y="2605750"/>
            <a:ext cx="3816626" cy="3041375"/>
          </a:xfrm>
          <a:prstGeom prst="rect">
            <a:avLst/>
          </a:prstGeom>
          <a:solidFill>
            <a:srgbClr val="FEFCF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hu-HU" sz="2400" b="1" dirty="0" smtClean="0">
                <a:solidFill>
                  <a:schemeClr val="bg2">
                    <a:lumMod val="10000"/>
                  </a:schemeClr>
                </a:solidFill>
              </a:rPr>
              <a:t>Szükséges hozzávalók:</a:t>
            </a:r>
          </a:p>
          <a:p>
            <a:pPr algn="ctr"/>
            <a:endParaRPr lang="hu-HU" sz="2400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hu-HU" sz="2400" dirty="0">
                <a:solidFill>
                  <a:schemeClr val="bg2">
                    <a:lumMod val="10000"/>
                  </a:schemeClr>
                </a:solidFill>
              </a:rPr>
              <a:t>l</a:t>
            </a:r>
            <a:r>
              <a:rPr lang="hu-HU" sz="2400" dirty="0" smtClean="0">
                <a:solidFill>
                  <a:schemeClr val="bg2">
                    <a:lumMod val="10000"/>
                  </a:schemeClr>
                </a:solidFill>
              </a:rPr>
              <a:t>apok, papírcsíkokhoz</a:t>
            </a:r>
          </a:p>
          <a:p>
            <a:pPr marL="342900" indent="-342900">
              <a:buFontTx/>
              <a:buChar char="-"/>
            </a:pPr>
            <a:r>
              <a:rPr lang="hu-HU" sz="2400" dirty="0">
                <a:solidFill>
                  <a:schemeClr val="bg2">
                    <a:lumMod val="10000"/>
                  </a:schemeClr>
                </a:solidFill>
              </a:rPr>
              <a:t>o</a:t>
            </a:r>
            <a:r>
              <a:rPr lang="hu-HU" sz="2400" dirty="0" smtClean="0">
                <a:solidFill>
                  <a:schemeClr val="bg2">
                    <a:lumMod val="10000"/>
                  </a:schemeClr>
                </a:solidFill>
              </a:rPr>
              <a:t>lló</a:t>
            </a: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chemeClr val="bg2">
                    <a:lumMod val="10000"/>
                  </a:schemeClr>
                </a:solidFill>
              </a:rPr>
              <a:t>ragasztó</a:t>
            </a: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chemeClr val="bg2">
                    <a:lumMod val="10000"/>
                  </a:schemeClr>
                </a:solidFill>
              </a:rPr>
              <a:t>hurkapálca</a:t>
            </a:r>
          </a:p>
          <a:p>
            <a:pPr marL="342900" indent="-342900">
              <a:buFontTx/>
              <a:buChar char="-"/>
            </a:pPr>
            <a:r>
              <a:rPr lang="hu-HU" sz="24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hu-HU" sz="2400" dirty="0" smtClean="0">
                <a:solidFill>
                  <a:schemeClr val="bg2">
                    <a:lumMod val="10000"/>
                  </a:schemeClr>
                </a:solidFill>
              </a:rPr>
              <a:t>oll</a:t>
            </a:r>
          </a:p>
          <a:p>
            <a:pPr algn="ctr"/>
            <a:endParaRPr lang="hu-HU" sz="2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661" y="2320164"/>
            <a:ext cx="4706520" cy="41090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242" y="2320164"/>
            <a:ext cx="5186732" cy="41090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87104" cy="1888435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2411233" y="606287"/>
            <a:ext cx="3110948" cy="1282148"/>
          </a:xfrm>
          <a:prstGeom prst="rect">
            <a:avLst/>
          </a:prstGeom>
          <a:solidFill>
            <a:srgbClr val="FEFCF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Vágjunk egyforma szélességű papírcsíkokat!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6757416" y="606287"/>
            <a:ext cx="4638558" cy="1282148"/>
          </a:xfrm>
          <a:prstGeom prst="rect">
            <a:avLst/>
          </a:prstGeom>
          <a:solidFill>
            <a:srgbClr val="FEFCF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A papírcsíkokat fűzzük szorosan egymás mellé úgy, hogy egy lapszerű dolgot kapjunk! 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14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500" y="1482446"/>
            <a:ext cx="4883319" cy="42980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églalap 3"/>
          <p:cNvSpPr/>
          <p:nvPr/>
        </p:nvSpPr>
        <p:spPr>
          <a:xfrm>
            <a:off x="1261872" y="2454865"/>
            <a:ext cx="4023360" cy="3325634"/>
          </a:xfrm>
          <a:prstGeom prst="rect">
            <a:avLst/>
          </a:prstGeom>
          <a:solidFill>
            <a:srgbClr val="FEFCF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A </a:t>
            </a:r>
            <a:r>
              <a:rPr lang="hu-HU" sz="2400" dirty="0" err="1" smtClean="0">
                <a:solidFill>
                  <a:schemeClr val="bg2">
                    <a:lumMod val="25000"/>
                  </a:schemeClr>
                </a:solidFill>
              </a:rPr>
              <a:t>széleken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 kilógó papírcsíkokat hajtsuk vissza!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Majd </a:t>
            </a:r>
            <a:r>
              <a:rPr lang="hu-HU" sz="2400" dirty="0" err="1" smtClean="0">
                <a:solidFill>
                  <a:schemeClr val="bg2">
                    <a:lumMod val="25000"/>
                  </a:schemeClr>
                </a:solidFill>
              </a:rPr>
              <a:t>ragasszuk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 le úgy, ahogyan a képen láthatjuk!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64273" cy="185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567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051560" y="1801368"/>
            <a:ext cx="4517136" cy="3611879"/>
          </a:xfrm>
          <a:prstGeom prst="rect">
            <a:avLst/>
          </a:prstGeom>
          <a:solidFill>
            <a:srgbClr val="FEFCF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Ha elkészült a fűzött lapunk, a szélét két oldalon óvatosan tekerjük fel egy-egy hurkapálcára! </a:t>
            </a:r>
          </a:p>
          <a:p>
            <a:pPr algn="ctr"/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Így kapjuk meg a tekercs formát. 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6025896" y="1000969"/>
            <a:ext cx="5477256" cy="4906254"/>
            <a:chOff x="1316736" y="2372727"/>
            <a:chExt cx="4782312" cy="411971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2"/>
            <a:srcRect r="50725"/>
            <a:stretch/>
          </p:blipFill>
          <p:spPr>
            <a:xfrm>
              <a:off x="1316736" y="2372727"/>
              <a:ext cx="4782312" cy="4119712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7712" y="3425279"/>
              <a:ext cx="2862072" cy="22858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6931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425" y="2133600"/>
            <a:ext cx="8853151" cy="375799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1711452" y="437089"/>
            <a:ext cx="8769097" cy="1696511"/>
          </a:xfrm>
          <a:prstGeom prst="rect">
            <a:avLst/>
          </a:prstGeom>
          <a:solidFill>
            <a:srgbClr val="FEFCF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300" b="1" dirty="0" smtClean="0">
                <a:solidFill>
                  <a:schemeClr val="bg2">
                    <a:lumMod val="25000"/>
                  </a:schemeClr>
                </a:solidFill>
              </a:rPr>
              <a:t>A kész tekercs mindkét oldalára írjunk!</a:t>
            </a:r>
          </a:p>
          <a:p>
            <a:pPr marL="342900" indent="-342900" algn="ctr">
              <a:buFontTx/>
              <a:buChar char="-"/>
            </a:pPr>
            <a:r>
              <a:rPr lang="hu-HU" sz="2300" dirty="0" smtClean="0">
                <a:solidFill>
                  <a:schemeClr val="bg2">
                    <a:lumMod val="25000"/>
                  </a:schemeClr>
                </a:solidFill>
              </a:rPr>
              <a:t>Az egyik oldalra Isten nevét az Ószövetség nyelvén, héberül.</a:t>
            </a:r>
          </a:p>
          <a:p>
            <a:pPr marL="342900" indent="-342900" algn="ctr">
              <a:buFontTx/>
              <a:buChar char="-"/>
            </a:pPr>
            <a:r>
              <a:rPr lang="hu-HU" sz="2300" dirty="0" smtClean="0">
                <a:solidFill>
                  <a:schemeClr val="bg2">
                    <a:lumMod val="25000"/>
                  </a:schemeClr>
                </a:solidFill>
              </a:rPr>
              <a:t>A másik oldalra Jézus nevét az Újszövetség nyelvén, görögül.</a:t>
            </a:r>
          </a:p>
          <a:p>
            <a:r>
              <a:rPr lang="hu-HU" sz="2300" dirty="0" smtClean="0">
                <a:solidFill>
                  <a:schemeClr val="bg2">
                    <a:lumMod val="25000"/>
                  </a:schemeClr>
                </a:solidFill>
              </a:rPr>
              <a:t>Segítségként innen másolhatod a szavakat! </a:t>
            </a:r>
            <a:endParaRPr lang="hu-HU" sz="23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Felfelé nyíl 1"/>
          <p:cNvSpPr/>
          <p:nvPr/>
        </p:nvSpPr>
        <p:spPr>
          <a:xfrm>
            <a:off x="2414016" y="5389759"/>
            <a:ext cx="3017520" cy="1143000"/>
          </a:xfrm>
          <a:prstGeom prst="upArrow">
            <a:avLst/>
          </a:prstGeom>
          <a:solidFill>
            <a:srgbClr val="8B4A2D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Isten neve héberül.</a:t>
            </a:r>
            <a:endParaRPr lang="hu-HU" sz="2000" dirty="0"/>
          </a:p>
        </p:txBody>
      </p:sp>
      <p:sp>
        <p:nvSpPr>
          <p:cNvPr id="5" name="Felfelé nyíl 4"/>
          <p:cNvSpPr/>
          <p:nvPr/>
        </p:nvSpPr>
        <p:spPr>
          <a:xfrm>
            <a:off x="6992112" y="5389759"/>
            <a:ext cx="3017520" cy="1143000"/>
          </a:xfrm>
          <a:prstGeom prst="upArrow">
            <a:avLst/>
          </a:prstGeom>
          <a:solidFill>
            <a:srgbClr val="8B4A2D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Jézus neve görögül.</a:t>
            </a:r>
            <a:endParaRPr lang="hu-HU" sz="20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45586" cy="153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54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84086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96308" cy="19050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203239" y="419035"/>
            <a:ext cx="461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latin typeface="Comic Sans MS" panose="030F0702030302020204" pitchFamily="66" charset="0"/>
              </a:rPr>
              <a:t>HÁLAIMÁDSÁG</a:t>
            </a:r>
            <a:endParaRPr lang="hu-HU" sz="4000" dirty="0">
              <a:latin typeface="Comic Sans MS" panose="030F07020303020202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203239" y="1242927"/>
            <a:ext cx="3045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8B4A2D"/>
                </a:solidFill>
              </a:rPr>
              <a:t>Mondjunk hálaadó imádságot, közösen!</a:t>
            </a:r>
            <a:endParaRPr lang="hu-HU" sz="2400" dirty="0">
              <a:solidFill>
                <a:srgbClr val="8B4A2D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69027" y="2585413"/>
            <a:ext cx="3054562" cy="1584197"/>
          </a:xfrm>
          <a:prstGeom prst="rect">
            <a:avLst/>
          </a:prstGeom>
          <a:solidFill>
            <a:srgbClr val="FEFCF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b="1" u="sng" dirty="0" smtClean="0">
                <a:solidFill>
                  <a:schemeClr val="bg2">
                    <a:lumMod val="25000"/>
                  </a:schemeClr>
                </a:solidFill>
              </a:rPr>
              <a:t>Hittanoktató:</a:t>
            </a:r>
          </a:p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Hálát adunk Neked, hogy a Szentírásban szólsz hozzánk!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Átellenes sarkain kerekített téglalap 6"/>
          <p:cNvSpPr/>
          <p:nvPr/>
        </p:nvSpPr>
        <p:spPr>
          <a:xfrm>
            <a:off x="6808897" y="415940"/>
            <a:ext cx="5080118" cy="1541978"/>
          </a:xfrm>
          <a:prstGeom prst="round2DiagRect">
            <a:avLst/>
          </a:prstGeom>
          <a:solidFill>
            <a:srgbClr val="879CCB"/>
          </a:solidFill>
          <a:ln w="60325">
            <a:solidFill>
              <a:srgbClr val="6F6E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A Hittanoktató egyenként mondja a mondatokat, a gyerekek pedig minden mondat után együtt hangosan imádkozzák: Köszönjük, Istenünk!</a:t>
            </a:r>
            <a:endParaRPr lang="hu-HU" sz="2200" dirty="0"/>
          </a:p>
        </p:txBody>
      </p:sp>
      <p:sp>
        <p:nvSpPr>
          <p:cNvPr id="8" name="Téglalap 7"/>
          <p:cNvSpPr/>
          <p:nvPr/>
        </p:nvSpPr>
        <p:spPr>
          <a:xfrm>
            <a:off x="3708189" y="2585413"/>
            <a:ext cx="3981450" cy="2563933"/>
          </a:xfrm>
          <a:prstGeom prst="rect">
            <a:avLst/>
          </a:prstGeom>
          <a:solidFill>
            <a:srgbClr val="FEFCF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b="1" u="sng" dirty="0" smtClean="0">
                <a:solidFill>
                  <a:schemeClr val="bg2">
                    <a:lumMod val="25000"/>
                  </a:schemeClr>
                </a:solidFill>
              </a:rPr>
              <a:t>Hittanoktató:</a:t>
            </a:r>
          </a:p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Hálát adunk azért, hogy a Bibliában olyan történeteket találhatunk, amelyek segítenek jobban megérteni Téged!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7974239" y="2585413"/>
            <a:ext cx="3914776" cy="2163891"/>
          </a:xfrm>
          <a:prstGeom prst="rect">
            <a:avLst/>
          </a:prstGeom>
          <a:solidFill>
            <a:srgbClr val="FEFCF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b="1" u="sng" dirty="0" smtClean="0">
                <a:solidFill>
                  <a:schemeClr val="bg2">
                    <a:lumMod val="25000"/>
                  </a:schemeClr>
                </a:solidFill>
              </a:rPr>
              <a:t>Hittanoktató:</a:t>
            </a:r>
          </a:p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Hálát adunk azért, hogy a bibliai történetek arra tanítanak, hogy szeressünk Téged és egymást!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10714475" y="5885878"/>
            <a:ext cx="1174540" cy="735671"/>
          </a:xfrm>
          <a:prstGeom prst="rect">
            <a:avLst/>
          </a:prstGeom>
          <a:solidFill>
            <a:srgbClr val="FEFCF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b="1" dirty="0" smtClean="0">
                <a:solidFill>
                  <a:schemeClr val="bg2">
                    <a:lumMod val="25000"/>
                  </a:schemeClr>
                </a:solidFill>
              </a:rPr>
              <a:t>Ámen.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178527" y="4129883"/>
            <a:ext cx="3054562" cy="8806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b="1" u="sng" dirty="0" smtClean="0">
                <a:solidFill>
                  <a:schemeClr val="bg2">
                    <a:lumMod val="25000"/>
                  </a:schemeClr>
                </a:solidFill>
              </a:rPr>
              <a:t>Gyerekek:</a:t>
            </a:r>
          </a:p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Köszönjük, Istenünk!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3608767" y="5100520"/>
            <a:ext cx="3054562" cy="8806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b="1" u="sng" dirty="0" smtClean="0">
                <a:solidFill>
                  <a:schemeClr val="bg2">
                    <a:lumMod val="25000"/>
                  </a:schemeClr>
                </a:solidFill>
              </a:rPr>
              <a:t>Gyerekek:</a:t>
            </a:r>
          </a:p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Köszönjük, Istenünk!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7832512" y="4709042"/>
            <a:ext cx="3054562" cy="8806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b="1" u="sng" dirty="0" smtClean="0">
                <a:solidFill>
                  <a:schemeClr val="bg2">
                    <a:lumMod val="25000"/>
                  </a:schemeClr>
                </a:solidFill>
              </a:rPr>
              <a:t>Gyerekek:</a:t>
            </a:r>
          </a:p>
          <a:p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Köszönjük, Istenünk!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97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kerekített téglalap 5"/>
          <p:cNvSpPr/>
          <p:nvPr/>
        </p:nvSpPr>
        <p:spPr>
          <a:xfrm>
            <a:off x="1755912" y="283264"/>
            <a:ext cx="10121568" cy="954157"/>
          </a:xfrm>
          <a:prstGeom prst="roundRect">
            <a:avLst/>
          </a:prstGeom>
          <a:solidFill>
            <a:srgbClr val="AFDFE3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Ezzel az énekkel adjunk hálát Istennek azért,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hogy 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/>
              </a:rPr>
              <a:t>a Bibliával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segít nekünk a helyes úton járni!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533926" cy="1520687"/>
          </a:xfrm>
          <a:prstGeom prst="rect">
            <a:avLst/>
          </a:prstGeom>
        </p:spPr>
      </p:pic>
      <p:pic>
        <p:nvPicPr>
          <p:cNvPr id="9" name="Szívem csendben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809" y="1875709"/>
            <a:ext cx="1215956" cy="121595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3303" y="1520687"/>
            <a:ext cx="8578576" cy="51677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33" b="86151" l="18402" r="49013">
                        <a14:foregroundMark x1="20826" y1="37727" x2="20826" y2="37727"/>
                        <a14:foregroundMark x1="21993" y1="32378" x2="21993" y2="32378"/>
                        <a14:foregroundMark x1="21454" y1="34766" x2="21454" y2="34766"/>
                        <a14:foregroundMark x1="23070" y1="29799" x2="23070" y2="29799"/>
                        <a14:foregroundMark x1="23609" y1="25119" x2="23609" y2="25119"/>
                        <a14:foregroundMark x1="24327" y1="13372" x2="24327" y2="13372"/>
                        <a14:foregroundMark x1="23788" y1="11557" x2="23788" y2="11557"/>
                        <a14:foregroundMark x1="23339" y1="9838" x2="23339" y2="9838"/>
                        <a14:foregroundMark x1="57271" y1="9551" x2="57271" y2="9551"/>
                        <a14:backgroundMark x1="36266" y1="24642" x2="36266" y2="24642"/>
                        <a14:backgroundMark x1="39856" y1="40401" x2="39856" y2="40401"/>
                      </a14:backgroundRemoval>
                    </a14:imgEffect>
                  </a14:imgLayer>
                </a14:imgProps>
              </a:ext>
            </a:extLst>
          </a:blip>
          <a:srcRect l="17418" t="8073" r="50069" b="13133"/>
          <a:stretch/>
        </p:blipFill>
        <p:spPr>
          <a:xfrm>
            <a:off x="260488" y="3446687"/>
            <a:ext cx="1495424" cy="341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5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ekerekített téglalap 8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Lekerekített téglalap 9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/>
          <a:srcRect r="5016"/>
          <a:stretch/>
        </p:blipFill>
        <p:spPr>
          <a:xfrm>
            <a:off x="3800475" y="195943"/>
            <a:ext cx="8391525" cy="6662057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5021783" y="2311253"/>
            <a:ext cx="594890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„</a:t>
            </a:r>
            <a:r>
              <a:rPr lang="hu-HU" sz="4400" dirty="0">
                <a:solidFill>
                  <a:schemeClr val="accent4">
                    <a:lumMod val="50000"/>
                  </a:schemeClr>
                </a:solidFill>
              </a:rPr>
              <a:t>Azt tette, amit helyesnek lát az Úr.</a:t>
            </a: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</a:rPr>
              <a:t>”</a:t>
            </a:r>
            <a:r>
              <a:rPr kumimoji="0" lang="hu-HU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</a:t>
            </a:r>
            <a:r>
              <a:rPr lang="hu-HU" sz="2400" dirty="0" smtClean="0">
                <a:solidFill>
                  <a:srgbClr val="FFC000">
                    <a:lumMod val="50000"/>
                  </a:srgbClr>
                </a:solidFill>
                <a:latin typeface="Arial" panose="020B0604020202020204"/>
              </a:rPr>
              <a:t>Királyok második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könyve </a:t>
            </a:r>
            <a:r>
              <a:rPr lang="hu-HU" sz="2400" dirty="0" smtClean="0">
                <a:solidFill>
                  <a:srgbClr val="FFC000">
                    <a:lumMod val="50000"/>
                  </a:srgbClr>
                </a:solidFill>
                <a:latin typeface="Arial" panose="020B0604020202020204"/>
              </a:rPr>
              <a:t>22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,2)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99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6291" cy="143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1964415" y="426951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97" y="1546167"/>
            <a:ext cx="4604202" cy="458635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043138" y="1615031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228565" y="2517775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5899034" y="5497220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360657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zis 7"/>
          <p:cNvSpPr>
            <a:spLocks noChangeAspect="1"/>
          </p:cNvSpPr>
          <p:nvPr/>
        </p:nvSpPr>
        <p:spPr>
          <a:xfrm>
            <a:off x="927667" y="1454643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49000">
                  <a:schemeClr val="bg1">
                    <a:lumMod val="9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7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églalap 10"/>
          <p:cNvSpPr>
            <a:spLocks noChangeArrowheads="1"/>
          </p:cNvSpPr>
          <p:nvPr/>
        </p:nvSpPr>
        <p:spPr bwMode="auto">
          <a:xfrm>
            <a:off x="1089819" y="2259850"/>
            <a:ext cx="39036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10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11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7" name="Szövegdoboz 6"/>
          <p:cNvSpPr txBox="1"/>
          <p:nvPr/>
        </p:nvSpPr>
        <p:spPr>
          <a:xfrm>
            <a:off x="100583" y="6158248"/>
            <a:ext cx="5639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(A Ppt-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ben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felhasznált képek a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www.unsplash.com</a:t>
            </a: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a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/>
              </a:rPr>
              <a:t>www.pixabay.hu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internetes oldalon találhatóak.)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48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950721" y="214086"/>
            <a:ext cx="9805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Nézd meg az alábbi közlekedési táblákat!</a:t>
            </a:r>
          </a:p>
          <a:p>
            <a:r>
              <a:rPr lang="hu-HU" sz="2400" dirty="0" smtClean="0"/>
              <a:t>Melyek azok, amelyekkel iskolába jövet találkozni szoktál? Beszélgessetek erről a csoportban!</a:t>
            </a:r>
            <a:endParaRPr lang="hu-HU" sz="24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56877" cy="162850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9838" y="1478867"/>
            <a:ext cx="2399783" cy="1595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14" y="1757333"/>
            <a:ext cx="2011680" cy="1339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2888" y="4870281"/>
            <a:ext cx="2632579" cy="1755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490" y="5220520"/>
            <a:ext cx="2501186" cy="1549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7"/>
          <a:srcRect l="11755" t="5773" r="12060" b="8521"/>
          <a:stretch/>
        </p:blipFill>
        <p:spPr>
          <a:xfrm>
            <a:off x="338605" y="3248798"/>
            <a:ext cx="2426929" cy="182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9817" y="5049687"/>
            <a:ext cx="2360704" cy="1575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1613" y="1973792"/>
            <a:ext cx="1802551" cy="2710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/>
          <a:srcRect l="14821" t="8714" r="9093" b="14609"/>
          <a:stretch/>
        </p:blipFill>
        <p:spPr>
          <a:xfrm>
            <a:off x="3060509" y="1418708"/>
            <a:ext cx="2272937" cy="1715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34804" y="4616495"/>
            <a:ext cx="1442467" cy="2170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3881" y1="48119" x2="43881" y2="48119"/>
                        <a14:foregroundMark x1="48951" y1="53267" x2="48951" y2="53267"/>
                        <a14:foregroundMark x1="45804" y1="62376" x2="45804" y2="62376"/>
                        <a14:foregroundMark x1="56643" y1="63168" x2="56643" y2="63168"/>
                        <a14:foregroundMark x1="58042" y1="71089" x2="58042" y2="71089"/>
                        <a14:foregroundMark x1="51049" y1="78416" x2="51049" y2="78416"/>
                        <a14:foregroundMark x1="64161" y1="81386" x2="64161" y2="81386"/>
                        <a14:foregroundMark x1="76399" y1="80396" x2="76399" y2="80396"/>
                        <a14:foregroundMark x1="35315" y1="82772" x2="35315" y2="82772"/>
                        <a14:foregroundMark x1="21154" y1="79208" x2="21154" y2="79208"/>
                        <a14:foregroundMark x1="42483" y1="68713" x2="42483" y2="68713"/>
                        <a14:foregroundMark x1="60490" y1="50495" x2="60490" y2="50495"/>
                        <a14:foregroundMark x1="41084" y1="50099" x2="41084" y2="50099"/>
                        <a14:foregroundMark x1="46853" y1="32673" x2="46853" y2="32673"/>
                        <a14:foregroundMark x1="48951" y1="34653" x2="48951" y2="34653"/>
                        <a14:foregroundMark x1="51748" y1="42574" x2="51748" y2="42574"/>
                        <a14:foregroundMark x1="50699" y1="50099" x2="50699" y2="50099"/>
                        <a14:foregroundMark x1="52622" y1="54851" x2="52622" y2="54851"/>
                        <a14:foregroundMark x1="24301" y1="72871" x2="24301" y2="72871"/>
                        <a14:foregroundMark x1="40734" y1="75446" x2="40734" y2="75446"/>
                        <a14:foregroundMark x1="34266" y1="79010" x2="34266" y2="79010"/>
                        <a14:foregroundMark x1="49476" y1="76040" x2="49476" y2="76040"/>
                        <a14:foregroundMark x1="63287" y1="85941" x2="63287" y2="85941"/>
                        <a14:foregroundMark x1="62413" y1="75248" x2="62413" y2="75248"/>
                        <a14:foregroundMark x1="75699" y1="75248" x2="75699" y2="75248"/>
                        <a14:foregroundMark x1="55594" y1="68515" x2="55594" y2="68515"/>
                        <a14:foregroundMark x1="44580" y1="64950" x2="44580" y2="64950"/>
                        <a14:foregroundMark x1="48427" y1="58614" x2="48427" y2="58614"/>
                        <a14:foregroundMark x1="53147" y1="57624" x2="53147" y2="57624"/>
                        <a14:foregroundMark x1="53147" y1="50693" x2="53147" y2="50693"/>
                        <a14:foregroundMark x1="58217" y1="46337" x2="58217" y2="46337"/>
                        <a14:foregroundMark x1="46678" y1="46139" x2="46678" y2="46139"/>
                        <a14:foregroundMark x1="47203" y1="34653" x2="47203" y2="34653"/>
                        <a14:foregroundMark x1="47203" y1="34653" x2="47203" y2="34653"/>
                        <a14:foregroundMark x1="48427" y1="45743" x2="48427" y2="45743"/>
                        <a14:foregroundMark x1="52622" y1="41386" x2="52622" y2="41386"/>
                        <a14:foregroundMark x1="55420" y1="43366" x2="55420" y2="43366"/>
                        <a14:foregroundMark x1="60490" y1="55644" x2="60490" y2="55644"/>
                        <a14:foregroundMark x1="53846" y1="53267" x2="53846" y2="53267"/>
                        <a14:foregroundMark x1="51573" y1="44950" x2="51573" y2="44950"/>
                        <a14:foregroundMark x1="46678" y1="43960" x2="46678" y2="43960"/>
                        <a14:foregroundMark x1="50000" y1="57624" x2="50000" y2="57624"/>
                        <a14:foregroundMark x1="53322" y1="62376" x2="53322" y2="62376"/>
                        <a14:foregroundMark x1="56643" y1="65941" x2="56643" y2="65941"/>
                        <a14:foregroundMark x1="43531" y1="67327" x2="43531" y2="67327"/>
                        <a14:foregroundMark x1="40559" y1="72475" x2="40559" y2="72475"/>
                        <a14:foregroundMark x1="22727" y1="79208" x2="22727" y2="79208"/>
                        <a14:foregroundMark x1="22203" y1="82970" x2="22203" y2="82970"/>
                        <a14:foregroundMark x1="19930" y1="84554" x2="19930" y2="84554"/>
                        <a14:foregroundMark x1="25874" y1="77228" x2="25874" y2="77228"/>
                        <a14:foregroundMark x1="26049" y1="74257" x2="26049" y2="74257"/>
                        <a14:foregroundMark x1="23601" y1="76436" x2="23601" y2="76436"/>
                        <a14:foregroundMark x1="34790" y1="75248" x2="34790" y2="75248"/>
                        <a14:foregroundMark x1="37063" y1="81980" x2="37063" y2="81980"/>
                        <a14:foregroundMark x1="33566" y1="84554" x2="33566" y2="84554"/>
                        <a14:foregroundMark x1="36364" y1="72079" x2="36364" y2="72079"/>
                        <a14:foregroundMark x1="50175" y1="72871" x2="50175" y2="72871"/>
                        <a14:foregroundMark x1="47727" y1="80792" x2="47727" y2="80792"/>
                        <a14:foregroundMark x1="50175" y1="84554" x2="50175" y2="84554"/>
                        <a14:foregroundMark x1="52098" y1="73663" x2="52098" y2="73663"/>
                        <a14:foregroundMark x1="47727" y1="73069" x2="47727" y2="73069"/>
                        <a14:foregroundMark x1="51224" y1="82376" x2="51224" y2="82376"/>
                        <a14:foregroundMark x1="61014" y1="81584" x2="61014" y2="81584"/>
                        <a14:foregroundMark x1="63811" y1="71683" x2="63811" y2="71683"/>
                        <a14:foregroundMark x1="66259" y1="84554" x2="66259" y2="84554"/>
                        <a14:foregroundMark x1="75000" y1="78614" x2="75000" y2="78614"/>
                        <a14:foregroundMark x1="73077" y1="74059" x2="73077" y2="74059"/>
                        <a14:foregroundMark x1="79545" y1="83960" x2="79545" y2="83960"/>
                        <a14:foregroundMark x1="76748" y1="84752" x2="76748" y2="84752"/>
                        <a14:foregroundMark x1="81119" y1="85149" x2="81119" y2="85149"/>
                        <a14:foregroundMark x1="78846" y1="80396" x2="78846" y2="80396"/>
                        <a14:backgroundMark x1="6294" y1="41782" x2="6294" y2="41782"/>
                        <a14:backgroundMark x1="88636" y1="39010" x2="88636" y2="390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05258" y="2712456"/>
            <a:ext cx="2317026" cy="2045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85565" y="3314482"/>
            <a:ext cx="2413018" cy="1602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62361" y="1675093"/>
            <a:ext cx="1863580" cy="1232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69101" y="3074139"/>
            <a:ext cx="1322260" cy="1322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277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ekerekített téglalap 7"/>
          <p:cNvSpPr/>
          <p:nvPr/>
        </p:nvSpPr>
        <p:spPr>
          <a:xfrm>
            <a:off x="3000010" y="5189220"/>
            <a:ext cx="4123563" cy="149047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Beszélgessetek ezekről a kérdésekről a csoportban!</a:t>
            </a:r>
            <a:endParaRPr lang="hu-HU" sz="2400" dirty="0"/>
          </a:p>
        </p:txBody>
      </p:sp>
      <p:sp>
        <p:nvSpPr>
          <p:cNvPr id="18" name="Ellipszis buborék 17"/>
          <p:cNvSpPr/>
          <p:nvPr/>
        </p:nvSpPr>
        <p:spPr>
          <a:xfrm>
            <a:off x="3000010" y="357624"/>
            <a:ext cx="2955102" cy="1614233"/>
          </a:xfrm>
          <a:prstGeom prst="wedgeEllipseCallout">
            <a:avLst>
              <a:gd name="adj1" fmla="val -69539"/>
              <a:gd name="adj2" fmla="val -59182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Miért van szükségünk közlekedési táblákra?</a:t>
            </a:r>
            <a:endParaRPr lang="hu-HU" sz="2200" dirty="0"/>
          </a:p>
        </p:txBody>
      </p:sp>
      <p:sp>
        <p:nvSpPr>
          <p:cNvPr id="20" name="Ellipszis buborék 19"/>
          <p:cNvSpPr/>
          <p:nvPr/>
        </p:nvSpPr>
        <p:spPr>
          <a:xfrm>
            <a:off x="6729603" y="473404"/>
            <a:ext cx="3297213" cy="1688973"/>
          </a:xfrm>
          <a:prstGeom prst="wedgeEllipseCallout">
            <a:avLst>
              <a:gd name="adj1" fmla="val 73640"/>
              <a:gd name="adj2" fmla="val -66301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Szerinted miért fontosak a szabályok?</a:t>
            </a:r>
            <a:endParaRPr lang="hu-HU" sz="2200" dirty="0"/>
          </a:p>
        </p:txBody>
      </p:sp>
      <p:pic>
        <p:nvPicPr>
          <p:cNvPr id="24" name="Kép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56"/>
            <a:ext cx="1856981" cy="1828800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10912"/>
            <a:ext cx="1852495" cy="1847088"/>
          </a:xfrm>
          <a:prstGeom prst="rect">
            <a:avLst/>
          </a:prstGeom>
        </p:spPr>
      </p:pic>
      <p:sp>
        <p:nvSpPr>
          <p:cNvPr id="28" name="Ellipszis buborék 27"/>
          <p:cNvSpPr/>
          <p:nvPr/>
        </p:nvSpPr>
        <p:spPr>
          <a:xfrm>
            <a:off x="327235" y="2268582"/>
            <a:ext cx="5566365" cy="1439707"/>
          </a:xfrm>
          <a:prstGeom prst="wedgeEllipseCallout">
            <a:avLst>
              <a:gd name="adj1" fmla="val -43840"/>
              <a:gd name="adj2" fmla="val -65826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Az utcán kívül, hol találkozunk még szabályokkal?</a:t>
            </a:r>
            <a:endParaRPr lang="hu-HU" sz="2200" dirty="0"/>
          </a:p>
        </p:txBody>
      </p:sp>
      <p:sp>
        <p:nvSpPr>
          <p:cNvPr id="22" name="Ellipszis buborék 21"/>
          <p:cNvSpPr/>
          <p:nvPr/>
        </p:nvSpPr>
        <p:spPr>
          <a:xfrm>
            <a:off x="1883722" y="3477970"/>
            <a:ext cx="4400664" cy="1187712"/>
          </a:xfrm>
          <a:prstGeom prst="wedgeEllipseCallout">
            <a:avLst>
              <a:gd name="adj1" fmla="val -58378"/>
              <a:gd name="adj2" fmla="val 58309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Milyen módon irányítják az életünket?</a:t>
            </a:r>
            <a:endParaRPr lang="hu-HU" sz="2200" dirty="0"/>
          </a:p>
        </p:txBody>
      </p:sp>
      <p:sp>
        <p:nvSpPr>
          <p:cNvPr id="29" name="Ellipszis buborék 28"/>
          <p:cNvSpPr/>
          <p:nvPr/>
        </p:nvSpPr>
        <p:spPr>
          <a:xfrm>
            <a:off x="7418860" y="2555128"/>
            <a:ext cx="4209669" cy="1845684"/>
          </a:xfrm>
          <a:prstGeom prst="wedgeEllipseCallout">
            <a:avLst>
              <a:gd name="adj1" fmla="val 59219"/>
              <a:gd name="adj2" fmla="val -44645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Miért fontos, hogy tiszteljük és </a:t>
            </a:r>
            <a:r>
              <a:rPr lang="hu-HU" sz="2200" dirty="0" err="1" smtClean="0"/>
              <a:t>betartsuk</a:t>
            </a:r>
            <a:r>
              <a:rPr lang="hu-HU" sz="2200" dirty="0" smtClean="0"/>
              <a:t> a szabályokat?</a:t>
            </a:r>
            <a:endParaRPr lang="hu-HU" sz="2200" dirty="0"/>
          </a:p>
        </p:txBody>
      </p:sp>
      <p:sp>
        <p:nvSpPr>
          <p:cNvPr id="30" name="Ellipszis buborék 29"/>
          <p:cNvSpPr/>
          <p:nvPr/>
        </p:nvSpPr>
        <p:spPr>
          <a:xfrm>
            <a:off x="7307851" y="4117000"/>
            <a:ext cx="3297213" cy="1353126"/>
          </a:xfrm>
          <a:prstGeom prst="wedgeEllipseCallout">
            <a:avLst>
              <a:gd name="adj1" fmla="val 59219"/>
              <a:gd name="adj2" fmla="val -44645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Mi történhet, ha nem tartjuk be?</a:t>
            </a:r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94353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20" grpId="0" animBg="1"/>
      <p:bldP spid="28" grpId="0" animBg="1"/>
      <p:bldP spid="22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661160" y="2890391"/>
            <a:ext cx="8869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A szabályok nagyon fontosak! </a:t>
            </a:r>
          </a:p>
          <a:p>
            <a:pPr algn="ctr"/>
            <a:r>
              <a:rPr lang="hu-HU" sz="3200" dirty="0" smtClean="0"/>
              <a:t>Tanítanak és vezetnek bennünket.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84076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047213" y="161466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742F3A"/>
                </a:solidFill>
                <a:latin typeface="Comic Sans MS" panose="030F0702030302020204" pitchFamily="66" charset="0"/>
              </a:rPr>
              <a:t>KIRÁLY LEHETSZ!</a:t>
            </a:r>
            <a:endParaRPr lang="hu-HU" sz="3600" dirty="0">
              <a:solidFill>
                <a:srgbClr val="742F3A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21"/>
            <a:ext cx="2047213" cy="200890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6" b="89862" l="9904" r="94728">
                        <a14:foregroundMark x1="46006" y1="39254" x2="46006" y2="39254"/>
                        <a14:foregroundMark x1="62939" y1="45255" x2="62939" y2="45255"/>
                        <a14:foregroundMark x1="72284" y1="29440" x2="72284" y2="29440"/>
                        <a14:foregroundMark x1="68450" y1="29440" x2="68450" y2="29440"/>
                        <a14:foregroundMark x1="69329" y1="25061" x2="69329" y2="25061"/>
                        <a14:foregroundMark x1="86981" y1="30170" x2="86981" y2="30170"/>
                        <a14:foregroundMark x1="88978" y1="26683" x2="88978" y2="26683"/>
                        <a14:foregroundMark x1="89936" y1="29440" x2="89936" y2="29440"/>
                        <a14:foregroundMark x1="84185" y1="29197" x2="84185" y2="29197"/>
                        <a14:foregroundMark x1="70288" y1="30170" x2="70288" y2="30170"/>
                        <a14:foregroundMark x1="68850" y1="27170" x2="68850" y2="27170"/>
                        <a14:foregroundMark x1="69808" y1="22466" x2="69808" y2="22466"/>
                        <a14:foregroundMark x1="68850" y1="20438" x2="68850" y2="20438"/>
                        <a14:foregroundMark x1="77796" y1="29035" x2="77796" y2="29035"/>
                        <a14:foregroundMark x1="82188" y1="26683" x2="82188" y2="26683"/>
                        <a14:foregroundMark x1="79633" y1="26683" x2="79633" y2="26683"/>
                        <a14:foregroundMark x1="75958" y1="26683" x2="75958" y2="26683"/>
                        <a14:foregroundMark x1="76677" y1="21330" x2="76677" y2="21330"/>
                        <a14:foregroundMark x1="72284" y1="16951" x2="72284" y2="16951"/>
                        <a14:foregroundMark x1="76438" y1="15085" x2="76438" y2="15085"/>
                      </a14:backgroundRemoval>
                    </a14:imgEffect>
                  </a14:imgLayer>
                </a14:imgProps>
              </a:ext>
            </a:extLst>
          </a:blip>
          <a:srcRect l="15561" t="9248" r="2747" b="16397"/>
          <a:stretch/>
        </p:blipFill>
        <p:spPr>
          <a:xfrm>
            <a:off x="547789" y="3177703"/>
            <a:ext cx="4105830" cy="36802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églalap 9"/>
          <p:cNvSpPr/>
          <p:nvPr/>
        </p:nvSpPr>
        <p:spPr>
          <a:xfrm>
            <a:off x="5143500" y="2571750"/>
            <a:ext cx="6619875" cy="3867150"/>
          </a:xfrm>
          <a:prstGeom prst="rect">
            <a:avLst/>
          </a:prstGeom>
          <a:solidFill>
            <a:srgbClr val="FEFCF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hu-HU" sz="2400" b="1" dirty="0" smtClean="0">
                <a:solidFill>
                  <a:schemeClr val="bg2">
                    <a:lumMod val="25000"/>
                  </a:schemeClr>
                </a:solidFill>
              </a:rPr>
              <a:t>A játék menete:</a:t>
            </a:r>
          </a:p>
          <a:p>
            <a:pPr algn="ctr"/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Álljunk körbe!</a:t>
            </a: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Tegyünk egy koronát az első megszólaló fejére, aki a következő mondatot fejezze be: </a:t>
            </a:r>
            <a:r>
              <a:rPr lang="hu-HU" sz="2400" b="1" i="1" dirty="0" smtClean="0">
                <a:solidFill>
                  <a:schemeClr val="bg2">
                    <a:lumMod val="25000"/>
                  </a:schemeClr>
                </a:solidFill>
              </a:rPr>
              <a:t>„Ha király lennék, a következő szabályt hoznám…”</a:t>
            </a: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A korona „menjen körbe” és mondja el mindenki hangosan a gondolatát!</a:t>
            </a:r>
          </a:p>
          <a:p>
            <a:pPr marL="342900" indent="-342900" algn="ctr">
              <a:buFontTx/>
              <a:buChar char="-"/>
            </a:pP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72" b="58241"/>
          <a:stretch/>
        </p:blipFill>
        <p:spPr>
          <a:xfrm>
            <a:off x="10398106" y="2713677"/>
            <a:ext cx="1169347" cy="6962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72" b="58241"/>
          <a:stretch/>
        </p:blipFill>
        <p:spPr>
          <a:xfrm>
            <a:off x="1428750" y="2571750"/>
            <a:ext cx="1929469" cy="11488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églalap 7"/>
          <p:cNvSpPr/>
          <p:nvPr/>
        </p:nvSpPr>
        <p:spPr>
          <a:xfrm>
            <a:off x="6524930" y="534471"/>
            <a:ext cx="38731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400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JÁTSSZUNK!</a:t>
            </a:r>
            <a:endParaRPr lang="hu-HU" sz="4400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18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636776" y="2521059"/>
            <a:ext cx="89184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A mai órán egy olyan királyról fogunk tanulni, akinek nagyon fontos volt a legfontosabb szabály betartása.</a:t>
            </a:r>
          </a:p>
          <a:p>
            <a:pPr algn="ctr"/>
            <a:r>
              <a:rPr lang="hu-HU" sz="2800" dirty="0" smtClean="0"/>
              <a:t> </a:t>
            </a:r>
          </a:p>
          <a:p>
            <a:pPr algn="ctr"/>
            <a:r>
              <a:rPr lang="hu-HU" sz="2800" dirty="0" smtClean="0"/>
              <a:t>Vajon mi lehetett ez a legfontosabb szabály? </a:t>
            </a:r>
            <a:endParaRPr lang="hu-HU" sz="2800" dirty="0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46617"/>
            <a:ext cx="185698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3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075944" y="3105835"/>
            <a:ext cx="10040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 </a:t>
            </a:r>
            <a:r>
              <a:rPr lang="hu-HU" sz="3600" dirty="0" smtClean="0"/>
              <a:t>Megtudhatod, ha elolvasod a mai történetünket! 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27011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4" b="98734" l="0" r="100000">
                        <a14:foregroundMark x1="11568" y1="86287" x2="11568" y2="86287"/>
                        <a14:foregroundMark x1="48072" y1="42616" x2="48072" y2="42616"/>
                        <a14:foregroundMark x1="87918" y1="86920" x2="87918" y2="86920"/>
                        <a14:foregroundMark x1="91774" y1="77637" x2="91774" y2="77637"/>
                        <a14:foregroundMark x1="94344" y1="83122" x2="94344" y2="83122"/>
                        <a14:foregroundMark x1="94859" y1="87975" x2="94859" y2="87975"/>
                        <a14:foregroundMark x1="96915" y1="89030" x2="96915" y2="89030"/>
                        <a14:foregroundMark x1="87918" y1="76582" x2="87918" y2="76582"/>
                        <a14:foregroundMark x1="84319" y1="81013" x2="84319" y2="81013"/>
                        <a14:foregroundMark x1="79177" y1="86709" x2="79177" y2="86709"/>
                        <a14:foregroundMark x1="11054" y1="80169" x2="11054" y2="80169"/>
                        <a14:foregroundMark x1="2828" y1="84388" x2="2828" y2="84388"/>
                        <a14:foregroundMark x1="3599" y1="89451" x2="3599" y2="89451"/>
                        <a14:foregroundMark x1="6427" y1="81857" x2="6427" y2="81857"/>
                        <a14:foregroundMark x1="9512" y1="82700" x2="9512" y2="82700"/>
                        <a14:foregroundMark x1="11825" y1="77848" x2="11825" y2="77848"/>
                        <a14:foregroundMark x1="13882" y1="81857" x2="13882" y2="81857"/>
                        <a14:foregroundMark x1="16452" y1="85021" x2="16452" y2="85021"/>
                        <a14:foregroundMark x1="21337" y1="86287" x2="21337" y2="86287"/>
                        <a14:foregroundMark x1="25707" y1="89662" x2="25707" y2="89662"/>
                        <a14:foregroundMark x1="33162" y1="93882" x2="33162" y2="93882"/>
                        <a14:foregroundMark x1="42416" y1="93249" x2="42416" y2="93249"/>
                        <a14:foregroundMark x1="68380" y1="94937" x2="68380" y2="94937"/>
                        <a14:foregroundMark x1="74036" y1="89662" x2="74036" y2="89662"/>
                        <a14:foregroundMark x1="50900" y1="41561" x2="50900" y2="41561"/>
                        <a14:foregroundMark x1="53213" y1="94515" x2="53213" y2="94515"/>
                        <a14:foregroundMark x1="84062" y1="91139" x2="84062" y2="91139"/>
                        <a14:foregroundMark x1="24936" y1="94515" x2="24936" y2="94515"/>
                        <a14:foregroundMark x1="19537" y1="88397" x2="19537" y2="88397"/>
                        <a14:foregroundMark x1="70180" y1="91983" x2="70180" y2="91983"/>
                        <a14:foregroundMark x1="89974" y1="78481" x2="89974" y2="78481"/>
                        <a14:foregroundMark x1="85604" y1="81013" x2="85604" y2="81013"/>
                        <a14:foregroundMark x1="16195" y1="94515" x2="16195" y2="94515"/>
                        <a14:foregroundMark x1="9769" y1="91983" x2="9769" y2="91983"/>
                        <a14:foregroundMark x1="79177" y1="96414" x2="79177" y2="96414"/>
                        <a14:foregroundMark x1="89717" y1="94937" x2="89717" y2="94937"/>
                        <a14:foregroundMark x1="95116" y1="94726" x2="95116" y2="94726"/>
                        <a14:foregroundMark x1="61440" y1="97257" x2="61440" y2="97257"/>
                        <a14:foregroundMark x1="36247" y1="98523" x2="36247" y2="98523"/>
                        <a14:foregroundMark x1="18509" y1="95570" x2="18509" y2="95570"/>
                        <a14:foregroundMark x1="9769" y1="96203" x2="9769" y2="96203"/>
                        <a14:foregroundMark x1="4113" y1="95148" x2="4113" y2="95148"/>
                        <a14:foregroundMark x1="4113" y1="81435" x2="4113" y2="81435"/>
                        <a14:foregroundMark x1="7198" y1="78481" x2="7198" y2="78481"/>
                        <a14:foregroundMark x1="7198" y1="84388" x2="7198" y2="84388"/>
                        <a14:foregroundMark x1="14396" y1="88608" x2="14396" y2="88608"/>
                        <a14:foregroundMark x1="61440" y1="93460" x2="61440" y2="93460"/>
                        <a14:foregroundMark x1="67352" y1="90084" x2="67352" y2="90084"/>
                        <a14:foregroundMark x1="77892" y1="89662" x2="77892" y2="89662"/>
                        <a14:foregroundMark x1="83548" y1="83333" x2="83548" y2="83333"/>
                        <a14:foregroundMark x1="88946" y1="81224" x2="88946" y2="81224"/>
                        <a14:foregroundMark x1="97686" y1="92827" x2="97686" y2="92827"/>
                        <a14:foregroundMark x1="92545" y1="97468" x2="92545" y2="97468"/>
                        <a14:foregroundMark x1="84062" y1="97890" x2="84062" y2="97890"/>
                        <a14:foregroundMark x1="74036" y1="98101" x2="74036" y2="98101"/>
                        <a14:foregroundMark x1="69152" y1="98523" x2="69152" y2="98523"/>
                        <a14:foregroundMark x1="46787" y1="97046" x2="46787" y2="97046"/>
                        <a14:foregroundMark x1="41388" y1="97046" x2="41388" y2="97046"/>
                        <a14:foregroundMark x1="30077" y1="97468" x2="30077" y2="97468"/>
                        <a14:foregroundMark x1="27763" y1="91561" x2="27763" y2="91561"/>
                        <a14:foregroundMark x1="21337" y1="90506" x2="21337" y2="90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3065"/>
            <a:ext cx="4145280" cy="5051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zövegdoboz 2"/>
          <p:cNvSpPr txBox="1"/>
          <p:nvPr/>
        </p:nvSpPr>
        <p:spPr>
          <a:xfrm>
            <a:off x="5749399" y="2550875"/>
            <a:ext cx="6181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 smtClean="0"/>
              <a:t>Akkoriban nem sokan törődtek Istennel.</a:t>
            </a:r>
          </a:p>
          <a:p>
            <a:pPr algn="r"/>
            <a:r>
              <a:rPr lang="hu-HU" sz="2400" dirty="0" smtClean="0"/>
              <a:t>Még a templom is csupa rom volt.</a:t>
            </a:r>
          </a:p>
          <a:p>
            <a:pPr algn="r"/>
            <a:r>
              <a:rPr lang="hu-HU" sz="2400" dirty="0" smtClean="0"/>
              <a:t>Amikor Jósiás 18 éves lett, látta a düledező épületet, és parancsot adott:</a:t>
            </a:r>
          </a:p>
        </p:txBody>
      </p:sp>
      <p:sp>
        <p:nvSpPr>
          <p:cNvPr id="6" name="Téglalap 5"/>
          <p:cNvSpPr/>
          <p:nvPr/>
        </p:nvSpPr>
        <p:spPr>
          <a:xfrm>
            <a:off x="1166949" y="743155"/>
            <a:ext cx="107637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2400" dirty="0"/>
              <a:t>Élt régen egy Jósiás nevű </a:t>
            </a:r>
            <a:r>
              <a:rPr lang="hu-HU" sz="2400" dirty="0" smtClean="0"/>
              <a:t>fiúcska. Nyolc </a:t>
            </a:r>
            <a:r>
              <a:rPr lang="hu-HU" sz="2400" dirty="0"/>
              <a:t>éves volt, amikor király lett belőle.</a:t>
            </a:r>
          </a:p>
          <a:p>
            <a:pPr algn="r"/>
            <a:r>
              <a:rPr lang="hu-HU" sz="2400" dirty="0"/>
              <a:t>Sok kérdésben kellett döntenie. </a:t>
            </a:r>
            <a:r>
              <a:rPr lang="hu-HU" sz="2400" dirty="0" smtClean="0"/>
              <a:t>Felnőtt </a:t>
            </a:r>
            <a:r>
              <a:rPr lang="hu-HU" sz="2400" dirty="0"/>
              <a:t>tanácsadói voltak.</a:t>
            </a:r>
          </a:p>
          <a:p>
            <a:pPr algn="r"/>
            <a:r>
              <a:rPr lang="hu-HU" sz="2400" dirty="0"/>
              <a:t>Ő nemcsak az emberek tanácsára hallgatott, </a:t>
            </a:r>
          </a:p>
          <a:p>
            <a:pPr algn="r"/>
            <a:r>
              <a:rPr lang="hu-HU" sz="2400" dirty="0" smtClean="0"/>
              <a:t>hanem </a:t>
            </a:r>
            <a:r>
              <a:rPr lang="hu-HU" sz="2400" dirty="0"/>
              <a:t>Isten tanácsát is kereste.</a:t>
            </a:r>
          </a:p>
        </p:txBody>
      </p:sp>
      <p:sp>
        <p:nvSpPr>
          <p:cNvPr id="7" name="Ellipszis buborék 6"/>
          <p:cNvSpPr/>
          <p:nvPr/>
        </p:nvSpPr>
        <p:spPr>
          <a:xfrm>
            <a:off x="4241077" y="4358595"/>
            <a:ext cx="3769448" cy="2037806"/>
          </a:xfrm>
          <a:prstGeom prst="wedgeEllipseCallout">
            <a:avLst>
              <a:gd name="adj1" fmla="val -90348"/>
              <a:gd name="adj2" fmla="val -38128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Javítsák ki az összes hibát! </a:t>
            </a:r>
          </a:p>
          <a:p>
            <a:pPr algn="ctr"/>
            <a:r>
              <a:rPr lang="hu-HU" sz="2200" dirty="0" smtClean="0"/>
              <a:t>Legyen olyan szép a templom, mint régen!</a:t>
            </a:r>
            <a:endParaRPr lang="hu-HU" sz="22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336"/>
            <a:ext cx="1613302" cy="159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7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940</Words>
  <Application>Microsoft Office PowerPoint</Application>
  <PresentationFormat>Szélesvásznú</PresentationFormat>
  <Paragraphs>142</Paragraphs>
  <Slides>24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29" baseType="lpstr">
      <vt:lpstr>Arial</vt:lpstr>
      <vt:lpstr>Comic Sans MS</vt:lpstr>
      <vt:lpstr>Times New Roman</vt:lpstr>
      <vt:lpstr>Wingdings 3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82</cp:revision>
  <dcterms:created xsi:type="dcterms:W3CDTF">2021-04-20T13:00:01Z</dcterms:created>
  <dcterms:modified xsi:type="dcterms:W3CDTF">2021-04-23T08:35:40Z</dcterms:modified>
</cp:coreProperties>
</file>