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6" r:id="rId5"/>
    <p:sldId id="287" r:id="rId6"/>
    <p:sldId id="274" r:id="rId7"/>
    <p:sldId id="276" r:id="rId8"/>
    <p:sldId id="277" r:id="rId9"/>
    <p:sldId id="282" r:id="rId10"/>
    <p:sldId id="280" r:id="rId11"/>
    <p:sldId id="279" r:id="rId12"/>
    <p:sldId id="284" r:id="rId13"/>
    <p:sldId id="285" r:id="rId14"/>
    <p:sldId id="291" r:id="rId15"/>
    <p:sldId id="266" r:id="rId16"/>
    <p:sldId id="272" r:id="rId17"/>
    <p:sldId id="289" r:id="rId18"/>
    <p:sldId id="288" r:id="rId19"/>
    <p:sldId id="267" r:id="rId20"/>
    <p:sldId id="261" r:id="rId21"/>
    <p:sldId id="262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127"/>
    <a:srgbClr val="D78E4A"/>
    <a:srgbClr val="7C4C35"/>
    <a:srgbClr val="A8554A"/>
    <a:srgbClr val="C9D553"/>
    <a:srgbClr val="706344"/>
    <a:srgbClr val="7BC141"/>
    <a:srgbClr val="388985"/>
    <a:srgbClr val="E49F22"/>
    <a:srgbClr val="029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24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04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6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44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3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92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2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8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5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56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hyperlink" Target="https://rpi-feladatbank.reformatus.hu/1Ua5qYDB" TargetMode="External"/><Relationship Id="rId2" Type="http://schemas.openxmlformats.org/officeDocument/2006/relationships/image" Target="../media/image1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nTuOET3-wx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ixabay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345663"/>
            <a:ext cx="1219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noProof="0" dirty="0" smtClean="0">
                <a:solidFill>
                  <a:srgbClr val="7C4C35"/>
                </a:solidFill>
                <a:cs typeface="Arial" panose="020B0604020202020204" pitchFamily="34" charset="0"/>
              </a:rPr>
              <a:t>Ismerjük meg a Biblia világát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02143" y="1621248"/>
            <a:ext cx="8307251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88900" cap="flat">
            <a:noFill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7C4C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C4C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toll, színes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zeruzák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C4C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C4C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6" name="Ellipszis 5"/>
          <p:cNvSpPr/>
          <p:nvPr/>
        </p:nvSpPr>
        <p:spPr>
          <a:xfrm>
            <a:off x="711919" y="1621248"/>
            <a:ext cx="2142309" cy="20127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3501" y="3902323"/>
            <a:ext cx="2939143" cy="2612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3263">
            <a:off x="394425" y="121887"/>
            <a:ext cx="1970803" cy="13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6" b="96154" l="5942" r="96475">
                        <a14:foregroundMark x1="22256" y1="12278" x2="22256" y2="12278"/>
                        <a14:foregroundMark x1="65962" y1="71154" x2="65962" y2="71154"/>
                        <a14:foregroundMark x1="65559" y1="77515" x2="65559" y2="77515"/>
                        <a14:foregroundMark x1="54985" y1="77959" x2="54985" y2="77959"/>
                        <a14:foregroundMark x1="40383" y1="76479" x2="40383" y2="76479"/>
                        <a14:foregroundMark x1="36959" y1="76479" x2="36959" y2="76479"/>
                        <a14:foregroundMark x1="31319" y1="34467" x2="31319" y2="34467"/>
                        <a14:foregroundMark x1="31017" y1="23225" x2="31017" y2="232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253" y="643574"/>
            <a:ext cx="6661199" cy="4534713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5555500" y="3733137"/>
            <a:ext cx="6311822" cy="2478820"/>
          </a:xfrm>
          <a:prstGeom prst="rect">
            <a:avLst/>
          </a:prstGeom>
          <a:solidFill>
            <a:srgbClr val="FFFB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csíkokat rácsosan egymásra tették, ütögették, és megszárították.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7" b="52367" l="50252" r="96073">
                        <a14:backgroundMark x1="56999" y1="13905" x2="56999" y2="13905"/>
                        <a14:backgroundMark x1="55086" y1="20710" x2="55086" y2="20710"/>
                        <a14:backgroundMark x1="56395" y1="20710" x2="56395" y2="20710"/>
                        <a14:backgroundMark x1="54381" y1="25592" x2="54381" y2="25592"/>
                        <a14:backgroundMark x1="54381" y1="23669" x2="54381" y2="23669"/>
                        <a14:backgroundMark x1="54079" y1="26775" x2="54079" y2="26775"/>
                        <a14:backgroundMark x1="53676" y1="34615" x2="53676" y2="34615"/>
                        <a14:backgroundMark x1="68479" y1="38462" x2="68479" y2="38462"/>
                        <a14:backgroundMark x1="68177" y1="36095" x2="68177" y2="36095"/>
                        <a14:backgroundMark x1="69184" y1="34172" x2="69184" y2="34172"/>
                        <a14:backgroundMark x1="74824" y1="37426" x2="74824" y2="37426"/>
                        <a14:backgroundMark x1="56093" y1="22189" x2="56093" y2="22189"/>
                        <a14:backgroundMark x1="55287" y1="23964" x2="55287" y2="23964"/>
                        <a14:backgroundMark x1="55388" y1="38609" x2="55388" y2="38609"/>
                        <a14:backgroundMark x1="66767" y1="38609" x2="66767" y2="38609"/>
                        <a14:backgroundMark x1="75730" y1="37722" x2="75730" y2="37722"/>
                        <a14:backgroundMark x1="76737" y1="38609" x2="76737" y2="38609"/>
                      </a14:backgroundRemoval>
                    </a14:imgEffect>
                  </a14:imgLayer>
                </a14:imgProps>
              </a:ext>
            </a:extLst>
          </a:blip>
          <a:srcRect l="50506" r="4399" b="40254"/>
          <a:stretch/>
        </p:blipFill>
        <p:spPr>
          <a:xfrm>
            <a:off x="3646669" y="643574"/>
            <a:ext cx="3032426" cy="27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1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6 2.59259E-6 L -0.24206 0.18078 L -0.22657 2.59259E-6 L -0.21003 0.18078 L -0.19349 2.59259E-6 L -0.178 0.18078 L -0.16146 2.59259E-6 L -0.14597 0.18078 L -0.1293 2.59259E-6 L -0.11276 0.18078 L -0.09727 2.59259E-6 L -0.08073 0.18078 L -0.06524 2.59259E-6 L -0.0487 0.18078 L -0.03217 2.59259E-6 L -0.01667 0.18078 L 4.58333E-6 2.59259E-6 " pathEditMode="relative" rAng="0" ptsTypes="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60031" l="2431" r="5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949" b="39550"/>
          <a:stretch/>
        </p:blipFill>
        <p:spPr>
          <a:xfrm>
            <a:off x="3852672" y="1939260"/>
            <a:ext cx="8339328" cy="5058948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487680" y="953360"/>
            <a:ext cx="3584448" cy="2521359"/>
          </a:xfrm>
          <a:prstGeom prst="rect">
            <a:avLst/>
          </a:prstGeom>
          <a:solidFill>
            <a:srgbClr val="FFFB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Szöveget írtak a tekercsre.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60031" l="12674" r="55816">
                        <a14:foregroundMark x1="12934" y1="18981" x2="12934" y2="18981"/>
                        <a14:backgroundMark x1="35417" y1="35031" x2="35417" y2="35031"/>
                        <a14:backgroundMark x1="36806" y1="35802" x2="36806" y2="35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13083" r="43949" b="39550"/>
          <a:stretch/>
        </p:blipFill>
        <p:spPr>
          <a:xfrm>
            <a:off x="5614416" y="3034156"/>
            <a:ext cx="6577584" cy="39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5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2" b="98540" l="3568" r="96721">
                        <a14:foregroundMark x1="61524" y1="14745" x2="61524" y2="14745"/>
                        <a14:foregroundMark x1="62199" y1="10803" x2="62199" y2="10803"/>
                        <a14:foregroundMark x1="60463" y1="8759" x2="60463" y2="8759"/>
                        <a14:foregroundMark x1="55545" y1="16058" x2="55545" y2="16058"/>
                        <a14:foregroundMark x1="57281" y1="17956" x2="57281" y2="17956"/>
                        <a14:foregroundMark x1="27676" y1="12117" x2="27676" y2="121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8689"/>
            <a:ext cx="7680960" cy="507372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851648" y="1197200"/>
            <a:ext cx="3584448" cy="2521359"/>
          </a:xfrm>
          <a:prstGeom prst="rect">
            <a:avLst/>
          </a:prstGeom>
          <a:solidFill>
            <a:srgbClr val="FFFB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kész tekercset feltekerték.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639568" y="1358689"/>
            <a:ext cx="2401824" cy="5073728"/>
            <a:chOff x="9119616" y="1102657"/>
            <a:chExt cx="2401824" cy="5073728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2" b="98540" l="3568" r="96721">
                          <a14:foregroundMark x1="61524" y1="14745" x2="61524" y2="14745"/>
                          <a14:foregroundMark x1="62199" y1="10803" x2="62199" y2="10803"/>
                          <a14:foregroundMark x1="60463" y1="8759" x2="60463" y2="8759"/>
                          <a14:foregroundMark x1="55545" y1="16058" x2="55545" y2="16058"/>
                          <a14:foregroundMark x1="57281" y1="17956" x2="57281" y2="17956"/>
                          <a14:foregroundMark x1="27676" y1="12117" x2="27676" y2="12117"/>
                        </a14:backgroundRemoval>
                      </a14:imgEffect>
                    </a14:imgLayer>
                  </a14:imgProps>
                </a:ext>
              </a:extLst>
            </a:blip>
            <a:srcRect r="82857"/>
            <a:stretch/>
          </p:blipFill>
          <p:spPr>
            <a:xfrm>
              <a:off x="9119616" y="1102657"/>
              <a:ext cx="1316736" cy="5073728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2" b="98540" l="3568" r="96721">
                          <a14:foregroundMark x1="61524" y1="14745" x2="61524" y2="14745"/>
                          <a14:foregroundMark x1="62199" y1="10803" x2="62199" y2="10803"/>
                          <a14:foregroundMark x1="60463" y1="8759" x2="60463" y2="8759"/>
                          <a14:foregroundMark x1="55545" y1="16058" x2="55545" y2="16058"/>
                          <a14:foregroundMark x1="57281" y1="17956" x2="57281" y2="17956"/>
                          <a14:foregroundMark x1="27676" y1="12117" x2="27676" y2="12117"/>
                        </a14:backgroundRemoval>
                      </a14:imgEffect>
                    </a14:imgLayer>
                  </a14:imgProps>
                </a:ext>
              </a:extLst>
            </a:blip>
            <a:srcRect l="82381"/>
            <a:stretch/>
          </p:blipFill>
          <p:spPr>
            <a:xfrm>
              <a:off x="10168128" y="1102657"/>
              <a:ext cx="1353312" cy="5073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920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38" y="607837"/>
            <a:ext cx="2899575" cy="5642323"/>
            <a:chOff x="9119616" y="1102657"/>
            <a:chExt cx="2401824" cy="5073728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2" b="98540" l="3568" r="96721">
                          <a14:foregroundMark x1="61524" y1="14745" x2="61524" y2="14745"/>
                          <a14:foregroundMark x1="62199" y1="10803" x2="62199" y2="10803"/>
                          <a14:foregroundMark x1="60463" y1="8759" x2="60463" y2="8759"/>
                          <a14:foregroundMark x1="55545" y1="16058" x2="55545" y2="16058"/>
                          <a14:foregroundMark x1="57281" y1="17956" x2="57281" y2="17956"/>
                          <a14:foregroundMark x1="27676" y1="12117" x2="27676" y2="12117"/>
                        </a14:backgroundRemoval>
                      </a14:imgEffect>
                    </a14:imgLayer>
                  </a14:imgProps>
                </a:ext>
              </a:extLst>
            </a:blip>
            <a:srcRect r="82857"/>
            <a:stretch/>
          </p:blipFill>
          <p:spPr>
            <a:xfrm>
              <a:off x="9119616" y="1102657"/>
              <a:ext cx="1316736" cy="5073728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2" b="98540" l="3568" r="96721">
                          <a14:foregroundMark x1="61524" y1="14745" x2="61524" y2="14745"/>
                          <a14:foregroundMark x1="62199" y1="10803" x2="62199" y2="10803"/>
                          <a14:foregroundMark x1="60463" y1="8759" x2="60463" y2="8759"/>
                          <a14:foregroundMark x1="55545" y1="16058" x2="55545" y2="16058"/>
                          <a14:foregroundMark x1="57281" y1="17956" x2="57281" y2="17956"/>
                          <a14:foregroundMark x1="27676" y1="12117" x2="27676" y2="12117"/>
                        </a14:backgroundRemoval>
                      </a14:imgEffect>
                    </a14:imgLayer>
                  </a14:imgProps>
                </a:ext>
              </a:extLst>
            </a:blip>
            <a:srcRect l="82381"/>
            <a:stretch/>
          </p:blipFill>
          <p:spPr>
            <a:xfrm>
              <a:off x="10168128" y="1102657"/>
              <a:ext cx="1353312" cy="5073728"/>
            </a:xfrm>
            <a:prstGeom prst="rect">
              <a:avLst/>
            </a:prstGeom>
          </p:spPr>
        </p:pic>
      </p:grp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" b="95411" l="1802" r="952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9662" y="1690216"/>
            <a:ext cx="2952276" cy="3477567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>
            <a:off x="2574235" y="119270"/>
            <a:ext cx="6620564" cy="6589643"/>
          </a:xfrm>
          <a:prstGeom prst="rightArrow">
            <a:avLst/>
          </a:prstGeom>
          <a:solidFill>
            <a:srgbClr val="95A1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Biblia mai </a:t>
            </a:r>
            <a:r>
              <a:rPr lang="hu-HU" sz="2400" dirty="0" smtClean="0"/>
              <a:t>formája már nem tekercs, hanem: </a:t>
            </a:r>
            <a:r>
              <a:rPr lang="hu-HU" sz="2400" dirty="0" smtClean="0"/>
              <a:t>könyv. </a:t>
            </a:r>
          </a:p>
          <a:p>
            <a:pPr algn="ctr"/>
            <a:r>
              <a:rPr lang="hu-HU" sz="2400" dirty="0" smtClean="0"/>
              <a:t>Szent könyv, mert Istenről szól</a:t>
            </a:r>
            <a:r>
              <a:rPr lang="hu-HU" sz="2400" dirty="0" smtClean="0"/>
              <a:t>.</a:t>
            </a:r>
          </a:p>
          <a:p>
            <a:pPr algn="ctr"/>
            <a:r>
              <a:rPr lang="hu-HU" sz="2400" dirty="0" smtClean="0"/>
              <a:t>Szentírásnak </a:t>
            </a:r>
            <a:r>
              <a:rPr lang="hu-HU" sz="2400" dirty="0" smtClean="0"/>
              <a:t>is nevezzük. </a:t>
            </a:r>
          </a:p>
          <a:p>
            <a:pPr algn="ctr"/>
            <a:r>
              <a:rPr lang="hu-HU" sz="2400" dirty="0" smtClean="0"/>
              <a:t>Nagyon régen olyan emberek jegyezték le, akik megértették Isten üzenetét. </a:t>
            </a:r>
          </a:p>
          <a:p>
            <a:pPr algn="ctr"/>
            <a:r>
              <a:rPr lang="hu-HU" sz="2400" dirty="0" smtClean="0"/>
              <a:t>A Szentírás történeteiből mi is megismerhetjük Isten akaratát.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9274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6" b="95411" l="1802" r="952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40247">
            <a:off x="5492938" y="3656818"/>
            <a:ext cx="1206128" cy="14207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6800" l="8733" r="95010">
                        <a14:foregroundMark x1="54127" y1="74560" x2="54127" y2="74560"/>
                        <a14:foregroundMark x1="54319" y1="80800" x2="54319" y2="80800"/>
                        <a14:foregroundMark x1="52495" y1="78080" x2="52495" y2="78080"/>
                        <a14:foregroundMark x1="57006" y1="79680" x2="57006" y2="79680"/>
                        <a14:foregroundMark x1="54798" y1="77760" x2="54798" y2="77760"/>
                        <a14:foregroundMark x1="58157" y1="82880" x2="58157" y2="82880"/>
                        <a14:foregroundMark x1="47409" y1="57440" x2="47409" y2="57440"/>
                        <a14:foregroundMark x1="72265" y1="72160" x2="72265" y2="72160"/>
                        <a14:foregroundMark x1="69674" y1="84800" x2="69674" y2="84800"/>
                        <a14:foregroundMark x1="67274" y1="87680" x2="67274" y2="87680"/>
                        <a14:foregroundMark x1="69866" y1="75680" x2="69866" y2="75680"/>
                        <a14:foregroundMark x1="68426" y1="45760" x2="68426" y2="45760"/>
                        <a14:foregroundMark x1="57198" y1="59360" x2="57198" y2="59360"/>
                        <a14:foregroundMark x1="75624" y1="68480" x2="75624" y2="68480"/>
                        <a14:foregroundMark x1="88772" y1="29440" x2="88772" y2="29440"/>
                        <a14:foregroundMark x1="84261" y1="29440" x2="84261" y2="29440"/>
                        <a14:foregroundMark x1="52207" y1="47360" x2="52207" y2="47360"/>
                        <a14:foregroundMark x1="55278" y1="18720" x2="55278" y2="18720"/>
                        <a14:foregroundMark x1="83493" y1="75360" x2="83493" y2="75360"/>
                        <a14:foregroundMark x1="46929" y1="17920" x2="46929" y2="17920"/>
                        <a14:foregroundMark x1="41267" y1="14400" x2="41267" y2="14400"/>
                        <a14:foregroundMark x1="20441" y1="14720" x2="20441" y2="14720"/>
                        <a14:foregroundMark x1="21113" y1="21440" x2="21113" y2="21440"/>
                        <a14:foregroundMark x1="21113" y1="25920" x2="21113" y2="25920"/>
                        <a14:foregroundMark x1="20633" y1="17920" x2="20633" y2="179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89233">
            <a:off x="6545402" y="5158575"/>
            <a:ext cx="2055351" cy="12328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91" b="89888" l="9690" r="89922">
                        <a14:foregroundMark x1="44057" y1="61985" x2="44057" y2="61985"/>
                        <a14:foregroundMark x1="60594" y1="61236" x2="60594" y2="61236"/>
                        <a14:foregroundMark x1="55426" y1="58989" x2="55426" y2="58989"/>
                        <a14:foregroundMark x1="52196" y1="58240" x2="52196" y2="58240"/>
                        <a14:foregroundMark x1="58269" y1="58240" x2="58269" y2="58240"/>
                        <a14:foregroundMark x1="55685" y1="64607" x2="55685" y2="64607"/>
                        <a14:foregroundMark x1="53230" y1="63483" x2="53230" y2="63483"/>
                        <a14:foregroundMark x1="60336" y1="49813" x2="60336" y2="49813"/>
                        <a14:foregroundMark x1="60336" y1="43071" x2="60336" y2="43071"/>
                        <a14:foregroundMark x1="69638" y1="53184" x2="69638" y2="53184"/>
                        <a14:foregroundMark x1="77519" y1="55993" x2="77519" y2="55993"/>
                        <a14:foregroundMark x1="76873" y1="67416" x2="76873" y2="67416"/>
                        <a14:foregroundMark x1="74289" y1="74906" x2="74289" y2="74906"/>
                        <a14:foregroundMark x1="71447" y1="40637" x2="71447" y2="40637"/>
                        <a14:foregroundMark x1="66408" y1="28839" x2="66408" y2="28839"/>
                        <a14:foregroundMark x1="59302" y1="32022" x2="59302" y2="32022"/>
                        <a14:foregroundMark x1="88243" y1="52809" x2="88243" y2="528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66807">
            <a:off x="332245" y="4656663"/>
            <a:ext cx="2633602" cy="181698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5238" l="2975" r="95673">
                        <a14:backgroundMark x1="74104" y1="46429" x2="74104" y2="46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7952">
            <a:off x="3526857" y="5202846"/>
            <a:ext cx="2518421" cy="114427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86" b="96154" l="5942" r="96475">
                        <a14:foregroundMark x1="22256" y1="12278" x2="22256" y2="12278"/>
                        <a14:foregroundMark x1="65962" y1="71154" x2="65962" y2="71154"/>
                        <a14:foregroundMark x1="65559" y1="77515" x2="65559" y2="77515"/>
                        <a14:foregroundMark x1="54985" y1="77959" x2="54985" y2="77959"/>
                        <a14:foregroundMark x1="40383" y1="76479" x2="40383" y2="76479"/>
                        <a14:foregroundMark x1="36959" y1="76479" x2="36959" y2="76479"/>
                        <a14:foregroundMark x1="31319" y1="34467" x2="31319" y2="34467"/>
                        <a14:foregroundMark x1="31017" y1="23225" x2="31017" y2="232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7658">
            <a:off x="7911242" y="3745793"/>
            <a:ext cx="2107167" cy="143448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60031" l="2431" r="5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949" b="39550"/>
          <a:stretch/>
        </p:blipFill>
        <p:spPr>
          <a:xfrm rot="703721">
            <a:off x="9692438" y="5187074"/>
            <a:ext cx="1938256" cy="117581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22" b="98540" l="3568" r="96721">
                        <a14:foregroundMark x1="61524" y1="14745" x2="61524" y2="14745"/>
                        <a14:foregroundMark x1="62199" y1="10803" x2="62199" y2="10803"/>
                        <a14:foregroundMark x1="60463" y1="8759" x2="60463" y2="8759"/>
                        <a14:foregroundMark x1="55545" y1="16058" x2="55545" y2="16058"/>
                        <a14:foregroundMark x1="57281" y1="17956" x2="57281" y2="17956"/>
                        <a14:foregroundMark x1="27676" y1="12117" x2="27676" y2="121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1103">
            <a:off x="2079864" y="3728114"/>
            <a:ext cx="2225151" cy="146984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" y="0"/>
            <a:ext cx="1820214" cy="178904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357939" y="806192"/>
            <a:ext cx="7476124" cy="2248446"/>
          </a:xfrm>
          <a:prstGeom prst="rect">
            <a:avLst/>
          </a:prstGeom>
          <a:solidFill>
            <a:schemeClr val="bg1"/>
          </a:solidFill>
          <a:ln w="793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Sok érdekes információt kaphattál ma arról, hogyan is készültek az első Bibliák.</a:t>
            </a:r>
          </a:p>
          <a:p>
            <a:pPr algn="ctr"/>
            <a:r>
              <a:rPr lang="hu-HU" sz="2800" dirty="0" err="1" smtClean="0">
                <a:solidFill>
                  <a:schemeClr val="bg2">
                    <a:lumMod val="25000"/>
                  </a:schemeClr>
                </a:solidFill>
              </a:rPr>
              <a:t>Elevenítsd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 fel tudásodat a következő feladatok segítségével! 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hlinkClick r:id="rId17"/>
              </a:rPr>
              <a:t>Kattints ide!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9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074" y="1291941"/>
            <a:ext cx="2972870" cy="248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84" y="1297694"/>
            <a:ext cx="2985859" cy="247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074" y="4064807"/>
            <a:ext cx="2975176" cy="248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84" y="4058708"/>
            <a:ext cx="2979794" cy="248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ekerekített téglalapbuborék 8"/>
          <p:cNvSpPr/>
          <p:nvPr/>
        </p:nvSpPr>
        <p:spPr>
          <a:xfrm>
            <a:off x="691194" y="2307394"/>
            <a:ext cx="2290355" cy="940167"/>
          </a:xfrm>
          <a:prstGeom prst="wedgeRoundRectCallout">
            <a:avLst>
              <a:gd name="adj1" fmla="val -70614"/>
              <a:gd name="adj2" fmla="val -406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r>
              <a:rPr lang="hu-HU" sz="2000" dirty="0" smtClean="0"/>
              <a:t>Milyen </a:t>
            </a:r>
            <a:r>
              <a:rPr lang="hu-HU" sz="2000" dirty="0"/>
              <a:t>Bibliát olvas a kisfiú a szobájában?</a:t>
            </a:r>
          </a:p>
          <a:p>
            <a:pPr algn="ctr"/>
            <a:endParaRPr lang="hu-HU" dirty="0"/>
          </a:p>
        </p:txBody>
      </p:sp>
      <p:sp>
        <p:nvSpPr>
          <p:cNvPr id="11" name="Lekerekített téglalapbuborék 10"/>
          <p:cNvSpPr/>
          <p:nvPr/>
        </p:nvSpPr>
        <p:spPr>
          <a:xfrm>
            <a:off x="667958" y="3891734"/>
            <a:ext cx="2313591" cy="1054008"/>
          </a:xfrm>
          <a:prstGeom prst="wedgeRoundRectCallout">
            <a:avLst>
              <a:gd name="adj1" fmla="val -74647"/>
              <a:gd name="adj2" fmla="val -389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Az édesapa mit csinál? </a:t>
            </a:r>
          </a:p>
          <a:p>
            <a:pPr algn="ctr"/>
            <a:r>
              <a:rPr lang="hu-HU" sz="2000" dirty="0" smtClean="0"/>
              <a:t>Mi van előtte? </a:t>
            </a:r>
            <a:endParaRPr lang="hu-HU" sz="2000" dirty="0"/>
          </a:p>
        </p:txBody>
      </p:sp>
      <p:sp>
        <p:nvSpPr>
          <p:cNvPr id="12" name="Lekerekített téglalapbuborék 11"/>
          <p:cNvSpPr/>
          <p:nvPr/>
        </p:nvSpPr>
        <p:spPr>
          <a:xfrm>
            <a:off x="8926085" y="2111787"/>
            <a:ext cx="2479488" cy="1966461"/>
          </a:xfrm>
          <a:prstGeom prst="wedgeRoundRectCallout">
            <a:avLst>
              <a:gd name="adj1" fmla="val 78009"/>
              <a:gd name="adj2" fmla="val -413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Milyen óra van az osztályteremben? Milyen könyvek vannak a padokon? </a:t>
            </a:r>
            <a:endParaRPr lang="hu-HU" sz="2000" dirty="0"/>
          </a:p>
        </p:txBody>
      </p:sp>
      <p:sp>
        <p:nvSpPr>
          <p:cNvPr id="13" name="Lekerekített téglalapbuborék 12"/>
          <p:cNvSpPr/>
          <p:nvPr/>
        </p:nvSpPr>
        <p:spPr>
          <a:xfrm>
            <a:off x="691194" y="5781165"/>
            <a:ext cx="2290355" cy="940167"/>
          </a:xfrm>
          <a:prstGeom prst="wedgeRoundRectCallout">
            <a:avLst>
              <a:gd name="adj1" fmla="val -76057"/>
              <a:gd name="adj2" fmla="val -536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Az édesanya mit tesz? Miért?</a:t>
            </a:r>
            <a:endParaRPr lang="hu-HU" sz="2000" dirty="0"/>
          </a:p>
        </p:txBody>
      </p:sp>
      <p:sp>
        <p:nvSpPr>
          <p:cNvPr id="14" name="Lekerekített téglalapbuborék 13"/>
          <p:cNvSpPr/>
          <p:nvPr/>
        </p:nvSpPr>
        <p:spPr>
          <a:xfrm>
            <a:off x="8826607" y="5357368"/>
            <a:ext cx="2827538" cy="940167"/>
          </a:xfrm>
          <a:prstGeom prst="wedgeRoundRectCallout">
            <a:avLst>
              <a:gd name="adj1" fmla="val 64179"/>
              <a:gd name="adj2" fmla="val -381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 lelkész bácsi hol áll? Mi van a kezében?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837074" y="263934"/>
            <a:ext cx="8786381" cy="83187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Milyen helyzetekben találkozhatsz ma a Bibliával? </a:t>
            </a:r>
          </a:p>
          <a:p>
            <a:pPr algn="ctr"/>
            <a:r>
              <a:rPr lang="hu-HU" sz="2400" dirty="0" smtClean="0"/>
              <a:t>A képek alapján gondold végig és válaszaidat írd le a füzetbe!</a:t>
            </a:r>
            <a:endParaRPr lang="hu-HU" sz="24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88435" cy="18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26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06" y="2136913"/>
            <a:ext cx="8013294" cy="42056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7" name="Téglalap 16"/>
          <p:cNvSpPr/>
          <p:nvPr/>
        </p:nvSpPr>
        <p:spPr>
          <a:xfrm>
            <a:off x="3021579" y="492518"/>
            <a:ext cx="6594673" cy="1056905"/>
          </a:xfrm>
          <a:prstGeom prst="rect">
            <a:avLst/>
          </a:prstGeom>
          <a:solidFill>
            <a:srgbClr val="02967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Neked otthon milyen gyermekbibliád van?</a:t>
            </a:r>
            <a:endParaRPr lang="hu-HU" sz="2400" dirty="0"/>
          </a:p>
        </p:txBody>
      </p:sp>
      <p:sp>
        <p:nvSpPr>
          <p:cNvPr id="18" name="Téglalap 17"/>
          <p:cNvSpPr/>
          <p:nvPr/>
        </p:nvSpPr>
        <p:spPr>
          <a:xfrm>
            <a:off x="1627152" y="1839488"/>
            <a:ext cx="3222309" cy="1332336"/>
          </a:xfrm>
          <a:prstGeom prst="rect">
            <a:avLst/>
          </a:prstGeom>
          <a:solidFill>
            <a:srgbClr val="7BC1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Ha otthon vagy, vedd elő a képes Bibliád! Nyisd ki! </a:t>
            </a:r>
            <a:r>
              <a:rPr lang="hu-HU" sz="2400" dirty="0"/>
              <a:t>M</a:t>
            </a:r>
            <a:r>
              <a:rPr lang="hu-HU" sz="2400" dirty="0" smtClean="0"/>
              <a:t>it látsz?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03083" y="3461889"/>
            <a:ext cx="3128936" cy="1314658"/>
          </a:xfrm>
          <a:prstGeom prst="rect">
            <a:avLst/>
          </a:prstGeom>
          <a:solidFill>
            <a:srgbClr val="E49F2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Van kedvenc képed? És kedvenc történeted?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7683"/>
            <a:ext cx="1745290" cy="1718804"/>
          </a:xfrm>
          <a:prstGeom prst="rect">
            <a:avLst/>
          </a:prstGeom>
        </p:spPr>
      </p:pic>
      <p:sp>
        <p:nvSpPr>
          <p:cNvPr id="22" name="Téglalap 21"/>
          <p:cNvSpPr/>
          <p:nvPr/>
        </p:nvSpPr>
        <p:spPr>
          <a:xfrm>
            <a:off x="872646" y="5066612"/>
            <a:ext cx="3128936" cy="1314658"/>
          </a:xfrm>
          <a:prstGeom prst="rect">
            <a:avLst/>
          </a:prstGeom>
          <a:solidFill>
            <a:srgbClr val="D78E4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Válaszaidat jegyezd meg és lapozz!</a:t>
            </a:r>
          </a:p>
        </p:txBody>
      </p:sp>
    </p:spTree>
    <p:extLst>
      <p:ext uri="{BB962C8B-B14F-4D97-AF65-F5344CB8AC3E}">
        <p14:creationId xmlns:p14="http://schemas.microsoft.com/office/powerpoint/2010/main" val="2455193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9726" l="0" r="44564">
                        <a14:backgroundMark x1="32397" y1="56241" x2="32397" y2="56241"/>
                        <a14:backgroundMark x1="32037" y1="62963" x2="32037" y2="62963"/>
                        <a14:backgroundMark x1="32685" y1="60357" x2="32685" y2="60357"/>
                        <a14:backgroundMark x1="39093" y1="59534" x2="39093" y2="59534"/>
                        <a14:backgroundMark x1="43125" y1="82030" x2="43125" y2="82030"/>
                        <a14:backgroundMark x1="35061" y1="63237" x2="35061" y2="63237"/>
                        <a14:backgroundMark x1="35853" y1="63237" x2="35853" y2="63237"/>
                        <a14:backgroundMark x1="36717" y1="62689" x2="36717" y2="62689"/>
                      </a14:backgroundRemoval>
                    </a14:imgEffect>
                  </a14:imgLayer>
                </a14:imgProps>
              </a:ext>
            </a:extLst>
          </a:blip>
          <a:srcRect t="12135" r="54446"/>
          <a:stretch/>
        </p:blipFill>
        <p:spPr>
          <a:xfrm>
            <a:off x="200506" y="1941330"/>
            <a:ext cx="3740557" cy="37866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Csoportba foglalás 14"/>
          <p:cNvGrpSpPr/>
          <p:nvPr/>
        </p:nvGrpSpPr>
        <p:grpSpPr>
          <a:xfrm>
            <a:off x="3645838" y="2427771"/>
            <a:ext cx="1995357" cy="3708128"/>
            <a:chOff x="9119616" y="1102657"/>
            <a:chExt cx="2401824" cy="50737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Kép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22" b="98540" l="3568" r="96721">
                          <a14:foregroundMark x1="61524" y1="14745" x2="61524" y2="14745"/>
                          <a14:foregroundMark x1="62199" y1="10803" x2="62199" y2="10803"/>
                          <a14:foregroundMark x1="60463" y1="8759" x2="60463" y2="8759"/>
                          <a14:foregroundMark x1="55545" y1="16058" x2="55545" y2="16058"/>
                          <a14:foregroundMark x1="57281" y1="17956" x2="57281" y2="17956"/>
                          <a14:foregroundMark x1="27676" y1="12117" x2="27676" y2="12117"/>
                        </a14:backgroundRemoval>
                      </a14:imgEffect>
                    </a14:imgLayer>
                  </a14:imgProps>
                </a:ext>
              </a:extLst>
            </a:blip>
            <a:srcRect r="82857"/>
            <a:stretch/>
          </p:blipFill>
          <p:spPr>
            <a:xfrm>
              <a:off x="9119616" y="1102657"/>
              <a:ext cx="1316736" cy="5073728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22" b="98540" l="3568" r="96721">
                          <a14:foregroundMark x1="61524" y1="14745" x2="61524" y2="14745"/>
                          <a14:foregroundMark x1="62199" y1="10803" x2="62199" y2="10803"/>
                          <a14:foregroundMark x1="60463" y1="8759" x2="60463" y2="8759"/>
                          <a14:foregroundMark x1="55545" y1="16058" x2="55545" y2="16058"/>
                          <a14:foregroundMark x1="57281" y1="17956" x2="57281" y2="17956"/>
                          <a14:foregroundMark x1="27676" y1="12117" x2="27676" y2="12117"/>
                        </a14:backgroundRemoval>
                      </a14:imgEffect>
                    </a14:imgLayer>
                  </a14:imgProps>
                </a:ext>
              </a:extLst>
            </a:blip>
            <a:srcRect l="82381"/>
            <a:stretch/>
          </p:blipFill>
          <p:spPr>
            <a:xfrm>
              <a:off x="10168128" y="1102657"/>
              <a:ext cx="1353312" cy="5073728"/>
            </a:xfrm>
            <a:prstGeom prst="rect">
              <a:avLst/>
            </a:prstGeom>
          </p:spPr>
        </p:pic>
      </p:grpSp>
      <p:sp>
        <p:nvSpPr>
          <p:cNvPr id="18" name="Téglalap 17"/>
          <p:cNvSpPr/>
          <p:nvPr/>
        </p:nvSpPr>
        <p:spPr>
          <a:xfrm>
            <a:off x="535933" y="495427"/>
            <a:ext cx="4203806" cy="15244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Hasonlítsd</a:t>
            </a:r>
            <a:r>
              <a:rPr lang="hu-HU" sz="2400" dirty="0" smtClean="0"/>
              <a:t> össze a tekercset a te Bibliáddal! </a:t>
            </a:r>
          </a:p>
          <a:p>
            <a:pPr algn="ctr"/>
            <a:r>
              <a:rPr lang="hu-HU" sz="2400" dirty="0" smtClean="0"/>
              <a:t>Mit veszel észre?</a:t>
            </a:r>
            <a:endParaRPr lang="hu-HU" sz="2400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596" y="0"/>
            <a:ext cx="1779404" cy="1785257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5949390" y="903334"/>
            <a:ext cx="4203806" cy="1691819"/>
          </a:xfrm>
          <a:prstGeom prst="rect">
            <a:avLst/>
          </a:prstGeom>
          <a:solidFill>
            <a:srgbClr val="D78E4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Képzeld el a kedvenc bibliai történetedet egy tekercsen! Milyen lenne? Hogy nézne ki? Rajzold le!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949390" y="3031434"/>
            <a:ext cx="5486400" cy="35085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982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2" b="98540" l="3568" r="96721">
                        <a14:foregroundMark x1="61524" y1="14745" x2="61524" y2="14745"/>
                        <a14:foregroundMark x1="62199" y1="10803" x2="62199" y2="10803"/>
                        <a14:foregroundMark x1="60463" y1="8759" x2="60463" y2="8759"/>
                        <a14:foregroundMark x1="55545" y1="16058" x2="55545" y2="16058"/>
                        <a14:foregroundMark x1="57281" y1="17956" x2="57281" y2="17956"/>
                        <a14:foregroundMark x1="27676" y1="12117" x2="27676" y2="121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7692" y="2148633"/>
            <a:ext cx="3876616" cy="256073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914788" y="877437"/>
            <a:ext cx="4850674" cy="1140083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Voltak olyan emberek, akik rögtön leírták, amit meghallottak Istentől.</a:t>
            </a:r>
            <a:r>
              <a:rPr kumimoji="0" lang="hu-HU" sz="2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922037" y="272462"/>
            <a:ext cx="4381487" cy="1030629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300" dirty="0" smtClean="0">
                <a:solidFill>
                  <a:prstClr val="white"/>
                </a:solidFill>
                <a:latin typeface="Arial" panose="020B0604020202020204"/>
              </a:rPr>
              <a:t>És voltak, akik Jézus életéről írtak, az Ő szavait jegyezték le.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204335" y="1746199"/>
            <a:ext cx="3780214" cy="924991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algn="ctr">
              <a:defRPr/>
            </a:pPr>
            <a:r>
              <a:rPr lang="hu-HU" sz="2300" dirty="0">
                <a:solidFill>
                  <a:prstClr val="white"/>
                </a:solidFill>
              </a:rPr>
              <a:t>Ezek az üzenetek mind Istenről szólnak.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23454" y="2872375"/>
            <a:ext cx="4216671" cy="924991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algn="ctr">
              <a:defRPr/>
            </a:pPr>
            <a:r>
              <a:rPr lang="hu-HU" sz="2300" dirty="0" smtClean="0">
                <a:solidFill>
                  <a:prstClr val="white"/>
                </a:solidFill>
              </a:rPr>
              <a:t>Nagyon sok szép és fontos üzenet van ebben a könyvben.</a:t>
            </a:r>
            <a:endParaRPr lang="hu-HU" sz="2300" dirty="0">
              <a:solidFill>
                <a:prstClr val="white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911661" y="3193747"/>
            <a:ext cx="4216671" cy="924991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algn="ctr">
              <a:defRPr/>
            </a:pPr>
            <a:r>
              <a:rPr lang="hu-HU" sz="2300" dirty="0" smtClean="0">
                <a:solidFill>
                  <a:prstClr val="white"/>
                </a:solidFill>
              </a:rPr>
              <a:t>Ahhoz, hogy megtaláljuk ezt az üzenetet, meg kell ismerni.</a:t>
            </a:r>
            <a:endParaRPr lang="hu-HU" sz="2300" dirty="0">
              <a:solidFill>
                <a:prstClr val="white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59200" y="4246871"/>
            <a:ext cx="3762746" cy="924991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algn="ctr">
              <a:defRPr/>
            </a:pPr>
            <a:r>
              <a:rPr lang="hu-HU" sz="2300" dirty="0" smtClean="0">
                <a:solidFill>
                  <a:prstClr val="white"/>
                </a:solidFill>
              </a:rPr>
              <a:t>Ezt </a:t>
            </a:r>
            <a:r>
              <a:rPr lang="hu-HU" sz="2300" dirty="0" smtClean="0">
                <a:solidFill>
                  <a:prstClr val="white"/>
                </a:solidFill>
              </a:rPr>
              <a:t>tesszük </a:t>
            </a:r>
            <a:r>
              <a:rPr lang="hu-HU" sz="2300" dirty="0" smtClean="0">
                <a:solidFill>
                  <a:prstClr val="white"/>
                </a:solidFill>
              </a:rPr>
              <a:t>a hittanórákon.</a:t>
            </a:r>
            <a:endParaRPr lang="hu-HU" sz="2300" dirty="0">
              <a:solidFill>
                <a:prstClr val="white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765462" y="4631182"/>
            <a:ext cx="3484500" cy="924991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algn="ctr">
              <a:defRPr/>
            </a:pPr>
            <a:r>
              <a:rPr lang="hu-HU" sz="2300" dirty="0" smtClean="0">
                <a:solidFill>
                  <a:prstClr val="white"/>
                </a:solidFill>
              </a:rPr>
              <a:t>Keressük Isten üzenetét.</a:t>
            </a:r>
            <a:endParaRPr lang="hu-HU" sz="2300" dirty="0">
              <a:solidFill>
                <a:prstClr val="white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987664" y="5615809"/>
            <a:ext cx="4216671" cy="1012738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algn="ctr">
              <a:defRPr/>
            </a:pPr>
            <a:r>
              <a:rPr lang="hu-HU" sz="2300" dirty="0" smtClean="0">
                <a:solidFill>
                  <a:prstClr val="white"/>
                </a:solidFill>
              </a:rPr>
              <a:t>Isten egyik legfontosabb üzenete az, hogy </a:t>
            </a:r>
            <a:r>
              <a:rPr lang="hu-HU" sz="2300" dirty="0" smtClean="0">
                <a:solidFill>
                  <a:prstClr val="white"/>
                </a:solidFill>
              </a:rPr>
              <a:t>szeret téged!</a:t>
            </a:r>
            <a:endParaRPr lang="hu-HU" sz="2300" dirty="0">
              <a:solidFill>
                <a:prstClr val="white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450"/>
            <a:ext cx="1758213" cy="17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8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281530" y="2027583"/>
            <a:ext cx="5218044" cy="44427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45" y="2551455"/>
            <a:ext cx="5282197" cy="26978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zövegdoboz 1"/>
          <p:cNvSpPr txBox="1"/>
          <p:nvPr/>
        </p:nvSpPr>
        <p:spPr>
          <a:xfrm>
            <a:off x="6712561" y="2263819"/>
            <a:ext cx="4574641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u-HU" sz="2800" b="1" dirty="0" smtClean="0">
                <a:ln/>
                <a:solidFill>
                  <a:schemeClr val="accent4"/>
                </a:solidFill>
              </a:rPr>
              <a:t>Engem szeret Jézusom, </a:t>
            </a:r>
          </a:p>
          <a:p>
            <a:r>
              <a:rPr lang="hu-HU" sz="2800" b="1" dirty="0" smtClean="0">
                <a:ln/>
                <a:solidFill>
                  <a:schemeClr val="accent4"/>
                </a:solidFill>
              </a:rPr>
              <a:t>Bibliából jól tudom,</a:t>
            </a:r>
          </a:p>
          <a:p>
            <a:r>
              <a:rPr lang="hu-HU" sz="2800" b="1" dirty="0" smtClean="0">
                <a:ln/>
                <a:solidFill>
                  <a:schemeClr val="accent4"/>
                </a:solidFill>
              </a:rPr>
              <a:t>Mind övé a kisgyermek, </a:t>
            </a:r>
          </a:p>
          <a:p>
            <a:r>
              <a:rPr lang="hu-HU" sz="2800" b="1" dirty="0" smtClean="0">
                <a:ln/>
                <a:solidFill>
                  <a:schemeClr val="accent4"/>
                </a:solidFill>
              </a:rPr>
              <a:t>Erőt </a:t>
            </a:r>
            <a:r>
              <a:rPr lang="hu-HU" sz="2800" b="1" dirty="0">
                <a:ln/>
                <a:solidFill>
                  <a:schemeClr val="accent4"/>
                </a:solidFill>
              </a:rPr>
              <a:t>a</a:t>
            </a:r>
            <a:r>
              <a:rPr lang="hu-HU" sz="2800" b="1" dirty="0" smtClean="0">
                <a:ln/>
                <a:solidFill>
                  <a:schemeClr val="accent4"/>
                </a:solidFill>
              </a:rPr>
              <a:t>d a gyengének.</a:t>
            </a:r>
          </a:p>
          <a:p>
            <a:endParaRPr lang="hu-HU" sz="2800" b="1" dirty="0" smtClean="0">
              <a:ln/>
              <a:solidFill>
                <a:schemeClr val="accent4"/>
              </a:solidFill>
            </a:endParaRPr>
          </a:p>
          <a:p>
            <a:r>
              <a:rPr lang="hu-HU" sz="2800" b="1" dirty="0" smtClean="0">
                <a:ln/>
                <a:solidFill>
                  <a:schemeClr val="accent4"/>
                </a:solidFill>
              </a:rPr>
              <a:t>Úgy van, Ő szeret, </a:t>
            </a:r>
          </a:p>
          <a:p>
            <a:r>
              <a:rPr lang="hu-HU" sz="2800" b="1" dirty="0" smtClean="0">
                <a:ln/>
                <a:solidFill>
                  <a:schemeClr val="accent4"/>
                </a:solidFill>
              </a:rPr>
              <a:t>Ő szeret nagyon. </a:t>
            </a:r>
          </a:p>
          <a:p>
            <a:r>
              <a:rPr lang="hu-HU" sz="2800" b="1" dirty="0" smtClean="0">
                <a:ln/>
                <a:solidFill>
                  <a:schemeClr val="accent4"/>
                </a:solidFill>
              </a:rPr>
              <a:t>Úgy van, Ő szeret, </a:t>
            </a:r>
          </a:p>
          <a:p>
            <a:r>
              <a:rPr lang="hu-HU" sz="2800" b="1" dirty="0" smtClean="0">
                <a:ln/>
                <a:solidFill>
                  <a:schemeClr val="accent4"/>
                </a:solidFill>
              </a:rPr>
              <a:t>Igéjéből tudom.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78805" cy="21600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633952" y="319656"/>
            <a:ext cx="8865622" cy="1520687"/>
          </a:xfrm>
          <a:prstGeom prst="rect">
            <a:avLst/>
          </a:prstGeom>
          <a:solidFill>
            <a:srgbClr val="02967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Nagyon sok szép és fontos üzenet van a Bibliában. </a:t>
            </a:r>
          </a:p>
          <a:p>
            <a:pPr algn="ctr"/>
            <a:r>
              <a:rPr lang="hu-HU" sz="2800" dirty="0" smtClean="0"/>
              <a:t>Talán a legszebb üzenete az, hogy Isten szeret minket. </a:t>
            </a:r>
          </a:p>
          <a:p>
            <a:pPr algn="ctr"/>
            <a:r>
              <a:rPr lang="hu-HU" sz="2800" dirty="0" smtClean="0"/>
              <a:t>Erről szól ez az ének is. Próbáld meg elénekelni!</a:t>
            </a:r>
            <a:endParaRPr lang="hu-HU" sz="2800" dirty="0"/>
          </a:p>
        </p:txBody>
      </p:sp>
      <p:sp>
        <p:nvSpPr>
          <p:cNvPr id="8" name="Felfelé nyíl 7"/>
          <p:cNvSpPr/>
          <p:nvPr/>
        </p:nvSpPr>
        <p:spPr>
          <a:xfrm>
            <a:off x="1319644" y="5367130"/>
            <a:ext cx="3886200" cy="1103244"/>
          </a:xfrm>
          <a:prstGeom prst="upArrow">
            <a:avLst/>
          </a:prstGeom>
          <a:solidFill>
            <a:srgbClr val="029676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Kattints a képre!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0" y="6470374"/>
            <a:ext cx="319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(A kép a videóból származik.)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932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Kép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F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AB83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</p:spTree>
    <p:extLst>
      <p:ext uri="{BB962C8B-B14F-4D97-AF65-F5344CB8AC3E}">
        <p14:creationId xmlns:p14="http://schemas.microsoft.com/office/powerpoint/2010/main" val="417434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9" y="1145881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1592" cy="160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793831" y="2517775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6" name="Ellipszis 5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6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251698" y="5439449"/>
            <a:ext cx="4521201" cy="70802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846104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89819" y="2347024"/>
            <a:ext cx="3903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39243" y="1725099"/>
            <a:ext cx="4204814" cy="4116490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6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2" y="4807549"/>
            <a:ext cx="4676775" cy="1552575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7" name="Szövegdoboz 6"/>
          <p:cNvSpPr txBox="1"/>
          <p:nvPr/>
        </p:nvSpPr>
        <p:spPr>
          <a:xfrm>
            <a:off x="100583" y="6158248"/>
            <a:ext cx="563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 Ppt-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felhasznált képek a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www.unsplash.com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a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www.pixabay.hu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internetes oldalon találhatóak.)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843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62433" y="449538"/>
            <a:ext cx="370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CF3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JÁTSSZUNK!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C0CF3A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62433" y="1393070"/>
            <a:ext cx="370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játék neve: </a:t>
            </a:r>
            <a:r>
              <a:rPr lang="hu-HU" sz="2400" dirty="0" smtClean="0">
                <a:solidFill>
                  <a:srgbClr val="7C4C35"/>
                </a:solidFill>
                <a:latin typeface="Arial" panose="020B0604020202020204"/>
              </a:rPr>
              <a:t>Mit üzensz?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C4C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2" b="89693" l="3499" r="93149">
                        <a14:foregroundMark x1="19169" y1="46564" x2="19169" y2="46564"/>
                        <a14:foregroundMark x1="16327" y1="55848" x2="16327" y2="55848"/>
                        <a14:foregroundMark x1="32872" y1="49781" x2="32872" y2="49781"/>
                        <a14:foregroundMark x1="27624" y1="76389" x2="27624" y2="76389"/>
                        <a14:foregroundMark x1="14723" y1="74342" x2="14723" y2="74342"/>
                        <a14:foregroundMark x1="8309" y1="73977" x2="8309" y2="73977"/>
                        <a14:foregroundMark x1="29592" y1="46564" x2="29592" y2="46564"/>
                        <a14:foregroundMark x1="86735" y1="43348" x2="86735" y2="43348"/>
                        <a14:foregroundMark x1="69461" y1="49781" x2="69461" y2="49781"/>
                        <a14:foregroundMark x1="67420" y1="48977" x2="67420" y2="48977"/>
                        <a14:foregroundMark x1="70627" y1="48538" x2="70627" y2="48538"/>
                        <a14:foregroundMark x1="68586" y1="45760" x2="68586" y2="45760"/>
                        <a14:foregroundMark x1="65379" y1="43713" x2="65379" y2="43713"/>
                        <a14:foregroundMark x1="62974" y1="40497" x2="62974" y2="40497"/>
                        <a14:foregroundMark x1="65015" y1="36477" x2="65015" y2="36477"/>
                        <a14:foregroundMark x1="74636" y1="45322" x2="74636" y2="45322"/>
                        <a14:foregroundMark x1="79082" y1="44956" x2="79082" y2="44956"/>
                        <a14:foregroundMark x1="82289" y1="44518" x2="82289" y2="44518"/>
                        <a14:foregroundMark x1="88703" y1="40132" x2="88703" y2="40132"/>
                        <a14:foregroundMark x1="89140" y1="34064" x2="89140" y2="34064"/>
                        <a14:foregroundMark x1="83090" y1="32822" x2="83090" y2="32822"/>
                        <a14:foregroundMark x1="76239" y1="34868" x2="76239" y2="34868"/>
                        <a14:foregroundMark x1="71866" y1="41301" x2="71866" y2="41301"/>
                        <a14:foregroundMark x1="67784" y1="41301" x2="67784" y2="41301"/>
                        <a14:foregroundMark x1="75875" y1="40936" x2="75875" y2="40936"/>
                        <a14:foregroundMark x1="79883" y1="41740" x2="79883" y2="41740"/>
                        <a14:foregroundMark x1="85131" y1="41740" x2="85131" y2="41740"/>
                        <a14:foregroundMark x1="83090" y1="39327" x2="83090" y2="39327"/>
                        <a14:foregroundMark x1="35641" y1="57456" x2="35641" y2="57456"/>
                        <a14:foregroundMark x1="22012" y1="47368" x2="22012" y2="47368"/>
                        <a14:foregroundMark x1="15962" y1="71564" x2="15962" y2="71564"/>
                        <a14:foregroundMark x1="17566" y1="74781" x2="17566" y2="74781"/>
                        <a14:foregroundMark x1="26385" y1="72734" x2="26385" y2="72734"/>
                        <a14:foregroundMark x1="23178" y1="78436" x2="23178" y2="78436"/>
                        <a14:foregroundMark x1="11516" y1="78801" x2="11516" y2="78801"/>
                        <a14:foregroundMark x1="32872" y1="77997" x2="32872" y2="77997"/>
                        <a14:foregroundMark x1="10714" y1="52997" x2="10714" y2="52997"/>
                        <a14:foregroundMark x1="10714" y1="61842" x2="10714" y2="61842"/>
                        <a14:foregroundMark x1="14723" y1="50146" x2="14723" y2="50146"/>
                        <a14:foregroundMark x1="23615" y1="43348" x2="23615" y2="43348"/>
                        <a14:foregroundMark x1="18367" y1="80044" x2="18367" y2="80044"/>
                        <a14:foregroundMark x1="8309" y1="57456" x2="8309" y2="57456"/>
                        <a14:foregroundMark x1="34038" y1="61038" x2="34038" y2="61038"/>
                        <a14:foregroundMark x1="15160" y1="44956" x2="15160" y2="44956"/>
                        <a14:foregroundMark x1="7143" y1="78801" x2="7143" y2="78801"/>
                        <a14:foregroundMark x1="71064" y1="36842" x2="71064" y2="36842"/>
                        <a14:foregroundMark x1="25583" y1="47368" x2="25583" y2="47368"/>
                      </a14:backgroundRemoval>
                    </a14:imgEffect>
                  </a14:imgLayer>
                </a14:imgProps>
              </a:ext>
            </a:extLst>
          </a:blip>
          <a:srcRect t="9058" b="14742"/>
          <a:stretch/>
        </p:blipFill>
        <p:spPr>
          <a:xfrm>
            <a:off x="8212184" y="96607"/>
            <a:ext cx="3161728" cy="24022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90104" cy="1854735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06977" y="2368485"/>
            <a:ext cx="11578047" cy="4154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4C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csoport üljön körben.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2400" dirty="0" smtClean="0">
                <a:solidFill>
                  <a:srgbClr val="7C4C35"/>
                </a:solidFill>
                <a:latin typeface="Arial" panose="020B0604020202020204"/>
              </a:rPr>
              <a:t>A Hittanoktató a hozzá legközelebb ülő gyereknek súgjon egy mondatot. Ezt a mondatot egy papírlapra is írja le, és adja a gyerek kezébe. A gyerek a papírt olvasás nélkül adja tovább a hozzá legközelebb ülő társának, miközben a hallott mondatot is megsúgja neki. Aztán ő is súgja tovább a hallott üzenetet és adja tovább a papírt is. És így tovább.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2400" dirty="0" smtClean="0">
                <a:solidFill>
                  <a:srgbClr val="7C4C35"/>
                </a:solidFill>
                <a:latin typeface="Arial" panose="020B0604020202020204"/>
              </a:rPr>
              <a:t>Az utolsó gyerek mondja ki hangosan a hallott mondatot, majd olvassa fel a cédulán szereplő mondatot is. Kiderül, hogy a két mondat egyezik-e, vagy esetleg közben eltorzult az üzenet.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2400" dirty="0" smtClean="0">
                <a:solidFill>
                  <a:srgbClr val="7C4C35"/>
                </a:solidFill>
                <a:latin typeface="Arial" panose="020B0604020202020204"/>
              </a:rPr>
              <a:t>Többször is megismételhetjük a játékot.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13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2" b="89693" l="3499" r="93149">
                        <a14:foregroundMark x1="19169" y1="46564" x2="19169" y2="46564"/>
                        <a14:foregroundMark x1="16327" y1="55848" x2="16327" y2="55848"/>
                        <a14:foregroundMark x1="32872" y1="49781" x2="32872" y2="49781"/>
                        <a14:foregroundMark x1="27624" y1="76389" x2="27624" y2="76389"/>
                        <a14:foregroundMark x1="14723" y1="74342" x2="14723" y2="74342"/>
                        <a14:foregroundMark x1="8309" y1="73977" x2="8309" y2="73977"/>
                        <a14:foregroundMark x1="29592" y1="46564" x2="29592" y2="46564"/>
                        <a14:foregroundMark x1="86735" y1="43348" x2="86735" y2="43348"/>
                        <a14:foregroundMark x1="69461" y1="49781" x2="69461" y2="49781"/>
                        <a14:foregroundMark x1="67420" y1="48977" x2="67420" y2="48977"/>
                        <a14:foregroundMark x1="70627" y1="48538" x2="70627" y2="48538"/>
                        <a14:foregroundMark x1="68586" y1="45760" x2="68586" y2="45760"/>
                        <a14:foregroundMark x1="65379" y1="43713" x2="65379" y2="43713"/>
                        <a14:foregroundMark x1="62974" y1="40497" x2="62974" y2="40497"/>
                        <a14:foregroundMark x1="65015" y1="36477" x2="65015" y2="36477"/>
                        <a14:foregroundMark x1="74636" y1="45322" x2="74636" y2="45322"/>
                        <a14:foregroundMark x1="79082" y1="44956" x2="79082" y2="44956"/>
                        <a14:foregroundMark x1="82289" y1="44518" x2="82289" y2="44518"/>
                        <a14:foregroundMark x1="88703" y1="40132" x2="88703" y2="40132"/>
                        <a14:foregroundMark x1="89140" y1="34064" x2="89140" y2="34064"/>
                        <a14:foregroundMark x1="83090" y1="32822" x2="83090" y2="32822"/>
                        <a14:foregroundMark x1="76239" y1="34868" x2="76239" y2="34868"/>
                        <a14:foregroundMark x1="71866" y1="41301" x2="71866" y2="41301"/>
                        <a14:foregroundMark x1="67784" y1="41301" x2="67784" y2="41301"/>
                        <a14:foregroundMark x1="75875" y1="40936" x2="75875" y2="40936"/>
                        <a14:foregroundMark x1="79883" y1="41740" x2="79883" y2="41740"/>
                        <a14:foregroundMark x1="85131" y1="41740" x2="85131" y2="41740"/>
                        <a14:foregroundMark x1="83090" y1="39327" x2="83090" y2="39327"/>
                        <a14:foregroundMark x1="35641" y1="57456" x2="35641" y2="57456"/>
                        <a14:foregroundMark x1="22012" y1="47368" x2="22012" y2="47368"/>
                        <a14:foregroundMark x1="15962" y1="71564" x2="15962" y2="71564"/>
                        <a14:foregroundMark x1="17566" y1="74781" x2="17566" y2="74781"/>
                        <a14:foregroundMark x1="26385" y1="72734" x2="26385" y2="72734"/>
                        <a14:foregroundMark x1="23178" y1="78436" x2="23178" y2="78436"/>
                        <a14:foregroundMark x1="11516" y1="78801" x2="11516" y2="78801"/>
                        <a14:foregroundMark x1="32872" y1="77997" x2="32872" y2="77997"/>
                        <a14:foregroundMark x1="10714" y1="52997" x2="10714" y2="52997"/>
                        <a14:foregroundMark x1="10714" y1="61842" x2="10714" y2="61842"/>
                        <a14:foregroundMark x1="14723" y1="50146" x2="14723" y2="50146"/>
                        <a14:foregroundMark x1="23615" y1="43348" x2="23615" y2="43348"/>
                        <a14:foregroundMark x1="18367" y1="80044" x2="18367" y2="80044"/>
                        <a14:foregroundMark x1="8309" y1="57456" x2="8309" y2="57456"/>
                        <a14:foregroundMark x1="34038" y1="61038" x2="34038" y2="61038"/>
                        <a14:foregroundMark x1="15160" y1="44956" x2="15160" y2="44956"/>
                        <a14:foregroundMark x1="7143" y1="78801" x2="7143" y2="78801"/>
                        <a14:foregroundMark x1="71064" y1="36842" x2="71064" y2="36842"/>
                        <a14:foregroundMark x1="25583" y1="47368" x2="25583" y2="47368"/>
                      </a14:backgroundRemoval>
                    </a14:imgEffect>
                  </a14:imgLayer>
                </a14:imgProps>
              </a:ext>
            </a:extLst>
          </a:blip>
          <a:srcRect t="9058" b="14742"/>
          <a:stretch/>
        </p:blipFill>
        <p:spPr>
          <a:xfrm>
            <a:off x="3843646" y="3805761"/>
            <a:ext cx="4249782" cy="322888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66323" cy="2160000"/>
          </a:xfrm>
          <a:prstGeom prst="rect">
            <a:avLst/>
          </a:prstGeom>
        </p:spPr>
      </p:pic>
      <p:sp>
        <p:nvSpPr>
          <p:cNvPr id="3" name="Ellipszis buborék 2"/>
          <p:cNvSpPr/>
          <p:nvPr/>
        </p:nvSpPr>
        <p:spPr>
          <a:xfrm>
            <a:off x="2626055" y="1358880"/>
            <a:ext cx="3065417" cy="1602240"/>
          </a:xfrm>
          <a:prstGeom prst="wedgeEllipseCallout">
            <a:avLst>
              <a:gd name="adj1" fmla="val -50663"/>
              <a:gd name="adj2" fmla="val -5870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Tudtatok egymásra figyelni?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7046844" y="589119"/>
            <a:ext cx="4572000" cy="2006410"/>
          </a:xfrm>
          <a:prstGeom prst="wedgeEllipseCallout">
            <a:avLst>
              <a:gd name="adj1" fmla="val 47015"/>
              <a:gd name="adj2" fmla="val -5437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Melyik tűnik biztosabb közlési módnak? 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297971" y="3100176"/>
            <a:ext cx="4164700" cy="2166430"/>
          </a:xfrm>
          <a:prstGeom prst="wedgeEllipseCallout">
            <a:avLst>
              <a:gd name="adj1" fmla="val -50663"/>
              <a:gd name="adj2" fmla="val -5870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Melyiket választanád inkább, ha egy fontos dolgot szeretnél közölni a másikkal?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093428" y="4346776"/>
            <a:ext cx="3793772" cy="2146852"/>
          </a:xfrm>
          <a:prstGeom prst="ellipse">
            <a:avLst/>
          </a:prstGeom>
          <a:solidFill>
            <a:srgbClr val="D78E4A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Beszélgessetek ezekről a kérdésekről a csoportban!</a:t>
            </a:r>
            <a:endParaRPr lang="hu-HU" sz="2400" dirty="0"/>
          </a:p>
        </p:txBody>
      </p:sp>
      <p:sp>
        <p:nvSpPr>
          <p:cNvPr id="13" name="Ellipszis buborék 12"/>
          <p:cNvSpPr/>
          <p:nvPr/>
        </p:nvSpPr>
        <p:spPr>
          <a:xfrm>
            <a:off x="5716547" y="2212761"/>
            <a:ext cx="3054963" cy="1552172"/>
          </a:xfrm>
          <a:prstGeom prst="wedgeEllipseCallout">
            <a:avLst>
              <a:gd name="adj1" fmla="val 47015"/>
              <a:gd name="adj2" fmla="val -5437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Amikor leírjuk az üzenetet?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8870901" y="2216006"/>
            <a:ext cx="3105110" cy="1768340"/>
          </a:xfrm>
          <a:prstGeom prst="wedgeEllipseCallout">
            <a:avLst>
              <a:gd name="adj1" fmla="val 11232"/>
              <a:gd name="adj2" fmla="val -6817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Vagy amikor szóban mondjuk el?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0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6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86676" y="1222251"/>
            <a:ext cx="10018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Isten szava és a Jézus Krisztusról szóló történetek írott formában maradtak ránk. </a:t>
            </a:r>
            <a:endParaRPr lang="hu-HU" sz="2800" dirty="0" smtClean="0"/>
          </a:p>
          <a:p>
            <a:pPr algn="ctr"/>
            <a:endParaRPr lang="hu-HU" sz="2800" dirty="0"/>
          </a:p>
          <a:p>
            <a:pPr algn="ctr"/>
            <a:endParaRPr lang="hu-HU" sz="2800" dirty="0" smtClean="0"/>
          </a:p>
          <a:p>
            <a:pPr algn="ctr"/>
            <a:endParaRPr lang="hu-HU" sz="2800" dirty="0" smtClean="0"/>
          </a:p>
          <a:p>
            <a:pPr algn="ctr"/>
            <a:endParaRPr lang="hu-HU" sz="2800" dirty="0"/>
          </a:p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 </a:t>
            </a:r>
            <a:endParaRPr lang="hu-HU" sz="2800" dirty="0"/>
          </a:p>
          <a:p>
            <a:pPr algn="ctr"/>
            <a:r>
              <a:rPr lang="hu-HU" sz="2800" dirty="0" smtClean="0"/>
              <a:t>Tovább adhatták volna szóban is az emberek, de írásban pontosabban megmaradhatott az üzenet. 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379" y="2048569"/>
            <a:ext cx="3717235" cy="25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39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6800" l="8733" r="95010">
                        <a14:foregroundMark x1="54127" y1="74560" x2="54127" y2="74560"/>
                        <a14:foregroundMark x1="54319" y1="80800" x2="54319" y2="80800"/>
                        <a14:foregroundMark x1="52495" y1="78080" x2="52495" y2="78080"/>
                        <a14:foregroundMark x1="57006" y1="79680" x2="57006" y2="79680"/>
                        <a14:foregroundMark x1="54798" y1="77760" x2="54798" y2="77760"/>
                        <a14:foregroundMark x1="58157" y1="82880" x2="58157" y2="82880"/>
                        <a14:foregroundMark x1="47409" y1="57440" x2="47409" y2="57440"/>
                        <a14:foregroundMark x1="72265" y1="72160" x2="72265" y2="72160"/>
                        <a14:foregroundMark x1="69674" y1="84800" x2="69674" y2="84800"/>
                        <a14:foregroundMark x1="67274" y1="87680" x2="67274" y2="87680"/>
                        <a14:foregroundMark x1="69866" y1="75680" x2="69866" y2="75680"/>
                        <a14:foregroundMark x1="68426" y1="45760" x2="68426" y2="45760"/>
                        <a14:foregroundMark x1="57198" y1="59360" x2="57198" y2="59360"/>
                        <a14:foregroundMark x1="75624" y1="68480" x2="75624" y2="68480"/>
                        <a14:foregroundMark x1="88772" y1="29440" x2="88772" y2="29440"/>
                        <a14:foregroundMark x1="84261" y1="29440" x2="84261" y2="29440"/>
                        <a14:foregroundMark x1="52207" y1="47360" x2="52207" y2="47360"/>
                        <a14:foregroundMark x1="55278" y1="18720" x2="55278" y2="18720"/>
                        <a14:foregroundMark x1="83493" y1="75360" x2="83493" y2="75360"/>
                        <a14:foregroundMark x1="46929" y1="17920" x2="46929" y2="17920"/>
                        <a14:foregroundMark x1="41267" y1="14400" x2="41267" y2="14400"/>
                        <a14:foregroundMark x1="20441" y1="14720" x2="20441" y2="14720"/>
                        <a14:foregroundMark x1="21113" y1="21440" x2="21113" y2="21440"/>
                        <a14:foregroundMark x1="21113" y1="25920" x2="21113" y2="25920"/>
                        <a14:foregroundMark x1="20633" y1="17920" x2="20633" y2="179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743" y="1369951"/>
            <a:ext cx="3235965" cy="19409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91" b="89888" l="9690" r="89922">
                        <a14:foregroundMark x1="44057" y1="61985" x2="44057" y2="61985"/>
                        <a14:foregroundMark x1="60594" y1="61236" x2="60594" y2="61236"/>
                        <a14:foregroundMark x1="55426" y1="58989" x2="55426" y2="58989"/>
                        <a14:foregroundMark x1="52196" y1="58240" x2="52196" y2="58240"/>
                        <a14:foregroundMark x1="58269" y1="58240" x2="58269" y2="58240"/>
                        <a14:foregroundMark x1="55685" y1="64607" x2="55685" y2="64607"/>
                        <a14:foregroundMark x1="53230" y1="63483" x2="53230" y2="63483"/>
                        <a14:foregroundMark x1="60336" y1="49813" x2="60336" y2="49813"/>
                        <a14:foregroundMark x1="60336" y1="43071" x2="60336" y2="43071"/>
                        <a14:foregroundMark x1="69638" y1="53184" x2="69638" y2="53184"/>
                        <a14:foregroundMark x1="77519" y1="55993" x2="77519" y2="55993"/>
                        <a14:foregroundMark x1="76873" y1="67416" x2="76873" y2="67416"/>
                        <a14:foregroundMark x1="74289" y1="74906" x2="74289" y2="74906"/>
                        <a14:foregroundMark x1="71447" y1="40637" x2="71447" y2="40637"/>
                        <a14:foregroundMark x1="66408" y1="28839" x2="66408" y2="28839"/>
                        <a14:foregroundMark x1="59302" y1="32022" x2="59302" y2="32022"/>
                        <a14:foregroundMark x1="88243" y1="52809" x2="88243" y2="528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7435" y="318123"/>
            <a:ext cx="3202810" cy="22096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5" b="95238" l="2975" r="95673">
                        <a14:backgroundMark x1="74104" y1="46429" x2="74104" y2="46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5750" y="1702936"/>
            <a:ext cx="3499593" cy="15900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22" b="98540" l="3568" r="96721">
                        <a14:foregroundMark x1="61524" y1="14745" x2="61524" y2="14745"/>
                        <a14:foregroundMark x1="62199" y1="10803" x2="62199" y2="10803"/>
                        <a14:foregroundMark x1="60463" y1="8759" x2="60463" y2="8759"/>
                        <a14:foregroundMark x1="55545" y1="16058" x2="55545" y2="16058"/>
                        <a14:foregroundMark x1="57281" y1="17956" x2="57281" y2="17956"/>
                        <a14:foregroundMark x1="27676" y1="12117" x2="27676" y2="121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025" y="3499095"/>
            <a:ext cx="3367237" cy="22242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52" b="60031" l="2431" r="5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949" b="39550"/>
          <a:stretch/>
        </p:blipFill>
        <p:spPr>
          <a:xfrm>
            <a:off x="5085593" y="4611224"/>
            <a:ext cx="2307594" cy="139987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86" b="96154" l="5942" r="96475">
                        <a14:foregroundMark x1="22256" y1="12278" x2="22256" y2="12278"/>
                        <a14:foregroundMark x1="65962" y1="71154" x2="65962" y2="71154"/>
                        <a14:foregroundMark x1="65559" y1="77515" x2="65559" y2="77515"/>
                        <a14:foregroundMark x1="54985" y1="77959" x2="54985" y2="77959"/>
                        <a14:foregroundMark x1="40383" y1="76479" x2="40383" y2="76479"/>
                        <a14:foregroundMark x1="36959" y1="76479" x2="36959" y2="76479"/>
                        <a14:foregroundMark x1="31319" y1="34467" x2="31319" y2="34467"/>
                        <a14:foregroundMark x1="31017" y1="23225" x2="31017" y2="232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6738" y="3499095"/>
            <a:ext cx="3134855" cy="2134101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39138" y="16899"/>
            <a:ext cx="4990061" cy="1126102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Bibliát régen bőrre, vagy különleges papiruszra írták tintával.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420960" y="16899"/>
            <a:ext cx="4747329" cy="1126102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lapokat feltekerték.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Ezért nevezték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tekercsnek.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778754" y="2865949"/>
            <a:ext cx="2634492" cy="1126102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4400" dirty="0" smtClean="0">
                <a:solidFill>
                  <a:prstClr val="white"/>
                </a:solidFill>
                <a:latin typeface="Arial" panose="020B0604020202020204"/>
              </a:rPr>
              <a:t>Tudod-e?</a:t>
            </a:r>
            <a:endParaRPr kumimoji="0" 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0" y="5723354"/>
            <a:ext cx="5029199" cy="1126102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első papírok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papirusznádból készültek.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420960" y="5723354"/>
            <a:ext cx="4775951" cy="1126102"/>
          </a:xfrm>
          <a:prstGeom prst="rect">
            <a:avLst/>
          </a:prstGeom>
          <a:solidFill>
            <a:srgbClr val="95A127"/>
          </a:solidFill>
          <a:ln>
            <a:noFill/>
          </a:ln>
          <a:effectLst>
            <a:softEdge rad="762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hogyan?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891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6800" l="8733" r="95010">
                        <a14:foregroundMark x1="54127" y1="74560" x2="54127" y2="74560"/>
                        <a14:foregroundMark x1="54319" y1="80800" x2="54319" y2="80800"/>
                        <a14:foregroundMark x1="52495" y1="78080" x2="52495" y2="78080"/>
                        <a14:foregroundMark x1="57006" y1="79680" x2="57006" y2="79680"/>
                        <a14:foregroundMark x1="54798" y1="77760" x2="54798" y2="77760"/>
                        <a14:foregroundMark x1="58157" y1="82880" x2="58157" y2="82880"/>
                        <a14:foregroundMark x1="47409" y1="57440" x2="47409" y2="57440"/>
                        <a14:foregroundMark x1="72265" y1="72160" x2="72265" y2="72160"/>
                        <a14:foregroundMark x1="69674" y1="84800" x2="69674" y2="84800"/>
                        <a14:foregroundMark x1="67274" y1="87680" x2="67274" y2="87680"/>
                        <a14:foregroundMark x1="69866" y1="75680" x2="69866" y2="75680"/>
                        <a14:foregroundMark x1="68426" y1="45760" x2="68426" y2="45760"/>
                        <a14:foregroundMark x1="57198" y1="59360" x2="57198" y2="59360"/>
                        <a14:foregroundMark x1="75624" y1="68480" x2="75624" y2="68480"/>
                        <a14:foregroundMark x1="88772" y1="29440" x2="88772" y2="29440"/>
                        <a14:foregroundMark x1="84261" y1="29440" x2="84261" y2="29440"/>
                        <a14:foregroundMark x1="52207" y1="47360" x2="52207" y2="47360"/>
                        <a14:foregroundMark x1="55278" y1="18720" x2="55278" y2="18720"/>
                        <a14:foregroundMark x1="83493" y1="75360" x2="83493" y2="75360"/>
                        <a14:foregroundMark x1="46929" y1="17920" x2="46929" y2="17920"/>
                        <a14:foregroundMark x1="41267" y1="14400" x2="41267" y2="14400"/>
                        <a14:foregroundMark x1="20441" y1="14720" x2="20441" y2="14720"/>
                        <a14:foregroundMark x1="21113" y1="21440" x2="21113" y2="21440"/>
                        <a14:foregroundMark x1="21113" y1="25920" x2="21113" y2="25920"/>
                        <a14:foregroundMark x1="20633" y1="17920" x2="20633" y2="179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374" y="1313858"/>
            <a:ext cx="7099759" cy="425849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66057" y="2560320"/>
            <a:ext cx="4014652" cy="2255520"/>
          </a:xfrm>
          <a:prstGeom prst="rect">
            <a:avLst/>
          </a:prstGeom>
          <a:solidFill>
            <a:srgbClr val="FFFB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papirusznádat learatták.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66057" y="557349"/>
            <a:ext cx="785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Réges-régen így készítették a Biblia lapjait: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23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91" b="89888" l="9690" r="89922">
                        <a14:foregroundMark x1="44057" y1="61985" x2="44057" y2="61985"/>
                        <a14:foregroundMark x1="60594" y1="61236" x2="60594" y2="61236"/>
                        <a14:foregroundMark x1="55426" y1="58989" x2="55426" y2="58989"/>
                        <a14:foregroundMark x1="52196" y1="58240" x2="52196" y2="58240"/>
                        <a14:foregroundMark x1="58269" y1="58240" x2="58269" y2="58240"/>
                        <a14:foregroundMark x1="55685" y1="64607" x2="55685" y2="64607"/>
                        <a14:foregroundMark x1="53230" y1="63483" x2="53230" y2="63483"/>
                        <a14:foregroundMark x1="60336" y1="49813" x2="60336" y2="49813"/>
                        <a14:foregroundMark x1="60336" y1="43071" x2="60336" y2="43071"/>
                        <a14:foregroundMark x1="69638" y1="53184" x2="69638" y2="53184"/>
                        <a14:foregroundMark x1="77519" y1="55993" x2="77519" y2="55993"/>
                        <a14:foregroundMark x1="76873" y1="67416" x2="76873" y2="67416"/>
                        <a14:foregroundMark x1="74289" y1="74906" x2="74289" y2="74906"/>
                        <a14:foregroundMark x1="71447" y1="40637" x2="71447" y2="40637"/>
                        <a14:foregroundMark x1="66408" y1="28839" x2="66408" y2="28839"/>
                        <a14:foregroundMark x1="59302" y1="32022" x2="59302" y2="32022"/>
                        <a14:foregroundMark x1="88243" y1="52809" x2="88243" y2="528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269" y="704712"/>
            <a:ext cx="7406166" cy="5109680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857526" y="2401292"/>
            <a:ext cx="4661926" cy="2687541"/>
          </a:xfrm>
          <a:prstGeom prst="rect">
            <a:avLst/>
          </a:prstGeom>
          <a:solidFill>
            <a:srgbClr val="FFFB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nádat feldarabolták. Szárait vékony csíkokra vágták.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66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66056" y="830911"/>
            <a:ext cx="5626022" cy="2071316"/>
          </a:xfrm>
          <a:prstGeom prst="rect">
            <a:avLst/>
          </a:prstGeom>
          <a:solidFill>
            <a:srgbClr val="FFFB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A feldarabolt nádat beáztatták.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082740" y="2062017"/>
            <a:ext cx="9781535" cy="4501111"/>
            <a:chOff x="2082740" y="2062017"/>
            <a:chExt cx="9781535" cy="4501111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603" b="95852" l="4266" r="672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7" t="27295" r="33334" b="2487"/>
            <a:stretch/>
          </p:blipFill>
          <p:spPr>
            <a:xfrm>
              <a:off x="2082740" y="3304948"/>
              <a:ext cx="6402892" cy="3258180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94" b="90813" l="1550" r="899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812" y="2062017"/>
              <a:ext cx="3927463" cy="2872021"/>
            </a:xfrm>
            <a:prstGeom prst="rect">
              <a:avLst/>
            </a:prstGeom>
          </p:spPr>
        </p:pic>
      </p:grp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07" b="59375" l="45368" r="69439">
                        <a14:backgroundMark x1="74104" y1="46429" x2="74104" y2="46429"/>
                        <a14:backgroundMark x1="63489" y1="54315" x2="63489" y2="54315"/>
                        <a14:backgroundMark x1="51318" y1="42262" x2="51318" y2="42262"/>
                        <a14:backgroundMark x1="46586" y1="45685" x2="46586" y2="45685"/>
                      </a14:backgroundRemoval>
                    </a14:imgEffect>
                  </a14:imgLayer>
                </a14:imgProps>
              </a:ext>
            </a:extLst>
          </a:blip>
          <a:srcRect l="43282" t="23428" r="30932" b="38270"/>
          <a:stretch/>
        </p:blipFill>
        <p:spPr>
          <a:xfrm>
            <a:off x="6192078" y="3176547"/>
            <a:ext cx="2474976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8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800</Words>
  <Application>Microsoft Office PowerPoint</Application>
  <PresentationFormat>Szélesvásznú</PresentationFormat>
  <Paragraphs>137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Comic Sans MS</vt:lpstr>
      <vt:lpstr>Times New Roman</vt:lpstr>
      <vt:lpstr>Wingdings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72</cp:revision>
  <dcterms:created xsi:type="dcterms:W3CDTF">2021-04-26T15:20:12Z</dcterms:created>
  <dcterms:modified xsi:type="dcterms:W3CDTF">2021-04-29T16:29:05Z</dcterms:modified>
</cp:coreProperties>
</file>