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88" r:id="rId5"/>
    <p:sldId id="289" r:id="rId6"/>
    <p:sldId id="271" r:id="rId7"/>
    <p:sldId id="290" r:id="rId8"/>
    <p:sldId id="270" r:id="rId9"/>
    <p:sldId id="282" r:id="rId10"/>
    <p:sldId id="276" r:id="rId11"/>
    <p:sldId id="275" r:id="rId12"/>
    <p:sldId id="268" r:id="rId13"/>
    <p:sldId id="278" r:id="rId14"/>
    <p:sldId id="286" r:id="rId15"/>
    <p:sldId id="292" r:id="rId16"/>
    <p:sldId id="293" r:id="rId17"/>
    <p:sldId id="274" r:id="rId18"/>
    <p:sldId id="279" r:id="rId19"/>
    <p:sldId id="283" r:id="rId20"/>
    <p:sldId id="285" r:id="rId21"/>
    <p:sldId id="284" r:id="rId22"/>
    <p:sldId id="287" r:id="rId23"/>
    <p:sldId id="265" r:id="rId24"/>
    <p:sldId id="277" r:id="rId25"/>
    <p:sldId id="294" r:id="rId26"/>
    <p:sldId id="260" r:id="rId27"/>
    <p:sldId id="261" r:id="rId28"/>
    <p:sldId id="262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E42"/>
    <a:srgbClr val="7A0000"/>
    <a:srgbClr val="EFDA8E"/>
    <a:srgbClr val="FFFFFF"/>
    <a:srgbClr val="74B230"/>
    <a:srgbClr val="3B9259"/>
    <a:srgbClr val="EE6E4A"/>
    <a:srgbClr val="BC8A58"/>
    <a:srgbClr val="C4996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8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07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0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2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63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6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85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4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5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28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0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openxmlformats.org/officeDocument/2006/relationships/image" Target="../media/image20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microsoft.com/office/2007/relationships/hdphoto" Target="../media/hdphoto9.wdp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pi-feladatbank.reformatus.hu/nsvd5Lk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45663"/>
            <a:ext cx="12192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srgbClr val="7C4C35"/>
                </a:solidFill>
                <a:cs typeface="Arial" panose="020B0604020202020204" pitchFamily="34" charset="0"/>
              </a:rPr>
              <a:t>Kövessük a Szentírást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502143" y="1621248"/>
            <a:ext cx="8307251" cy="4893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8900" cap="flat">
            <a:noFill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toll, színes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Ellipszis 5"/>
          <p:cNvSpPr/>
          <p:nvPr/>
        </p:nvSpPr>
        <p:spPr>
          <a:xfrm>
            <a:off x="711919" y="1621248"/>
            <a:ext cx="2142309" cy="201270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3501" y="3902323"/>
            <a:ext cx="2939143" cy="26125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8" name="Szövegdoboz 5"/>
          <p:cNvSpPr txBox="1">
            <a:spLocks noChangeArrowheads="1"/>
          </p:cNvSpPr>
          <p:nvPr/>
        </p:nvSpPr>
        <p:spPr bwMode="auto">
          <a:xfrm>
            <a:off x="0" y="345662"/>
            <a:ext cx="1219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800" dirty="0" smtClean="0">
                <a:solidFill>
                  <a:srgbClr val="7C4C35"/>
                </a:solidFill>
                <a:cs typeface="Arial" panose="020B0604020202020204" pitchFamily="34" charset="0"/>
              </a:rPr>
              <a:t>Kövessük a Szentírást</a:t>
            </a:r>
            <a:r>
              <a:rPr kumimoji="0" lang="hu-HU" altLang="hu-H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867442" flipH="1">
            <a:off x="1932565" y="-13643"/>
            <a:ext cx="752664" cy="12930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9675">
            <a:off x="9697606" y="41776"/>
            <a:ext cx="1970803" cy="13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812868" y="-9939"/>
            <a:ext cx="656626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1" b="96594" l="3399" r="98170"/>
                    </a14:imgEffect>
                  </a14:imgLayer>
                </a14:imgProps>
              </a:ext>
            </a:extLst>
          </a:blip>
          <a:srcRect l="5373" t="9190"/>
          <a:stretch/>
        </p:blipFill>
        <p:spPr>
          <a:xfrm>
            <a:off x="3411069" y="956774"/>
            <a:ext cx="5369860" cy="4944451"/>
          </a:xfrm>
          <a:prstGeom prst="rect">
            <a:avLst/>
          </a:prstGeom>
        </p:spPr>
      </p:pic>
      <p:sp>
        <p:nvSpPr>
          <p:cNvPr id="2" name="Ellipszis buborék 1"/>
          <p:cNvSpPr/>
          <p:nvPr/>
        </p:nvSpPr>
        <p:spPr>
          <a:xfrm>
            <a:off x="240032" y="2545852"/>
            <a:ext cx="3484775" cy="1513329"/>
          </a:xfrm>
          <a:prstGeom prst="wedgeEllipseCallout">
            <a:avLst>
              <a:gd name="adj1" fmla="val -52402"/>
              <a:gd name="adj2" fmla="val -7960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Miért gáncsolták el a fiúk az osztálytársukat?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8773393" y="1040413"/>
            <a:ext cx="2648389" cy="1404462"/>
          </a:xfrm>
          <a:prstGeom prst="wedgeEllipseCallout">
            <a:avLst>
              <a:gd name="adj1" fmla="val 49758"/>
              <a:gd name="adj2" fmla="val -8336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tanácsolnál nekik?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8780929" y="2862241"/>
            <a:ext cx="3097599" cy="1246092"/>
          </a:xfrm>
          <a:prstGeom prst="wedgeEllipseCallout">
            <a:avLst>
              <a:gd name="adj1" fmla="val 53183"/>
              <a:gd name="adj2" fmla="val 6976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tennél az elgáncsolt fiúval?</a:t>
            </a:r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69805" cy="1805097"/>
          </a:xfrm>
          <a:prstGeom prst="rect">
            <a:avLst/>
          </a:prstGeom>
        </p:spPr>
      </p:pic>
      <p:sp>
        <p:nvSpPr>
          <p:cNvPr id="11" name="Ellipszis 10"/>
          <p:cNvSpPr/>
          <p:nvPr/>
        </p:nvSpPr>
        <p:spPr>
          <a:xfrm>
            <a:off x="240032" y="4900025"/>
            <a:ext cx="3141196" cy="195300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Válaszolj a kérdésekre!</a:t>
            </a:r>
            <a:endParaRPr lang="hu-H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8481895" y="4859429"/>
            <a:ext cx="3852256" cy="195300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EE6E4A"/>
                </a:solidFill>
              </a:rPr>
              <a:t>Majd lapozz és válaszolj a további kérdésekre is!</a:t>
            </a:r>
            <a:endParaRPr lang="hu-HU" sz="2400" dirty="0">
              <a:solidFill>
                <a:srgbClr val="EE6E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39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99381" l="1344" r="97849">
                        <a14:foregroundMark x1="24328" y1="40718" x2="24328" y2="40718"/>
                        <a14:foregroundMark x1="36828" y1="43193" x2="36828" y2="43193"/>
                        <a14:foregroundMark x1="33199" y1="43193" x2="33199" y2="43193"/>
                        <a14:foregroundMark x1="45833" y1="42822" x2="45833" y2="42822"/>
                        <a14:foregroundMark x1="48387" y1="42822" x2="48387" y2="42822"/>
                        <a14:foregroundMark x1="49866" y1="95668" x2="49866" y2="95668"/>
                        <a14:foregroundMark x1="49866" y1="96906" x2="49866" y2="96906"/>
                        <a14:foregroundMark x1="74328" y1="94431" x2="74328" y2="94431"/>
                        <a14:foregroundMark x1="74059" y1="95668" x2="74059" y2="95668"/>
                        <a14:backgroundMark x1="73118" y1="65099" x2="73118" y2="65099"/>
                        <a14:backgroundMark x1="72312" y1="69183" x2="72312" y2="69183"/>
                        <a14:backgroundMark x1="74462" y1="73391" x2="74462" y2="73391"/>
                        <a14:backgroundMark x1="71237" y1="73762" x2="71237" y2="73762"/>
                        <a14:backgroundMark x1="70968" y1="82921" x2="70968" y2="82921"/>
                        <a14:backgroundMark x1="75672" y1="55693" x2="75672" y2="55693"/>
                        <a14:backgroundMark x1="89247" y1="57302" x2="89247" y2="57302"/>
                        <a14:backgroundMark x1="89651" y1="54950" x2="89651" y2="54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594" y="131399"/>
            <a:ext cx="6072809" cy="6595202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100853" y="1211182"/>
            <a:ext cx="3556747" cy="1801983"/>
          </a:xfrm>
          <a:prstGeom prst="wedgeEllipseCallout">
            <a:avLst>
              <a:gd name="adj1" fmla="val -43824"/>
              <a:gd name="adj2" fmla="val -6217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Hogy viselkednek a matematika órán a tanulók?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464580" y="4460587"/>
            <a:ext cx="3097599" cy="1246092"/>
          </a:xfrm>
          <a:prstGeom prst="wedgeEllipseCallout">
            <a:avLst>
              <a:gd name="adj1" fmla="val -55941"/>
              <a:gd name="adj2" fmla="val 6567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érezhet a </a:t>
            </a:r>
            <a:r>
              <a:rPr lang="hu-HU" sz="2400" dirty="0" smtClean="0"/>
              <a:t>tanító bácsi</a:t>
            </a:r>
            <a:r>
              <a:rPr lang="hu-HU" sz="2400" dirty="0" smtClean="0"/>
              <a:t>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8585873" y="1211182"/>
            <a:ext cx="3459577" cy="1382645"/>
          </a:xfrm>
          <a:prstGeom prst="wedgeEllipseCallout">
            <a:avLst>
              <a:gd name="adj1" fmla="val 44817"/>
              <a:gd name="adj2" fmla="val -6535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mit tennél, hogy figyeljenek a gyerekek?</a:t>
            </a:r>
            <a:endParaRPr lang="hu-HU" sz="2400" dirty="0"/>
          </a:p>
        </p:txBody>
      </p:sp>
      <p:sp>
        <p:nvSpPr>
          <p:cNvPr id="11" name="Ellipszis buborék 10"/>
          <p:cNvSpPr/>
          <p:nvPr/>
        </p:nvSpPr>
        <p:spPr>
          <a:xfrm>
            <a:off x="8002843" y="4994181"/>
            <a:ext cx="3988526" cy="1125742"/>
          </a:xfrm>
          <a:prstGeom prst="wedgeEllipseCallout">
            <a:avLst>
              <a:gd name="adj1" fmla="val 48656"/>
              <a:gd name="adj2" fmla="val 7383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mondanál a figyelmetleneknek?</a:t>
            </a:r>
            <a:endParaRPr lang="hu-HU" sz="2400" dirty="0"/>
          </a:p>
        </p:txBody>
      </p:sp>
      <p:sp>
        <p:nvSpPr>
          <p:cNvPr id="7" name="Ellipszis buborék 6"/>
          <p:cNvSpPr/>
          <p:nvPr/>
        </p:nvSpPr>
        <p:spPr>
          <a:xfrm>
            <a:off x="545870" y="2881689"/>
            <a:ext cx="2000084" cy="957944"/>
          </a:xfrm>
          <a:prstGeom prst="wedgeEllipseCallout">
            <a:avLst>
              <a:gd name="adj1" fmla="val -71292"/>
              <a:gd name="adj2" fmla="val -2841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Miért?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48436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" b="96419" l="1799" r="97172">
                        <a14:foregroundMark x1="52956" y1="42149" x2="52956" y2="42149"/>
                        <a14:backgroundMark x1="65553" y1="48623" x2="65553" y2="48623"/>
                        <a14:backgroundMark x1="61311" y1="65014" x2="61311" y2="65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9716" y="576993"/>
            <a:ext cx="6112565" cy="5704013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489054" y="2088828"/>
            <a:ext cx="2550662" cy="1389241"/>
          </a:xfrm>
          <a:prstGeom prst="wedgeEllipseCallout">
            <a:avLst>
              <a:gd name="adj1" fmla="val -59336"/>
              <a:gd name="adj2" fmla="val -5409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Min veszekedik a két fiú?</a:t>
            </a:r>
            <a:endParaRPr lang="hu-HU" sz="2400" dirty="0"/>
          </a:p>
        </p:txBody>
      </p:sp>
      <p:sp>
        <p:nvSpPr>
          <p:cNvPr id="7" name="Ellipszis buborék 6"/>
          <p:cNvSpPr/>
          <p:nvPr/>
        </p:nvSpPr>
        <p:spPr>
          <a:xfrm>
            <a:off x="383174" y="3888325"/>
            <a:ext cx="2656542" cy="1231425"/>
          </a:xfrm>
          <a:prstGeom prst="wedgeEllipseCallout">
            <a:avLst>
              <a:gd name="adj1" fmla="val -45065"/>
              <a:gd name="adj2" fmla="val 8360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érezhetnek?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8516073" y="674237"/>
            <a:ext cx="2727161" cy="1358437"/>
          </a:xfrm>
          <a:prstGeom prst="wedgeEllipseCallout">
            <a:avLst>
              <a:gd name="adj1" fmla="val 60163"/>
              <a:gd name="adj2" fmla="val -731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kislány mit gondolhat magában?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9239363" y="2529888"/>
            <a:ext cx="2727161" cy="1358437"/>
          </a:xfrm>
          <a:prstGeom prst="wedgeEllipseCallout">
            <a:avLst>
              <a:gd name="adj1" fmla="val 53777"/>
              <a:gd name="adj2" fmla="val -372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voltál már hasonló helyzetben?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9239363" y="4385539"/>
            <a:ext cx="2236691" cy="1158192"/>
          </a:xfrm>
          <a:prstGeom prst="wedgeEllipseCallout">
            <a:avLst>
              <a:gd name="adj1" fmla="val 64669"/>
              <a:gd name="adj2" fmla="val 5982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éreztél?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2668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0" b="98267" l="2413" r="94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903" y="597544"/>
            <a:ext cx="5086191" cy="5662911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381149" y="1461414"/>
            <a:ext cx="2871619" cy="1560864"/>
          </a:xfrm>
          <a:prstGeom prst="wedgeEllipseCallout">
            <a:avLst>
              <a:gd name="adj1" fmla="val -55188"/>
              <a:gd name="adj2" fmla="val -701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fiú miért tépi szét az ellenőrzőjét?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8939229" y="1191449"/>
            <a:ext cx="2743631" cy="1420278"/>
          </a:xfrm>
          <a:prstGeom prst="wedgeEllipseCallout">
            <a:avLst>
              <a:gd name="adj1" fmla="val 47192"/>
              <a:gd name="adj2" fmla="val -6349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mit tanácsolnál neki?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381149" y="3234804"/>
            <a:ext cx="2413174" cy="1265081"/>
          </a:xfrm>
          <a:prstGeom prst="wedgeEllipseCallout">
            <a:avLst>
              <a:gd name="adj1" fmla="val -51861"/>
              <a:gd name="adj2" fmla="val 576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érezhet?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9574158" y="3288248"/>
            <a:ext cx="2236691" cy="1158192"/>
          </a:xfrm>
          <a:prstGeom prst="wedgeEllipseCallout">
            <a:avLst>
              <a:gd name="adj1" fmla="val 47927"/>
              <a:gd name="adj2" fmla="val 7034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Miért?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75684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5"/>
            <a:ext cx="1735710" cy="1716027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2811660" y="2996648"/>
            <a:ext cx="4333461" cy="424400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8094252" y="1590261"/>
            <a:ext cx="4518506" cy="4383156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4502361" y="-347769"/>
            <a:ext cx="4840356" cy="4651446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-278295" y="1441174"/>
            <a:ext cx="4242038" cy="405516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1" b="96594" l="3399" r="98170"/>
                    </a14:imgEffect>
                  </a14:imgLayer>
                </a14:imgProps>
              </a:ext>
            </a:extLst>
          </a:blip>
          <a:srcRect l="5373" t="9190"/>
          <a:stretch/>
        </p:blipFill>
        <p:spPr>
          <a:xfrm>
            <a:off x="357589" y="2172582"/>
            <a:ext cx="3021756" cy="278236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1" b="99381" l="1344" r="97849">
                        <a14:foregroundMark x1="24328" y1="40718" x2="24328" y2="40718"/>
                        <a14:foregroundMark x1="36828" y1="43193" x2="36828" y2="43193"/>
                        <a14:foregroundMark x1="33199" y1="43193" x2="33199" y2="43193"/>
                        <a14:foregroundMark x1="45833" y1="42822" x2="45833" y2="42822"/>
                        <a14:foregroundMark x1="48387" y1="42822" x2="48387" y2="42822"/>
                        <a14:foregroundMark x1="49866" y1="95668" x2="49866" y2="95668"/>
                        <a14:foregroundMark x1="49866" y1="96906" x2="49866" y2="96906"/>
                        <a14:foregroundMark x1="74328" y1="94431" x2="74328" y2="94431"/>
                        <a14:foregroundMark x1="74059" y1="95668" x2="74059" y2="95668"/>
                        <a14:backgroundMark x1="73118" y1="65099" x2="73118" y2="65099"/>
                        <a14:backgroundMark x1="72312" y1="69183" x2="72312" y2="69183"/>
                        <a14:backgroundMark x1="74462" y1="73391" x2="74462" y2="73391"/>
                        <a14:backgroundMark x1="71237" y1="73762" x2="71237" y2="73762"/>
                        <a14:backgroundMark x1="70968" y1="82921" x2="70968" y2="82921"/>
                        <a14:backgroundMark x1="75672" y1="55693" x2="75672" y2="55693"/>
                        <a14:backgroundMark x1="89247" y1="57302" x2="89247" y2="57302"/>
                        <a14:backgroundMark x1="89651" y1="54950" x2="89651" y2="54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407" y="-9940"/>
            <a:ext cx="3528264" cy="383177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9" b="96419" l="1799" r="97172">
                        <a14:foregroundMark x1="52956" y1="42149" x2="52956" y2="42149"/>
                        <a14:backgroundMark x1="65553" y1="48623" x2="65553" y2="48623"/>
                        <a14:backgroundMark x1="61311" y1="65014" x2="61311" y2="65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2626" y="2365647"/>
            <a:ext cx="3142271" cy="29322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00" b="98267" l="2413" r="94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8960" y="3605537"/>
            <a:ext cx="2718033" cy="3026229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580328" y="4851146"/>
            <a:ext cx="2230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másik fizikai bántása,</a:t>
            </a:r>
          </a:p>
        </p:txBody>
      </p:sp>
      <p:sp>
        <p:nvSpPr>
          <p:cNvPr id="11" name="Téglalap 10"/>
          <p:cNvSpPr/>
          <p:nvPr/>
        </p:nvSpPr>
        <p:spPr>
          <a:xfrm>
            <a:off x="2665114" y="480399"/>
            <a:ext cx="2988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tanárral szembeni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figyelmetlenség,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9099838" y="1379533"/>
            <a:ext cx="3057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más tulajdonjogának figyelmen kívül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hagyása,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253104" y="5682143"/>
            <a:ext cx="2846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az iskolai értékelés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elutasítása,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0" y="1366095"/>
            <a:ext cx="12192000" cy="4125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1500" b="1" dirty="0" smtClean="0">
                <a:solidFill>
                  <a:srgbClr val="C00000"/>
                </a:solidFill>
                <a:latin typeface="Arial" panose="020B0604020202020204"/>
              </a:rPr>
              <a:t>NEM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s</a:t>
            </a:r>
            <a:r>
              <a:rPr lang="hu-HU" sz="7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zeretetből való.</a:t>
            </a:r>
          </a:p>
        </p:txBody>
      </p:sp>
    </p:spTree>
    <p:extLst>
      <p:ext uri="{BB962C8B-B14F-4D97-AF65-F5344CB8AC3E}">
        <p14:creationId xmlns:p14="http://schemas.microsoft.com/office/powerpoint/2010/main" val="1863594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7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Tudod-e?</a:t>
            </a:r>
          </a:p>
        </p:txBody>
      </p:sp>
      <p:sp>
        <p:nvSpPr>
          <p:cNvPr id="10" name="Téglalap 9"/>
          <p:cNvSpPr/>
          <p:nvPr/>
        </p:nvSpPr>
        <p:spPr>
          <a:xfrm>
            <a:off x="-2" y="4498848"/>
            <a:ext cx="12252961" cy="23591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5400" noProof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Azt is, hogy keressük az Ő tanácsát minden helyzetben.</a:t>
            </a:r>
            <a:endParaRPr kumimoji="0" lang="hu-H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959429"/>
            <a:ext cx="12192000" cy="25394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Istent szeretni azt jelenti, hogy odafigyelünk Rá és másokra is. </a:t>
            </a:r>
          </a:p>
        </p:txBody>
      </p:sp>
    </p:spTree>
    <p:extLst>
      <p:ext uri="{BB962C8B-B14F-4D97-AF65-F5344CB8AC3E}">
        <p14:creationId xmlns:p14="http://schemas.microsoft.com/office/powerpoint/2010/main" val="4037184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A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1422180" y="3370937"/>
            <a:ext cx="3485205" cy="322027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74B230"/>
                </a:solidFill>
              </a:rPr>
              <a:t>Nézd meg a következő képeket is! </a:t>
            </a:r>
            <a:endParaRPr lang="hu-HU" sz="3200" dirty="0">
              <a:solidFill>
                <a:srgbClr val="74B230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7033888" y="2798064"/>
            <a:ext cx="4343400" cy="3886200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74B230"/>
                </a:solidFill>
              </a:rPr>
              <a:t>Hogyan jelenik meg a szeretet és az egymásra figyelés?</a:t>
            </a:r>
            <a:endParaRPr lang="hu-HU" sz="3200" dirty="0">
              <a:solidFill>
                <a:srgbClr val="74B230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3548683" y="412507"/>
            <a:ext cx="4708349" cy="4250933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74B230"/>
                </a:solidFill>
              </a:rPr>
              <a:t>Figyeld meg</a:t>
            </a:r>
            <a:r>
              <a:rPr lang="hu-HU" sz="3200" dirty="0">
                <a:solidFill>
                  <a:srgbClr val="74B230"/>
                </a:solidFill>
              </a:rPr>
              <a:t>, </a:t>
            </a:r>
            <a:r>
              <a:rPr lang="hu-HU" sz="3200" dirty="0" smtClean="0">
                <a:solidFill>
                  <a:srgbClr val="74B230"/>
                </a:solidFill>
              </a:rPr>
              <a:t>hogy mi a közös a képeken szereplő helyzetekben!</a:t>
            </a:r>
            <a:endParaRPr lang="hu-HU" sz="3200" dirty="0">
              <a:solidFill>
                <a:srgbClr val="74B230"/>
              </a:solidFill>
            </a:endParaRPr>
          </a:p>
          <a:p>
            <a:pPr algn="ctr"/>
            <a:endParaRPr lang="hu-HU" sz="20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0149" cy="18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04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zis 11"/>
          <p:cNvSpPr/>
          <p:nvPr/>
        </p:nvSpPr>
        <p:spPr>
          <a:xfrm>
            <a:off x="3664132" y="2956558"/>
            <a:ext cx="4365738" cy="414963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7956940" y="1868423"/>
            <a:ext cx="4365738" cy="414963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-111760" y="1801082"/>
            <a:ext cx="4365738" cy="414963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957212" y="-199880"/>
            <a:ext cx="4038741" cy="3857480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0" b="100000" l="0" r="98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3840" y="669955"/>
            <a:ext cx="2865483" cy="21178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1" b="100000" l="1702" r="95942">
                        <a14:backgroundMark x1="84293" y1="33907" x2="84293" y2="33907"/>
                        <a14:backgroundMark x1="68455" y1="59828" x2="68455" y2="59828"/>
                        <a14:backgroundMark x1="73560" y1="73833" x2="73560" y2="73833"/>
                        <a14:backgroundMark x1="70157" y1="84152" x2="70157" y2="84152"/>
                        <a14:backgroundMark x1="71204" y1="61794" x2="71204" y2="61794"/>
                        <a14:backgroundMark x1="72513" y1="65602" x2="72513" y2="65602"/>
                        <a14:backgroundMark x1="72251" y1="68428" x2="72251" y2="68428"/>
                        <a14:backgroundMark x1="72120" y1="70639" x2="72120" y2="70639"/>
                        <a14:backgroundMark x1="87435" y1="57740" x2="87435" y2="57740"/>
                        <a14:backgroundMark x1="76832" y1="56388" x2="76832" y2="56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7010" y="3326672"/>
            <a:ext cx="3199982" cy="340940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" b="98865" l="1949" r="99756">
                        <a14:foregroundMark x1="88794" y1="92434" x2="88794" y2="92434"/>
                        <a14:foregroundMark x1="86845" y1="90921" x2="86845" y2="90921"/>
                        <a14:foregroundMark x1="89890" y1="91425" x2="89890" y2="91425"/>
                        <a14:foregroundMark x1="91230" y1="92182" x2="91230" y2="92182"/>
                        <a14:foregroundMark x1="76492" y1="92560" x2="76492" y2="92560"/>
                        <a14:foregroundMark x1="55786" y1="91803" x2="55786" y2="91803"/>
                        <a14:foregroundMark x1="55786" y1="92938" x2="55786" y2="92938"/>
                        <a14:foregroundMark x1="56760" y1="93695" x2="56760" y2="93695"/>
                        <a14:foregroundMark x1="53471" y1="93947" x2="53471" y2="93947"/>
                        <a14:foregroundMark x1="49817" y1="93947" x2="49817" y2="93947"/>
                        <a14:foregroundMark x1="47381" y1="93695" x2="47381" y2="93695"/>
                        <a14:foregroundMark x1="23508" y1="92182" x2="23508" y2="92182"/>
                        <a14:foregroundMark x1="21681" y1="93821" x2="21681" y2="93821"/>
                        <a14:foregroundMark x1="24604" y1="94199" x2="24604" y2="94199"/>
                        <a14:foregroundMark x1="17783" y1="93821" x2="17783" y2="93821"/>
                        <a14:foregroundMark x1="12789" y1="93821" x2="12789" y2="93821"/>
                        <a14:foregroundMark x1="11571" y1="95082" x2="11571" y2="95082"/>
                        <a14:foregroundMark x1="15225" y1="95208" x2="15225" y2="95208"/>
                        <a14:foregroundMark x1="19001" y1="94704" x2="19001" y2="94704"/>
                        <a14:foregroundMark x1="20585" y1="95082" x2="20585" y2="95082"/>
                        <a14:foregroundMark x1="25822" y1="94956" x2="25822" y2="94956"/>
                        <a14:foregroundMark x1="28989" y1="94956" x2="28989" y2="94956"/>
                        <a14:foregroundMark x1="38490" y1="94956" x2="38490" y2="94956"/>
                        <a14:foregroundMark x1="40560" y1="95082" x2="40560" y2="95082"/>
                        <a14:foregroundMark x1="6821" y1="93821" x2="6821" y2="93821"/>
                        <a14:foregroundMark x1="8770" y1="94578" x2="8770" y2="94578"/>
                        <a14:foregroundMark x1="43727" y1="94199" x2="43727" y2="94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008" y="2587557"/>
            <a:ext cx="2667665" cy="25766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3" b="98887" l="6332" r="97493">
                        <a14:foregroundMark x1="25726" y1="34492" x2="25726" y2="34492"/>
                        <a14:foregroundMark x1="76253" y1="47288" x2="76253" y2="47288"/>
                        <a14:foregroundMark x1="11346" y1="38248" x2="11346" y2="38248"/>
                        <a14:foregroundMark x1="10950" y1="42837" x2="10950" y2="42837"/>
                        <a14:foregroundMark x1="10950" y1="47705" x2="10950" y2="47705"/>
                        <a14:foregroundMark x1="12137" y1="48261" x2="12137" y2="4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862" y="2587557"/>
            <a:ext cx="3409894" cy="323445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0"/>
            <a:ext cx="1883664" cy="1818477"/>
          </a:xfrm>
          <a:prstGeom prst="rect">
            <a:avLst/>
          </a:prstGeom>
        </p:spPr>
      </p:pic>
      <p:sp>
        <p:nvSpPr>
          <p:cNvPr id="15" name="Ellipszis 14"/>
          <p:cNvSpPr/>
          <p:nvPr/>
        </p:nvSpPr>
        <p:spPr>
          <a:xfrm>
            <a:off x="1589734" y="-146866"/>
            <a:ext cx="3141196" cy="195300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4B230"/>
                </a:solidFill>
              </a:rPr>
              <a:t>Figyeld meg jól a képeket!</a:t>
            </a:r>
            <a:endParaRPr lang="hu-HU" sz="2400" dirty="0">
              <a:solidFill>
                <a:srgbClr val="74B230"/>
              </a:solidFill>
            </a:endParaRPr>
          </a:p>
        </p:txBody>
      </p:sp>
      <p:sp>
        <p:nvSpPr>
          <p:cNvPr id="16" name="Jobbra nyíl 15"/>
          <p:cNvSpPr/>
          <p:nvPr/>
        </p:nvSpPr>
        <p:spPr>
          <a:xfrm>
            <a:off x="9605130" y="5859545"/>
            <a:ext cx="2379146" cy="884583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4B230"/>
                </a:solidFill>
              </a:rPr>
              <a:t>Majd lapozz!</a:t>
            </a:r>
            <a:endParaRPr lang="hu-HU" sz="2400" dirty="0">
              <a:solidFill>
                <a:srgbClr val="74B2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45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9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" b="98865" l="1949" r="99756">
                        <a14:foregroundMark x1="88794" y1="92434" x2="88794" y2="92434"/>
                        <a14:foregroundMark x1="86845" y1="90921" x2="86845" y2="90921"/>
                        <a14:foregroundMark x1="89890" y1="91425" x2="89890" y2="91425"/>
                        <a14:foregroundMark x1="91230" y1="92182" x2="91230" y2="92182"/>
                        <a14:foregroundMark x1="76492" y1="92560" x2="76492" y2="92560"/>
                        <a14:foregroundMark x1="55786" y1="91803" x2="55786" y2="91803"/>
                        <a14:foregroundMark x1="55786" y1="92938" x2="55786" y2="92938"/>
                        <a14:foregroundMark x1="56760" y1="93695" x2="56760" y2="93695"/>
                        <a14:foregroundMark x1="53471" y1="93947" x2="53471" y2="93947"/>
                        <a14:foregroundMark x1="49817" y1="93947" x2="49817" y2="93947"/>
                        <a14:foregroundMark x1="47381" y1="93695" x2="47381" y2="93695"/>
                        <a14:foregroundMark x1="23508" y1="92182" x2="23508" y2="92182"/>
                        <a14:foregroundMark x1="21681" y1="93821" x2="21681" y2="93821"/>
                        <a14:foregroundMark x1="24604" y1="94199" x2="24604" y2="94199"/>
                        <a14:foregroundMark x1="17783" y1="93821" x2="17783" y2="93821"/>
                        <a14:foregroundMark x1="12789" y1="93821" x2="12789" y2="93821"/>
                        <a14:foregroundMark x1="11571" y1="95082" x2="11571" y2="95082"/>
                        <a14:foregroundMark x1="15225" y1="95208" x2="15225" y2="95208"/>
                        <a14:foregroundMark x1="19001" y1="94704" x2="19001" y2="94704"/>
                        <a14:foregroundMark x1="20585" y1="95082" x2="20585" y2="95082"/>
                        <a14:foregroundMark x1="25822" y1="94956" x2="25822" y2="94956"/>
                        <a14:foregroundMark x1="28989" y1="94956" x2="28989" y2="94956"/>
                        <a14:foregroundMark x1="38490" y1="94956" x2="38490" y2="94956"/>
                        <a14:foregroundMark x1="40560" y1="95082" x2="40560" y2="95082"/>
                        <a14:foregroundMark x1="6821" y1="93821" x2="6821" y2="93821"/>
                        <a14:foregroundMark x1="8770" y1="94578" x2="8770" y2="94578"/>
                        <a14:foregroundMark x1="43727" y1="94199" x2="43727" y2="94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7154" y="783563"/>
            <a:ext cx="5477690" cy="5290874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243754" y="1836060"/>
            <a:ext cx="3598668" cy="1811787"/>
          </a:xfrm>
          <a:prstGeom prst="wedgeEllipseCallout">
            <a:avLst>
              <a:gd name="adj1" fmla="val -55188"/>
              <a:gd name="adj2" fmla="val -701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Tomi és Zsófi miért mennek át olyan nyugodtan a zebrán?</a:t>
            </a:r>
            <a:endParaRPr lang="hu-HU" sz="2400" dirty="0"/>
          </a:p>
        </p:txBody>
      </p:sp>
      <p:sp>
        <p:nvSpPr>
          <p:cNvPr id="7" name="Ellipszis buborék 6"/>
          <p:cNvSpPr/>
          <p:nvPr/>
        </p:nvSpPr>
        <p:spPr>
          <a:xfrm>
            <a:off x="513331" y="3680737"/>
            <a:ext cx="2871619" cy="1560864"/>
          </a:xfrm>
          <a:prstGeom prst="wedgeEllipseCallout">
            <a:avLst>
              <a:gd name="adj1" fmla="val -65196"/>
              <a:gd name="adj2" fmla="val -2164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Miért álltak meg a járművek?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8481895" y="913244"/>
            <a:ext cx="2895631" cy="1732193"/>
          </a:xfrm>
          <a:prstGeom prst="wedgeEllipseCallout">
            <a:avLst>
              <a:gd name="adj1" fmla="val 67992"/>
              <a:gd name="adj2" fmla="val -7268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Milyen közlekedési szabályokat ismersz?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1100676" y="5307381"/>
            <a:ext cx="2673186" cy="1294934"/>
          </a:xfrm>
          <a:prstGeom prst="wedgeEllipseCallout">
            <a:avLst>
              <a:gd name="adj1" fmla="val -57089"/>
              <a:gd name="adj2" fmla="val 5548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Mire várnak?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9047148" y="2843488"/>
            <a:ext cx="2495035" cy="1430383"/>
          </a:xfrm>
          <a:prstGeom prst="wedgeEllipseCallout">
            <a:avLst>
              <a:gd name="adj1" fmla="val 67796"/>
              <a:gd name="adj2" fmla="val 6031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Betartod ezeket?</a:t>
            </a:r>
            <a:endParaRPr lang="hu-HU" sz="2400" dirty="0"/>
          </a:p>
        </p:txBody>
      </p:sp>
      <p:sp>
        <p:nvSpPr>
          <p:cNvPr id="11" name="Ellipszis 10"/>
          <p:cNvSpPr/>
          <p:nvPr/>
        </p:nvSpPr>
        <p:spPr>
          <a:xfrm>
            <a:off x="243754" y="-116945"/>
            <a:ext cx="3141196" cy="195300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4B230"/>
                </a:solidFill>
              </a:rPr>
              <a:t>Válaszolj a kérdésekre!</a:t>
            </a:r>
            <a:endParaRPr lang="hu-HU" sz="2400" dirty="0">
              <a:solidFill>
                <a:srgbClr val="74B230"/>
              </a:solidFill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8481895" y="4859429"/>
            <a:ext cx="3852256" cy="195300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4B230"/>
                </a:solidFill>
              </a:rPr>
              <a:t>Majd lapozz és válaszolj a további kérdésekre is!</a:t>
            </a:r>
            <a:endParaRPr lang="hu-HU" sz="2400" dirty="0">
              <a:solidFill>
                <a:srgbClr val="74B2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99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0" b="100000" l="0" r="98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206" y="1103280"/>
            <a:ext cx="6293586" cy="4651440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631463" y="1424223"/>
            <a:ext cx="2674795" cy="1309683"/>
          </a:xfrm>
          <a:prstGeom prst="wedgeEllipseCallout">
            <a:avLst>
              <a:gd name="adj1" fmla="val -59746"/>
              <a:gd name="adj2" fmla="val -622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 történt a kapussal?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274411" y="3054849"/>
            <a:ext cx="3031847" cy="1305328"/>
          </a:xfrm>
          <a:prstGeom prst="wedgeEllipseCallout">
            <a:avLst>
              <a:gd name="adj1" fmla="val -52890"/>
              <a:gd name="adj2" fmla="val -341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akar a másik fiú?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472161" y="4277634"/>
            <a:ext cx="2314385" cy="956217"/>
          </a:xfrm>
          <a:prstGeom prst="wedgeEllipseCallout">
            <a:avLst>
              <a:gd name="adj1" fmla="val -42730"/>
              <a:gd name="adj2" fmla="val 960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Miért?</a:t>
            </a:r>
            <a:endParaRPr lang="hu-HU" sz="2400" dirty="0"/>
          </a:p>
        </p:txBody>
      </p:sp>
      <p:sp>
        <p:nvSpPr>
          <p:cNvPr id="11" name="Ellipszis buborék 10"/>
          <p:cNvSpPr/>
          <p:nvPr/>
        </p:nvSpPr>
        <p:spPr>
          <a:xfrm>
            <a:off x="8872135" y="2431789"/>
            <a:ext cx="2847702" cy="1845845"/>
          </a:xfrm>
          <a:prstGeom prst="wedgeEllipseCallout">
            <a:avLst>
              <a:gd name="adj1" fmla="val 52579"/>
              <a:gd name="adj2" fmla="val -7351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mit tennél, hogy segítsd a kapust?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66911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F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2020987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3" b="98887" l="6332" r="97493">
                        <a14:foregroundMark x1="25726" y1="34492" x2="25726" y2="34492"/>
                        <a14:foregroundMark x1="76253" y1="47288" x2="76253" y2="47288"/>
                        <a14:foregroundMark x1="11346" y1="38248" x2="11346" y2="38248"/>
                        <a14:foregroundMark x1="10950" y1="42837" x2="10950" y2="42837"/>
                        <a14:foregroundMark x1="10950" y1="47705" x2="10950" y2="47705"/>
                        <a14:foregroundMark x1="12137" y1="48261" x2="12137" y2="4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4012" y="562046"/>
            <a:ext cx="6503973" cy="6169335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773161" y="1151276"/>
            <a:ext cx="2965177" cy="1299160"/>
          </a:xfrm>
          <a:prstGeom prst="wedgeEllipseCallout">
            <a:avLst>
              <a:gd name="adj1" fmla="val -59746"/>
              <a:gd name="adj2" fmla="val -622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Kik vannak a templomban?</a:t>
            </a:r>
            <a:endParaRPr lang="hu-HU" sz="2400" dirty="0"/>
          </a:p>
        </p:txBody>
      </p:sp>
      <p:sp>
        <p:nvSpPr>
          <p:cNvPr id="7" name="Ellipszis buborék 6"/>
          <p:cNvSpPr/>
          <p:nvPr/>
        </p:nvSpPr>
        <p:spPr>
          <a:xfrm>
            <a:off x="562739" y="2233745"/>
            <a:ext cx="1910495" cy="986639"/>
          </a:xfrm>
          <a:prstGeom prst="wedgeEllipseCallout">
            <a:avLst>
              <a:gd name="adj1" fmla="val -68863"/>
              <a:gd name="adj2" fmla="val -1895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Miért?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455900" y="4338825"/>
            <a:ext cx="4005379" cy="1637244"/>
          </a:xfrm>
          <a:prstGeom prst="wedgeEllipseCallout">
            <a:avLst>
              <a:gd name="adj1" fmla="val -54745"/>
              <a:gd name="adj2" fmla="val 7608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jelent az odafigyelés Istenre és másokra?</a:t>
            </a:r>
            <a:endParaRPr lang="hu-HU" sz="2400" dirty="0"/>
          </a:p>
        </p:txBody>
      </p:sp>
      <p:sp>
        <p:nvSpPr>
          <p:cNvPr id="11" name="Ellipszis buborék 10"/>
          <p:cNvSpPr/>
          <p:nvPr/>
        </p:nvSpPr>
        <p:spPr>
          <a:xfrm>
            <a:off x="9242116" y="1049986"/>
            <a:ext cx="2385529" cy="1069814"/>
          </a:xfrm>
          <a:prstGeom prst="wedgeEllipseCallout">
            <a:avLst>
              <a:gd name="adj1" fmla="val 59089"/>
              <a:gd name="adj2" fmla="val -2993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Kire figyel az </a:t>
            </a:r>
            <a:r>
              <a:rPr lang="hu-HU" sz="2400" dirty="0" smtClean="0"/>
              <a:t>apa?</a:t>
            </a:r>
            <a:endParaRPr lang="hu-HU" sz="2400" dirty="0"/>
          </a:p>
        </p:txBody>
      </p:sp>
      <p:sp>
        <p:nvSpPr>
          <p:cNvPr id="12" name="Ellipszis buborék 11"/>
          <p:cNvSpPr/>
          <p:nvPr/>
        </p:nvSpPr>
        <p:spPr>
          <a:xfrm>
            <a:off x="8896447" y="2219874"/>
            <a:ext cx="3076866" cy="1014379"/>
          </a:xfrm>
          <a:prstGeom prst="wedgeEllipseCallout">
            <a:avLst>
              <a:gd name="adj1" fmla="val 54801"/>
              <a:gd name="adj2" fmla="val -3467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Kire figyel a</a:t>
            </a:r>
            <a:r>
              <a:rPr lang="hu-HU" sz="2400" dirty="0" smtClean="0"/>
              <a:t>z </a:t>
            </a:r>
            <a:r>
              <a:rPr lang="hu-HU" sz="2400" dirty="0" smtClean="0"/>
              <a:t>édesanya?</a:t>
            </a:r>
            <a:endParaRPr lang="hu-HU" sz="2400" dirty="0"/>
          </a:p>
        </p:txBody>
      </p:sp>
      <p:sp>
        <p:nvSpPr>
          <p:cNvPr id="14" name="Ellipszis buborék 13"/>
          <p:cNvSpPr/>
          <p:nvPr/>
        </p:nvSpPr>
        <p:spPr>
          <a:xfrm>
            <a:off x="8398537" y="3329586"/>
            <a:ext cx="3574776" cy="1428160"/>
          </a:xfrm>
          <a:prstGeom prst="wedgeEllipseCallout">
            <a:avLst>
              <a:gd name="adj1" fmla="val 54244"/>
              <a:gd name="adj2" fmla="val -3264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Kire figyel a</a:t>
            </a:r>
            <a:r>
              <a:rPr lang="hu-HU" sz="2400" dirty="0" smtClean="0"/>
              <a:t>z </a:t>
            </a:r>
            <a:r>
              <a:rPr lang="hu-HU" sz="2400" dirty="0" smtClean="0"/>
              <a:t>idős néni és az unokája?</a:t>
            </a:r>
            <a:endParaRPr lang="hu-HU" sz="2400" dirty="0"/>
          </a:p>
        </p:txBody>
      </p:sp>
      <p:sp>
        <p:nvSpPr>
          <p:cNvPr id="13" name="Ellipszis buborék 12"/>
          <p:cNvSpPr/>
          <p:nvPr/>
        </p:nvSpPr>
        <p:spPr>
          <a:xfrm>
            <a:off x="8833764" y="4853079"/>
            <a:ext cx="2336814" cy="981559"/>
          </a:xfrm>
          <a:prstGeom prst="wedgeEllipseCallout">
            <a:avLst>
              <a:gd name="adj1" fmla="val 80801"/>
              <a:gd name="adj2" fmla="val -5046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Kire figyel a </a:t>
            </a:r>
            <a:r>
              <a:rPr lang="hu-HU" sz="2400" dirty="0" smtClean="0"/>
              <a:t>bácsi</a:t>
            </a:r>
            <a:r>
              <a:rPr lang="hu-HU" sz="2400" dirty="0" smtClean="0"/>
              <a:t>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85423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4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2627243" y="1"/>
            <a:ext cx="6937512" cy="685799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1" b="100000" l="1702" r="95942">
                        <a14:backgroundMark x1="84293" y1="33907" x2="84293" y2="33907"/>
                        <a14:backgroundMark x1="68455" y1="59828" x2="68455" y2="59828"/>
                        <a14:backgroundMark x1="73560" y1="73833" x2="73560" y2="73833"/>
                        <a14:backgroundMark x1="70157" y1="84152" x2="70157" y2="84152"/>
                        <a14:backgroundMark x1="71204" y1="61794" x2="71204" y2="61794"/>
                        <a14:backgroundMark x1="72513" y1="65602" x2="72513" y2="65602"/>
                        <a14:backgroundMark x1="72251" y1="68428" x2="72251" y2="68428"/>
                        <a14:backgroundMark x1="72120" y1="70639" x2="72120" y2="70639"/>
                        <a14:backgroundMark x1="87435" y1="57740" x2="87435" y2="57740"/>
                        <a14:backgroundMark x1="76832" y1="56388" x2="76832" y2="56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936" y="167606"/>
            <a:ext cx="6122126" cy="6522788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506413" y="1361232"/>
            <a:ext cx="3755296" cy="2217991"/>
          </a:xfrm>
          <a:prstGeom prst="wedgeEllipseCallout">
            <a:avLst>
              <a:gd name="adj1" fmla="val -59746"/>
              <a:gd name="adj2" fmla="val -622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Vajon most miért tud minden gyermek figyelni a matematika órán?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506413" y="3746828"/>
            <a:ext cx="2965177" cy="1299160"/>
          </a:xfrm>
          <a:prstGeom prst="wedgeEllipseCallout">
            <a:avLst>
              <a:gd name="adj1" fmla="val -47117"/>
              <a:gd name="adj2" fmla="val 9129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érezhet most a tanító bácsi?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8691155" y="1419497"/>
            <a:ext cx="3126377" cy="2159726"/>
          </a:xfrm>
          <a:prstGeom prst="wedgeEllipseCallout">
            <a:avLst>
              <a:gd name="adj1" fmla="val 46278"/>
              <a:gd name="adj2" fmla="val -8701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Mire gondolhatnak a </a:t>
            </a:r>
            <a:r>
              <a:rPr lang="hu-HU" sz="2400" dirty="0" smtClean="0"/>
              <a:t>tanulók, miközben figyelnek</a:t>
            </a:r>
            <a:r>
              <a:rPr lang="hu-HU" sz="2400" dirty="0" smtClean="0"/>
              <a:t>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96316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zis 11"/>
          <p:cNvSpPr/>
          <p:nvPr/>
        </p:nvSpPr>
        <p:spPr>
          <a:xfrm>
            <a:off x="3664132" y="2956558"/>
            <a:ext cx="4365738" cy="414963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7956940" y="1868423"/>
            <a:ext cx="4365738" cy="414963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-111760" y="1801082"/>
            <a:ext cx="4365738" cy="414963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957212" y="-199880"/>
            <a:ext cx="4038741" cy="3857480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0" b="100000" l="0" r="98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3840" y="669955"/>
            <a:ext cx="2865483" cy="21178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1" b="100000" l="1702" r="95942">
                        <a14:backgroundMark x1="84293" y1="33907" x2="84293" y2="33907"/>
                        <a14:backgroundMark x1="68455" y1="59828" x2="68455" y2="59828"/>
                        <a14:backgroundMark x1="73560" y1="73833" x2="73560" y2="73833"/>
                        <a14:backgroundMark x1="70157" y1="84152" x2="70157" y2="84152"/>
                        <a14:backgroundMark x1="71204" y1="61794" x2="71204" y2="61794"/>
                        <a14:backgroundMark x1="72513" y1="65602" x2="72513" y2="65602"/>
                        <a14:backgroundMark x1="72251" y1="68428" x2="72251" y2="68428"/>
                        <a14:backgroundMark x1="72120" y1="70639" x2="72120" y2="70639"/>
                        <a14:backgroundMark x1="87435" y1="57740" x2="87435" y2="57740"/>
                        <a14:backgroundMark x1="76832" y1="56388" x2="76832" y2="56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7010" y="3326672"/>
            <a:ext cx="3199982" cy="340940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" b="98865" l="1949" r="99756">
                        <a14:foregroundMark x1="88794" y1="92434" x2="88794" y2="92434"/>
                        <a14:foregroundMark x1="86845" y1="90921" x2="86845" y2="90921"/>
                        <a14:foregroundMark x1="89890" y1="91425" x2="89890" y2="91425"/>
                        <a14:foregroundMark x1="91230" y1="92182" x2="91230" y2="92182"/>
                        <a14:foregroundMark x1="76492" y1="92560" x2="76492" y2="92560"/>
                        <a14:foregroundMark x1="55786" y1="91803" x2="55786" y2="91803"/>
                        <a14:foregroundMark x1="55786" y1="92938" x2="55786" y2="92938"/>
                        <a14:foregroundMark x1="56760" y1="93695" x2="56760" y2="93695"/>
                        <a14:foregroundMark x1="53471" y1="93947" x2="53471" y2="93947"/>
                        <a14:foregroundMark x1="49817" y1="93947" x2="49817" y2="93947"/>
                        <a14:foregroundMark x1="47381" y1="93695" x2="47381" y2="93695"/>
                        <a14:foregroundMark x1="23508" y1="92182" x2="23508" y2="92182"/>
                        <a14:foregroundMark x1="21681" y1="93821" x2="21681" y2="93821"/>
                        <a14:foregroundMark x1="24604" y1="94199" x2="24604" y2="94199"/>
                        <a14:foregroundMark x1="17783" y1="93821" x2="17783" y2="93821"/>
                        <a14:foregroundMark x1="12789" y1="93821" x2="12789" y2="93821"/>
                        <a14:foregroundMark x1="11571" y1="95082" x2="11571" y2="95082"/>
                        <a14:foregroundMark x1="15225" y1="95208" x2="15225" y2="95208"/>
                        <a14:foregroundMark x1="19001" y1="94704" x2="19001" y2="94704"/>
                        <a14:foregroundMark x1="20585" y1="95082" x2="20585" y2="95082"/>
                        <a14:foregroundMark x1="25822" y1="94956" x2="25822" y2="94956"/>
                        <a14:foregroundMark x1="28989" y1="94956" x2="28989" y2="94956"/>
                        <a14:foregroundMark x1="38490" y1="94956" x2="38490" y2="94956"/>
                        <a14:foregroundMark x1="40560" y1="95082" x2="40560" y2="95082"/>
                        <a14:foregroundMark x1="6821" y1="93821" x2="6821" y2="93821"/>
                        <a14:foregroundMark x1="8770" y1="94578" x2="8770" y2="94578"/>
                        <a14:foregroundMark x1="43727" y1="94199" x2="43727" y2="94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008" y="2587557"/>
            <a:ext cx="2667665" cy="25766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3" b="98887" l="6332" r="97493">
                        <a14:foregroundMark x1="25726" y1="34492" x2="25726" y2="34492"/>
                        <a14:foregroundMark x1="76253" y1="47288" x2="76253" y2="47288"/>
                        <a14:foregroundMark x1="11346" y1="38248" x2="11346" y2="38248"/>
                        <a14:foregroundMark x1="10950" y1="42837" x2="10950" y2="42837"/>
                        <a14:foregroundMark x1="10950" y1="47705" x2="10950" y2="47705"/>
                        <a14:foregroundMark x1="12137" y1="48261" x2="12137" y2="4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862" y="2587557"/>
            <a:ext cx="3409894" cy="3234451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217115" y="463825"/>
            <a:ext cx="4002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2C6E42"/>
                </a:solidFill>
              </a:rPr>
              <a:t>A</a:t>
            </a:r>
            <a:r>
              <a:rPr lang="hu-HU" sz="2400" dirty="0" smtClean="0">
                <a:solidFill>
                  <a:srgbClr val="2C6E42"/>
                </a:solidFill>
              </a:rPr>
              <a:t> </a:t>
            </a:r>
            <a:r>
              <a:rPr lang="hu-HU" sz="2400" dirty="0">
                <a:solidFill>
                  <a:srgbClr val="2C6E42"/>
                </a:solidFill>
              </a:rPr>
              <a:t>szeretetteljes </a:t>
            </a:r>
            <a:r>
              <a:rPr lang="hu-HU" sz="2400" dirty="0" smtClean="0">
                <a:solidFill>
                  <a:srgbClr val="2C6E42"/>
                </a:solidFill>
              </a:rPr>
              <a:t>odafigyelés,</a:t>
            </a:r>
            <a:endParaRPr lang="hu-HU" sz="2400" dirty="0">
              <a:solidFill>
                <a:srgbClr val="2C6E42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114975" y="833939"/>
            <a:ext cx="2666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solidFill>
                  <a:srgbClr val="2C6E42"/>
                </a:solidFill>
              </a:rPr>
              <a:t>a segítségnyújtás,</a:t>
            </a:r>
            <a:endParaRPr lang="hu-HU" sz="2400" dirty="0">
              <a:solidFill>
                <a:srgbClr val="2C6E42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061172" y="5905080"/>
            <a:ext cx="2957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2C6E42"/>
                </a:solidFill>
              </a:rPr>
              <a:t>az órán a másik iránti </a:t>
            </a:r>
            <a:r>
              <a:rPr lang="hu-HU" sz="2400" dirty="0" smtClean="0">
                <a:solidFill>
                  <a:srgbClr val="2C6E42"/>
                </a:solidFill>
              </a:rPr>
              <a:t>tisztelet,</a:t>
            </a:r>
            <a:endParaRPr lang="hu-HU" sz="2400" dirty="0">
              <a:solidFill>
                <a:srgbClr val="2C6E42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62238" y="5120249"/>
            <a:ext cx="3015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2C6E42"/>
                </a:solidFill>
              </a:rPr>
              <a:t>a</a:t>
            </a:r>
            <a:r>
              <a:rPr lang="hu-HU" sz="2400" dirty="0" smtClean="0">
                <a:solidFill>
                  <a:srgbClr val="2C6E42"/>
                </a:solidFill>
              </a:rPr>
              <a:t>z utcán </a:t>
            </a:r>
          </a:p>
          <a:p>
            <a:r>
              <a:rPr lang="hu-HU" sz="2400" dirty="0" smtClean="0">
                <a:solidFill>
                  <a:srgbClr val="2C6E42"/>
                </a:solidFill>
              </a:rPr>
              <a:t>a felelősségteljes magatartás,</a:t>
            </a:r>
            <a:endParaRPr lang="hu-HU" sz="2400" dirty="0">
              <a:solidFill>
                <a:srgbClr val="2C6E42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8496209" y="1387228"/>
            <a:ext cx="3619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dirty="0">
                <a:solidFill>
                  <a:srgbClr val="2C6E42"/>
                </a:solidFill>
              </a:rPr>
              <a:t>a templomi szabályok megtartása </a:t>
            </a:r>
            <a:r>
              <a:rPr lang="hu-HU" sz="2400" dirty="0" smtClean="0">
                <a:solidFill>
                  <a:srgbClr val="2C6E42"/>
                </a:solidFill>
              </a:rPr>
              <a:t>mind </a:t>
            </a:r>
            <a:r>
              <a:rPr lang="hu-HU" sz="2400" dirty="0" smtClean="0">
                <a:solidFill>
                  <a:srgbClr val="2C6E42"/>
                </a:solidFill>
              </a:rPr>
              <a:t>a </a:t>
            </a:r>
            <a:r>
              <a:rPr lang="hu-HU" sz="2400" dirty="0">
                <a:solidFill>
                  <a:srgbClr val="2C6E42"/>
                </a:solidFill>
              </a:rPr>
              <a:t>szeretet </a:t>
            </a:r>
            <a:r>
              <a:rPr lang="hu-HU" sz="2400" dirty="0" smtClean="0">
                <a:solidFill>
                  <a:srgbClr val="2C6E42"/>
                </a:solidFill>
              </a:rPr>
              <a:t>jele,</a:t>
            </a:r>
            <a:endParaRPr lang="hu-HU" sz="2400" dirty="0">
              <a:solidFill>
                <a:srgbClr val="2C6E42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190" y="0"/>
            <a:ext cx="1797374" cy="1776991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0" y="1366095"/>
            <a:ext cx="12192000" cy="4125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1500" b="1" dirty="0" smtClean="0">
                <a:solidFill>
                  <a:srgbClr val="74B230"/>
                </a:solidFill>
                <a:latin typeface="Arial" panose="020B0604020202020204"/>
              </a:rPr>
              <a:t>IGEN,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s</a:t>
            </a:r>
            <a:r>
              <a:rPr lang="hu-HU" sz="7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zeretetből valók.</a:t>
            </a:r>
          </a:p>
        </p:txBody>
      </p:sp>
    </p:spTree>
    <p:extLst>
      <p:ext uri="{BB962C8B-B14F-4D97-AF65-F5344CB8AC3E}">
        <p14:creationId xmlns:p14="http://schemas.microsoft.com/office/powerpoint/2010/main" val="56586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Egyenes összekötő 5"/>
          <p:cNvCxnSpPr/>
          <p:nvPr/>
        </p:nvCxnSpPr>
        <p:spPr>
          <a:xfrm>
            <a:off x="6071152" y="0"/>
            <a:ext cx="49696" cy="6858000"/>
          </a:xfrm>
          <a:prstGeom prst="line">
            <a:avLst/>
          </a:prstGeom>
          <a:ln w="190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74150" cy="125233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274151" y="0"/>
            <a:ext cx="10917849" cy="12523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accent6">
                    <a:lumMod val="50000"/>
                  </a:schemeClr>
                </a:solidFill>
              </a:rPr>
              <a:t>Hogyan követhetjük tehát Isten szavát?</a:t>
            </a:r>
          </a:p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Kattints arra az oldalra, amelyik erre a kérdésre választ ad!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6106122" y="1252330"/>
            <a:ext cx="6112501" cy="5605670"/>
            <a:chOff x="6106122" y="1252330"/>
            <a:chExt cx="6112501" cy="5605670"/>
          </a:xfrm>
        </p:grpSpPr>
        <p:sp>
          <p:nvSpPr>
            <p:cNvPr id="19" name="Téglalap 18"/>
            <p:cNvSpPr/>
            <p:nvPr/>
          </p:nvSpPr>
          <p:spPr>
            <a:xfrm>
              <a:off x="6203624" y="1252330"/>
              <a:ext cx="5932223" cy="5602898"/>
            </a:xfrm>
            <a:prstGeom prst="rect">
              <a:avLst/>
            </a:prstGeom>
            <a:solidFill>
              <a:srgbClr val="EFDA8E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2" b="98865" l="1949" r="99756">
                          <a14:foregroundMark x1="88794" y1="92434" x2="88794" y2="92434"/>
                          <a14:foregroundMark x1="86845" y1="90921" x2="86845" y2="90921"/>
                          <a14:foregroundMark x1="89890" y1="91425" x2="89890" y2="91425"/>
                          <a14:foregroundMark x1="91230" y1="92182" x2="91230" y2="92182"/>
                          <a14:foregroundMark x1="76492" y1="92560" x2="76492" y2="92560"/>
                          <a14:foregroundMark x1="55786" y1="91803" x2="55786" y2="91803"/>
                          <a14:foregroundMark x1="55786" y1="92938" x2="55786" y2="92938"/>
                          <a14:foregroundMark x1="56760" y1="93695" x2="56760" y2="93695"/>
                          <a14:foregroundMark x1="53471" y1="93947" x2="53471" y2="93947"/>
                          <a14:foregroundMark x1="49817" y1="93947" x2="49817" y2="93947"/>
                          <a14:foregroundMark x1="47381" y1="93695" x2="47381" y2="93695"/>
                          <a14:foregroundMark x1="23508" y1="92182" x2="23508" y2="92182"/>
                          <a14:foregroundMark x1="21681" y1="93821" x2="21681" y2="93821"/>
                          <a14:foregroundMark x1="24604" y1="94199" x2="24604" y2="94199"/>
                          <a14:foregroundMark x1="17783" y1="93821" x2="17783" y2="93821"/>
                          <a14:foregroundMark x1="12789" y1="93821" x2="12789" y2="93821"/>
                          <a14:foregroundMark x1="11571" y1="95082" x2="11571" y2="95082"/>
                          <a14:foregroundMark x1="15225" y1="95208" x2="15225" y2="95208"/>
                          <a14:foregroundMark x1="19001" y1="94704" x2="19001" y2="94704"/>
                          <a14:foregroundMark x1="20585" y1="95082" x2="20585" y2="95082"/>
                          <a14:foregroundMark x1="25822" y1="94956" x2="25822" y2="94956"/>
                          <a14:foregroundMark x1="28989" y1="94956" x2="28989" y2="94956"/>
                          <a14:foregroundMark x1="38490" y1="94956" x2="38490" y2="94956"/>
                          <a14:foregroundMark x1="40560" y1="95082" x2="40560" y2="95082"/>
                          <a14:foregroundMark x1="6821" y1="93821" x2="6821" y2="93821"/>
                          <a14:foregroundMark x1="8770" y1="94578" x2="8770" y2="94578"/>
                          <a14:foregroundMark x1="43727" y1="94199" x2="43727" y2="941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6122" y="2919974"/>
              <a:ext cx="2111376" cy="2039368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20" b="100000" l="0" r="9850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48401" y="1252330"/>
              <a:ext cx="2865483" cy="2117810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13" b="98887" l="6332" r="97493">
                          <a14:foregroundMark x1="25726" y1="34492" x2="25726" y2="34492"/>
                          <a14:foregroundMark x1="76253" y1="47288" x2="76253" y2="47288"/>
                          <a14:foregroundMark x1="11346" y1="38248" x2="11346" y2="38248"/>
                          <a14:foregroundMark x1="10950" y1="42837" x2="10950" y2="42837"/>
                          <a14:foregroundMark x1="10950" y1="47705" x2="10950" y2="47705"/>
                          <a14:foregroundMark x1="12137" y1="48261" x2="12137" y2="482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76556" y="2870941"/>
              <a:ext cx="2642067" cy="2506129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11" b="100000" l="1702" r="95942">
                          <a14:backgroundMark x1="84293" y1="33907" x2="84293" y2="33907"/>
                          <a14:backgroundMark x1="68455" y1="59828" x2="68455" y2="59828"/>
                          <a14:backgroundMark x1="73560" y1="73833" x2="73560" y2="73833"/>
                          <a14:backgroundMark x1="70157" y1="84152" x2="70157" y2="84152"/>
                          <a14:backgroundMark x1="71204" y1="61794" x2="71204" y2="61794"/>
                          <a14:backgroundMark x1="72513" y1="65602" x2="72513" y2="65602"/>
                          <a14:backgroundMark x1="72251" y1="68428" x2="72251" y2="68428"/>
                          <a14:backgroundMark x1="72120" y1="70639" x2="72120" y2="70639"/>
                          <a14:backgroundMark x1="87435" y1="57740" x2="87435" y2="57740"/>
                          <a14:backgroundMark x1="76832" y1="56388" x2="76832" y2="563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81705" y="4005471"/>
              <a:ext cx="2677312" cy="2852529"/>
            </a:xfrm>
            <a:prstGeom prst="rect">
              <a:avLst/>
            </a:prstGeom>
          </p:spPr>
        </p:pic>
      </p:grpSp>
      <p:grpSp>
        <p:nvGrpSpPr>
          <p:cNvPr id="20" name="Csoportba foglalás 19"/>
          <p:cNvGrpSpPr/>
          <p:nvPr/>
        </p:nvGrpSpPr>
        <p:grpSpPr>
          <a:xfrm>
            <a:off x="-129209" y="1252330"/>
            <a:ext cx="6009856" cy="5602898"/>
            <a:chOff x="-1" y="1252330"/>
            <a:chExt cx="6009856" cy="5602898"/>
          </a:xfrm>
        </p:grpSpPr>
        <p:sp>
          <p:nvSpPr>
            <p:cNvPr id="18" name="Téglalap 17"/>
            <p:cNvSpPr/>
            <p:nvPr/>
          </p:nvSpPr>
          <p:spPr>
            <a:xfrm>
              <a:off x="-1" y="1252330"/>
              <a:ext cx="5988377" cy="5602898"/>
            </a:xfrm>
            <a:prstGeom prst="rect">
              <a:avLst/>
            </a:prstGeom>
            <a:solidFill>
              <a:srgbClr val="EFDA8E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31" b="96594" l="3399" r="98170"/>
                      </a14:imgEffect>
                    </a14:imgLayer>
                  </a14:imgProps>
                </a:ext>
              </a:extLst>
            </a:blip>
            <a:srcRect l="5373" t="9190"/>
            <a:stretch/>
          </p:blipFill>
          <p:spPr>
            <a:xfrm>
              <a:off x="34714" y="3072495"/>
              <a:ext cx="2283959" cy="210302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71" b="99381" l="1344" r="97849">
                          <a14:foregroundMark x1="24328" y1="40718" x2="24328" y2="40718"/>
                          <a14:foregroundMark x1="36828" y1="43193" x2="36828" y2="43193"/>
                          <a14:foregroundMark x1="33199" y1="43193" x2="33199" y2="43193"/>
                          <a14:foregroundMark x1="45833" y1="42822" x2="45833" y2="42822"/>
                          <a14:foregroundMark x1="48387" y1="42822" x2="48387" y2="42822"/>
                          <a14:foregroundMark x1="49866" y1="95668" x2="49866" y2="95668"/>
                          <a14:foregroundMark x1="49866" y1="96906" x2="49866" y2="96906"/>
                          <a14:foregroundMark x1="74328" y1="94431" x2="74328" y2="94431"/>
                          <a14:foregroundMark x1="74059" y1="95668" x2="74059" y2="95668"/>
                          <a14:backgroundMark x1="73118" y1="65099" x2="73118" y2="65099"/>
                          <a14:backgroundMark x1="72312" y1="69183" x2="72312" y2="69183"/>
                          <a14:backgroundMark x1="74462" y1="73391" x2="74462" y2="73391"/>
                          <a14:backgroundMark x1="71237" y1="73762" x2="71237" y2="73762"/>
                          <a14:backgroundMark x1="70968" y1="82921" x2="70968" y2="82921"/>
                          <a14:backgroundMark x1="75672" y1="55693" x2="75672" y2="55693"/>
                          <a14:backgroundMark x1="89247" y1="57302" x2="89247" y2="57302"/>
                          <a14:backgroundMark x1="89651" y1="54950" x2="89651" y2="549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89431" y="1252330"/>
              <a:ext cx="2635129" cy="2861808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89" b="96419" l="1799" r="97172">
                          <a14:foregroundMark x1="52956" y1="42149" x2="52956" y2="42149"/>
                          <a14:backgroundMark x1="65553" y1="48623" x2="65553" y2="48623"/>
                          <a14:backgroundMark x1="61311" y1="65014" x2="61311" y2="65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1884" y="3786795"/>
              <a:ext cx="2407971" cy="2247027"/>
            </a:xfrm>
            <a:prstGeom prst="rect">
              <a:avLst/>
            </a:prstGeom>
          </p:spPr>
        </p:pic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300" b="98267" l="2413" r="943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79713" y="4334421"/>
              <a:ext cx="2264084" cy="2520807"/>
            </a:xfrm>
            <a:prstGeom prst="rect">
              <a:avLst/>
            </a:prstGeom>
          </p:spPr>
        </p:pic>
      </p:grpSp>
      <p:sp>
        <p:nvSpPr>
          <p:cNvPr id="22" name="Lekerekített téglalap 21"/>
          <p:cNvSpPr/>
          <p:nvPr/>
        </p:nvSpPr>
        <p:spPr>
          <a:xfrm>
            <a:off x="637076" y="2111331"/>
            <a:ext cx="4610785" cy="402534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Ilyen cselekedetekkel</a:t>
            </a:r>
            <a:r>
              <a:rPr lang="hu-HU" sz="3600" dirty="0" smtClean="0">
                <a:solidFill>
                  <a:srgbClr val="7A0000"/>
                </a:solidFill>
              </a:rPr>
              <a:t> </a:t>
            </a:r>
          </a:p>
          <a:p>
            <a:pPr algn="ctr"/>
            <a:r>
              <a:rPr lang="hu-HU" sz="3600" b="1" dirty="0" smtClean="0">
                <a:solidFill>
                  <a:srgbClr val="7A0000"/>
                </a:solidFill>
              </a:rPr>
              <a:t>NEM</a:t>
            </a:r>
            <a:r>
              <a:rPr lang="hu-HU" sz="3600" dirty="0" smtClean="0">
                <a:solidFill>
                  <a:srgbClr val="7A0000"/>
                </a:solidFill>
              </a:rPr>
              <a:t> </a:t>
            </a:r>
          </a:p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követhetjük!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6923507" y="2170478"/>
            <a:ext cx="4610785" cy="402534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2C6E42"/>
                </a:solidFill>
              </a:rPr>
              <a:t>IGEN</a:t>
            </a:r>
            <a:r>
              <a:rPr lang="hu-HU" sz="2800" b="1" dirty="0" smtClean="0"/>
              <a:t>, helyesen válaszoltál!</a:t>
            </a:r>
          </a:p>
          <a:p>
            <a:pPr algn="ctr"/>
            <a:r>
              <a:rPr lang="hu-HU" sz="2800" dirty="0" smtClean="0"/>
              <a:t>Ha szeretjük a másikat és odafigyelünk rá, akkor Isten szavát követjük.</a:t>
            </a:r>
          </a:p>
        </p:txBody>
      </p:sp>
    </p:spTree>
    <p:extLst>
      <p:ext uri="{BB962C8B-B14F-4D97-AF65-F5344CB8AC3E}">
        <p14:creationId xmlns:p14="http://schemas.microsoft.com/office/powerpoint/2010/main" val="3802620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1928191" y="306856"/>
            <a:ext cx="9809921" cy="1382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7200" b="1" dirty="0" smtClean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95131" y="2108088"/>
            <a:ext cx="84085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/>
              <a:t>Egy megkezdett imádságot olvashatsz itt. </a:t>
            </a:r>
          </a:p>
          <a:p>
            <a:r>
              <a:rPr lang="hu-HU" sz="2300" dirty="0" err="1" smtClean="0"/>
              <a:t>Egészítsd</a:t>
            </a:r>
            <a:r>
              <a:rPr lang="hu-HU" sz="2300" dirty="0" smtClean="0"/>
              <a:t> ki a saját </a:t>
            </a:r>
            <a:r>
              <a:rPr lang="hu-HU" sz="2300" dirty="0" err="1" smtClean="0"/>
              <a:t>szavaiddal</a:t>
            </a:r>
            <a:r>
              <a:rPr lang="hu-HU" sz="2300" dirty="0" smtClean="0"/>
              <a:t>, kéréseiddel! </a:t>
            </a:r>
          </a:p>
          <a:p>
            <a:r>
              <a:rPr lang="hu-HU" sz="2300" dirty="0" smtClean="0"/>
              <a:t>Írd le a füzetedbe és mond el imára kulcsolt kézzel Istennek! </a:t>
            </a:r>
            <a:endParaRPr lang="hu-HU" sz="23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" b="96718" l="6616" r="982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3681" y="3291477"/>
            <a:ext cx="3514431" cy="34413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0091" cy="180902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057400" y="421102"/>
            <a:ext cx="990931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/>
              <a:t>Imádságban is figyelhetünk az Úrra! </a:t>
            </a:r>
          </a:p>
          <a:p>
            <a:r>
              <a:rPr lang="hu-HU" sz="2300" dirty="0" smtClean="0"/>
              <a:t>Hálát adhatunk Neki azért, amit Tőle kaptunk.</a:t>
            </a:r>
          </a:p>
          <a:p>
            <a:r>
              <a:rPr lang="hu-HU" sz="2300" dirty="0"/>
              <a:t>K</a:t>
            </a:r>
            <a:r>
              <a:rPr lang="hu-HU" sz="2300" dirty="0" smtClean="0"/>
              <a:t>érhetjük Őt, hogy segítsen abban</a:t>
            </a:r>
            <a:r>
              <a:rPr lang="hu-HU" sz="2300" smtClean="0"/>
              <a:t>, amiben </a:t>
            </a:r>
            <a:r>
              <a:rPr lang="hu-HU" sz="2300" dirty="0" smtClean="0"/>
              <a:t>segítségre van szükségünk.</a:t>
            </a:r>
            <a:endParaRPr lang="hu-HU" sz="2300" dirty="0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795131" y="3680828"/>
            <a:ext cx="7275444" cy="2787576"/>
            <a:chOff x="905690" y="3170584"/>
            <a:chExt cx="6548657" cy="3543726"/>
          </a:xfrm>
        </p:grpSpPr>
        <p:sp>
          <p:nvSpPr>
            <p:cNvPr id="9" name="Lekerekített téglalap 8"/>
            <p:cNvSpPr/>
            <p:nvPr/>
          </p:nvSpPr>
          <p:spPr>
            <a:xfrm>
              <a:off x="905690" y="3170584"/>
              <a:ext cx="6548657" cy="354372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Lekerekített téglalap 9"/>
            <p:cNvSpPr/>
            <p:nvPr/>
          </p:nvSpPr>
          <p:spPr>
            <a:xfrm>
              <a:off x="1083365" y="3349487"/>
              <a:ext cx="6152322" cy="316064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11" name="Téglalap 10"/>
          <p:cNvSpPr/>
          <p:nvPr/>
        </p:nvSpPr>
        <p:spPr>
          <a:xfrm>
            <a:off x="1252212" y="3821557"/>
            <a:ext cx="657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Istenem! </a:t>
            </a:r>
            <a:endParaRPr lang="hu-HU" sz="2400" dirty="0" smtClean="0"/>
          </a:p>
          <a:p>
            <a:r>
              <a:rPr lang="hu-HU" sz="2400" dirty="0" smtClean="0"/>
              <a:t>Köszönöm</a:t>
            </a:r>
            <a:r>
              <a:rPr lang="hu-HU" sz="2400" dirty="0"/>
              <a:t>, hogy adtad nekünk a Szentírást, amelyből én is megismerhetem a Te </a:t>
            </a:r>
            <a:r>
              <a:rPr lang="hu-HU" sz="2400" dirty="0" err="1"/>
              <a:t>szavadat</a:t>
            </a:r>
            <a:r>
              <a:rPr lang="hu-HU" sz="2400" dirty="0"/>
              <a:t>. Kérlek </a:t>
            </a:r>
            <a:r>
              <a:rPr lang="hu-HU" sz="2400" dirty="0" smtClean="0"/>
              <a:t>segíts nekem ………………………………………………………………..………………………..………! </a:t>
            </a:r>
            <a:r>
              <a:rPr lang="hu-HU" sz="2400" dirty="0"/>
              <a:t>Ámen.</a:t>
            </a:r>
          </a:p>
        </p:txBody>
      </p:sp>
    </p:spTree>
    <p:extLst>
      <p:ext uri="{BB962C8B-B14F-4D97-AF65-F5344CB8AC3E}">
        <p14:creationId xmlns:p14="http://schemas.microsoft.com/office/powerpoint/2010/main" val="348606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0115">
            <a:off x="7288498" y="2157366"/>
            <a:ext cx="4185697" cy="29249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zis 14"/>
          <p:cNvSpPr/>
          <p:nvPr/>
        </p:nvSpPr>
        <p:spPr>
          <a:xfrm>
            <a:off x="1115482" y="822379"/>
            <a:ext cx="6035170" cy="5594968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6">
                    <a:lumMod val="50000"/>
                  </a:schemeClr>
                </a:solidFill>
              </a:rPr>
              <a:t>SZORGALMI FELADAT</a:t>
            </a:r>
          </a:p>
          <a:p>
            <a:pPr algn="ctr"/>
            <a:endParaRPr lang="hu-H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A következő feladatokkal átismételheted a mai órán tanultakat.</a:t>
            </a:r>
          </a:p>
          <a:p>
            <a:pPr algn="ctr"/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Kattints ide</a:t>
            </a:r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 és végezd el a feladatokat! 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05734" cy="17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15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417"/>
            <a:ext cx="1660249" cy="164592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99339" y="2244250"/>
            <a:ext cx="2721820" cy="4052046"/>
          </a:xfrm>
          <a:prstGeom prst="rect">
            <a:avLst/>
          </a:prstGeom>
          <a:solidFill>
            <a:srgbClr val="02967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prstClr val="white"/>
                </a:solidFill>
                <a:latin typeface="Arial" panose="020B0604020202020204"/>
              </a:rPr>
              <a:t>Ez az ének is arról szól, hogy aki követi Isten szavát, mindig megtalálja a helyes utat. Énekeld el!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Ki az Istent szereti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7251" y="570083"/>
            <a:ext cx="1366294" cy="136629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/>
          <a:srcRect r="2452" b="2136"/>
          <a:stretch/>
        </p:blipFill>
        <p:spPr>
          <a:xfrm>
            <a:off x="3300548" y="741647"/>
            <a:ext cx="8591602" cy="5554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44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2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93" y="1185770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6583" cy="14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437125" y="2486701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6" name="Ellipszis 5"/>
          <p:cNvSpPr>
            <a:spLocks noChangeAspect="1"/>
          </p:cNvSpPr>
          <p:nvPr/>
        </p:nvSpPr>
        <p:spPr>
          <a:xfrm>
            <a:off x="7251698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894992" y="5439449"/>
            <a:ext cx="4521201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699068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259850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39243" y="1551016"/>
            <a:ext cx="4204814" cy="4116490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8AB833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AB8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807549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500983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025087" y="428308"/>
            <a:ext cx="370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CF3A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JÁTSSZUNK!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C0CF3A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025087" y="1393069"/>
            <a:ext cx="487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játék neve: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</a:rPr>
              <a:t>Üzenet a rakás alatt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90104" cy="185473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411480" y="2368485"/>
            <a:ext cx="5728063" cy="4154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A hittanoktató az óra elején kérdezze meg az osztályt,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</a:rPr>
              <a:t>hogy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segítenek-e neki a rendrakásban.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A gyerekek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</a:rPr>
              <a:t>rendrakás közben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keressenek előre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</a:rPr>
              <a:t>elrejtett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üzeneteket! </a:t>
            </a:r>
            <a:endParaRPr lang="hu-HU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Ha a tanulók minden utasítást megtaláltak, kövessék azokat! 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hu-HU" sz="2400" noProof="0" dirty="0" smtClean="0">
                <a:solidFill>
                  <a:schemeClr val="accent5">
                    <a:lumMod val="50000"/>
                  </a:schemeClr>
                </a:solidFill>
              </a:rPr>
              <a:t>Végül beszéljék át az élményeket, tapasztalatokat! Meséljék el, hogyan érezték magukat ebben a feladatban!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8" b="94911" l="1524" r="98476">
                        <a14:foregroundMark x1="89333" y1="14249" x2="89333" y2="14249"/>
                        <a14:foregroundMark x1="93524" y1="16794" x2="93524" y2="16794"/>
                        <a14:foregroundMark x1="94667" y1="21628" x2="94667" y2="21628"/>
                        <a14:foregroundMark x1="15619" y1="7634" x2="15619" y2="7634"/>
                        <a14:foregroundMark x1="20190" y1="4835" x2="20190" y2="4835"/>
                        <a14:foregroundMark x1="22095" y1="4580" x2="22095" y2="4580"/>
                        <a14:foregroundMark x1="8762" y1="10433" x2="8762" y2="10433"/>
                        <a14:backgroundMark x1="9905" y1="8397" x2="9905" y2="8397"/>
                        <a14:backgroundMark x1="12000" y1="7379" x2="12000" y2="7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5211" y="4101488"/>
            <a:ext cx="3362966" cy="2517421"/>
          </a:xfrm>
          <a:prstGeom prst="rect">
            <a:avLst/>
          </a:prstGeom>
        </p:spPr>
      </p:pic>
      <p:sp>
        <p:nvSpPr>
          <p:cNvPr id="2" name="Átellenes sarkain kerekített téglalap 1"/>
          <p:cNvSpPr/>
          <p:nvPr/>
        </p:nvSpPr>
        <p:spPr>
          <a:xfrm>
            <a:off x="6903683" y="428308"/>
            <a:ext cx="4915422" cy="3296383"/>
          </a:xfrm>
          <a:prstGeom prst="round2DiagRect">
            <a:avLst/>
          </a:prstGeom>
          <a:ln w="98425">
            <a:solidFill>
              <a:srgbClr val="F2F2F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 sz="2000" dirty="0" smtClean="0">
              <a:solidFill>
                <a:schemeClr val="bg1"/>
              </a:solidFill>
            </a:endParaRPr>
          </a:p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A </a:t>
            </a:r>
            <a:r>
              <a:rPr lang="hu-HU" sz="2000" dirty="0">
                <a:solidFill>
                  <a:schemeClr val="bg1"/>
                </a:solidFill>
              </a:rPr>
              <a:t>hittanoktató </a:t>
            </a:r>
            <a:r>
              <a:rPr lang="hu-HU" sz="2000" dirty="0" smtClean="0">
                <a:solidFill>
                  <a:schemeClr val="bg1"/>
                </a:solidFill>
              </a:rPr>
              <a:t>végezze el a játékhoz szükséges előkészületeket az óra </a:t>
            </a:r>
            <a:r>
              <a:rPr lang="hu-HU" sz="2000" dirty="0">
                <a:solidFill>
                  <a:schemeClr val="bg1"/>
                </a:solidFill>
              </a:rPr>
              <a:t>előtti szünetben! </a:t>
            </a:r>
            <a:endParaRPr lang="hu-HU" sz="2000" dirty="0" smtClean="0">
              <a:solidFill>
                <a:schemeClr val="bg1"/>
              </a:solidFill>
            </a:endParaRPr>
          </a:p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(A terem </a:t>
            </a:r>
            <a:r>
              <a:rPr lang="hu-HU" sz="2000" dirty="0">
                <a:solidFill>
                  <a:schemeClr val="bg1"/>
                </a:solidFill>
              </a:rPr>
              <a:t>közepén pakoljon egymásra néhány széket, vagy akár más módon csináljon rendetlenséget! Közben a rakás alatt </a:t>
            </a:r>
            <a:r>
              <a:rPr lang="hu-HU" sz="2000" dirty="0" err="1">
                <a:solidFill>
                  <a:schemeClr val="bg1"/>
                </a:solidFill>
              </a:rPr>
              <a:t>rejtsen</a:t>
            </a:r>
            <a:r>
              <a:rPr lang="hu-HU" sz="2000" dirty="0">
                <a:solidFill>
                  <a:schemeClr val="bg1"/>
                </a:solidFill>
              </a:rPr>
              <a:t> el </a:t>
            </a:r>
            <a:r>
              <a:rPr lang="hu-HU" sz="2000" dirty="0" smtClean="0">
                <a:solidFill>
                  <a:schemeClr val="bg1"/>
                </a:solidFill>
              </a:rPr>
              <a:t>üzeneteket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smtClean="0">
                <a:solidFill>
                  <a:schemeClr val="bg1"/>
                </a:solidFill>
              </a:rPr>
              <a:t>(pl. egy térkép részleteit, amelyek összeállítva egy elrejtett </a:t>
            </a:r>
            <a:r>
              <a:rPr lang="hu-HU" sz="2000" dirty="0">
                <a:solidFill>
                  <a:schemeClr val="bg1"/>
                </a:solidFill>
              </a:rPr>
              <a:t>meglepetéshez </a:t>
            </a:r>
            <a:r>
              <a:rPr lang="hu-HU" sz="2000" dirty="0" smtClean="0">
                <a:solidFill>
                  <a:schemeClr val="bg1"/>
                </a:solidFill>
              </a:rPr>
              <a:t>vezetnek)!</a:t>
            </a:r>
            <a:endParaRPr lang="hu-HU" sz="2000" dirty="0">
              <a:solidFill>
                <a:schemeClr val="bg1"/>
              </a:solidFill>
            </a:endParaRP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3933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824046" y="1184244"/>
            <a:ext cx="10543904" cy="679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A játék során utasításokat követtünk és annak lett eredménye.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" name="Lefelé nyíl 1"/>
          <p:cNvSpPr/>
          <p:nvPr/>
        </p:nvSpPr>
        <p:spPr>
          <a:xfrm>
            <a:off x="4737461" y="2290353"/>
            <a:ext cx="2717074" cy="98406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26570" y="3701016"/>
            <a:ext cx="11538857" cy="679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800" noProof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Eljutottunk a megoldáshoz és megtaláltuk az elrejtett meglepetést.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8" b="94911" l="1524" r="98476">
                        <a14:foregroundMark x1="89333" y1="14249" x2="89333" y2="14249"/>
                        <a14:foregroundMark x1="93524" y1="16794" x2="93524" y2="16794"/>
                        <a14:foregroundMark x1="94667" y1="21628" x2="94667" y2="21628"/>
                        <a14:foregroundMark x1="15619" y1="7634" x2="15619" y2="7634"/>
                        <a14:foregroundMark x1="20190" y1="4835" x2="20190" y2="4835"/>
                        <a14:foregroundMark x1="22095" y1="4580" x2="22095" y2="4580"/>
                        <a14:foregroundMark x1="8762" y1="10433" x2="8762" y2="10433"/>
                        <a14:backgroundMark x1="9905" y1="8397" x2="9905" y2="8397"/>
                        <a14:backgroundMark x1="12000" y1="7379" x2="12000" y2="7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6105" y="4441722"/>
            <a:ext cx="2648430" cy="19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7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Tudod-e?</a:t>
            </a:r>
          </a:p>
        </p:txBody>
      </p:sp>
      <p:sp>
        <p:nvSpPr>
          <p:cNvPr id="10" name="Téglalap 9"/>
          <p:cNvSpPr/>
          <p:nvPr/>
        </p:nvSpPr>
        <p:spPr>
          <a:xfrm>
            <a:off x="-2" y="5103222"/>
            <a:ext cx="12252961" cy="1754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5400" noProof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De hogyan?</a:t>
            </a:r>
            <a:endParaRPr kumimoji="0" lang="hu-H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959429"/>
            <a:ext cx="12192000" cy="3143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5400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N</a:t>
            </a:r>
            <a:r>
              <a:rPr lang="hu-HU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emcsak emberi utasításokat követhetünk,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hanem Isten szavát is. </a:t>
            </a:r>
            <a:endParaRPr kumimoji="0" lang="hu-H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8400">
            <a:off x="9790600" y="3116338"/>
            <a:ext cx="2296824" cy="16050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062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211" y="1470431"/>
            <a:ext cx="8578576" cy="5167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Szívem csendbe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265" y="1662930"/>
            <a:ext cx="1215956" cy="121595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7417"/>
            <a:ext cx="1533926" cy="1520687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1619794" y="235775"/>
            <a:ext cx="10173993" cy="954157"/>
          </a:xfrm>
          <a:prstGeom prst="roundRect">
            <a:avLst/>
          </a:prstGeom>
          <a:solidFill>
            <a:srgbClr val="AFDFE3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Énekeljük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el ezt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már ismert éneket! Közben figyeljük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szövegét, hátha választ kapunk arra a kérdésünkre is, hogyan tudjuk követni Isten szavát!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Lekerekített téglalapbuborék 6"/>
          <p:cNvSpPr/>
          <p:nvPr/>
        </p:nvSpPr>
        <p:spPr>
          <a:xfrm>
            <a:off x="592183" y="3038546"/>
            <a:ext cx="2763836" cy="1245129"/>
          </a:xfrm>
          <a:prstGeom prst="wedgeRoundRectCallout">
            <a:avLst>
              <a:gd name="adj1" fmla="val -65940"/>
              <a:gd name="adj2" fmla="val -4011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Mit jelenthet az, hogy szívem csendben az Úrra figyel?</a:t>
            </a:r>
            <a:endParaRPr lang="hu-HU" dirty="0"/>
          </a:p>
        </p:txBody>
      </p:sp>
      <p:sp>
        <p:nvSpPr>
          <p:cNvPr id="8" name="Lekerekített téglalapbuborék 7"/>
          <p:cNvSpPr/>
          <p:nvPr/>
        </p:nvSpPr>
        <p:spPr>
          <a:xfrm>
            <a:off x="592183" y="4414162"/>
            <a:ext cx="2468636" cy="865166"/>
          </a:xfrm>
          <a:prstGeom prst="wedgeRoundRectCallout">
            <a:avLst>
              <a:gd name="adj1" fmla="val -69661"/>
              <a:gd name="adj2" fmla="val -3988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Hogy tudunk az Úrra figyelni?</a:t>
            </a:r>
            <a:endParaRPr lang="hu-HU" dirty="0"/>
          </a:p>
        </p:txBody>
      </p:sp>
      <p:sp>
        <p:nvSpPr>
          <p:cNvPr id="9" name="Lekerekített téglalapbuborék 8"/>
          <p:cNvSpPr/>
          <p:nvPr/>
        </p:nvSpPr>
        <p:spPr>
          <a:xfrm>
            <a:off x="592183" y="5420288"/>
            <a:ext cx="2255520" cy="865166"/>
          </a:xfrm>
          <a:prstGeom prst="wedgeRoundRectCallout">
            <a:avLst>
              <a:gd name="adj1" fmla="val -69661"/>
              <a:gd name="adj2" fmla="val -3988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Miben tud nekünk segíteni?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7729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0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zis 11"/>
          <p:cNvSpPr/>
          <p:nvPr/>
        </p:nvSpPr>
        <p:spPr>
          <a:xfrm>
            <a:off x="1985395" y="3813031"/>
            <a:ext cx="8307976" cy="269592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44136" y="1711634"/>
            <a:ext cx="8237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 Az Ő tanítását, az Ő szavát a Szentírásból tudhatjuk meg. 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513489" y="2429011"/>
            <a:ext cx="10101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 Biblia a könyvek könyve, vagyis hitünk szerint a legfontosabb könyv. </a:t>
            </a:r>
            <a:endParaRPr lang="hu-HU" sz="2400" dirty="0" smtClean="0"/>
          </a:p>
          <a:p>
            <a:endParaRPr lang="hu-HU" sz="2400" dirty="0"/>
          </a:p>
          <a:p>
            <a:r>
              <a:rPr lang="hu-HU" sz="2400" dirty="0" smtClean="0"/>
              <a:t>A legfontosabb könyv legfontosabb üzenete pedig a szeretet. </a:t>
            </a:r>
          </a:p>
          <a:p>
            <a:r>
              <a:rPr lang="hu-HU" sz="2400" dirty="0" smtClean="0"/>
              <a:t>Ezt Jézus úgy foglalta össze, hogy: 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13489" y="595278"/>
            <a:ext cx="8360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Úgy tudok az Úrra figyelni, hogy figyelek az Ő tanítására. Mert Istennek van tanítása.</a:t>
            </a:r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8400">
            <a:off x="8862528" y="349535"/>
            <a:ext cx="3081651" cy="2153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églalap 7"/>
          <p:cNvSpPr/>
          <p:nvPr/>
        </p:nvSpPr>
        <p:spPr>
          <a:xfrm>
            <a:off x="1950401" y="4560828"/>
            <a:ext cx="8377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dirty="0"/>
              <a:t>„Szeresd az Urat…és szeresd felebarátodat, mint magadat</a:t>
            </a:r>
            <a:r>
              <a:rPr lang="hu-HU" sz="3600" dirty="0" smtClean="0"/>
              <a:t>!”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286450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1230156" y="3389225"/>
            <a:ext cx="3485205" cy="322027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Nézd meg a következő képeket! </a:t>
            </a:r>
            <a:endParaRPr lang="hu-H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7339334" y="3190410"/>
            <a:ext cx="3673678" cy="3419094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Szeretettel fordulnak-e a másik ember felé?</a:t>
            </a:r>
            <a:endParaRPr lang="hu-H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3548683" y="412507"/>
            <a:ext cx="4840356" cy="4651446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Figyeld meg</a:t>
            </a:r>
            <a:r>
              <a:rPr lang="hu-H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hogy a képeken szereplő gyerekek </a:t>
            </a:r>
            <a:r>
              <a:rPr lang="hu-H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figyelnek-e </a:t>
            </a:r>
            <a:r>
              <a:rPr lang="hu-H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Isten tanítására!</a:t>
            </a:r>
          </a:p>
          <a:p>
            <a:pPr algn="ctr"/>
            <a:endParaRPr lang="hu-HU" sz="20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0149" cy="18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18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2811660" y="2996648"/>
            <a:ext cx="4333461" cy="4244009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8094252" y="1590261"/>
            <a:ext cx="4518506" cy="4383156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4502361" y="-347769"/>
            <a:ext cx="4840356" cy="4651446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-278295" y="1441174"/>
            <a:ext cx="4242038" cy="405516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1" b="96594" l="3399" r="98170"/>
                    </a14:imgEffect>
                  </a14:imgLayer>
                </a14:imgProps>
              </a:ext>
            </a:extLst>
          </a:blip>
          <a:srcRect l="5373" t="9190"/>
          <a:stretch/>
        </p:blipFill>
        <p:spPr>
          <a:xfrm>
            <a:off x="351651" y="2191593"/>
            <a:ext cx="3021756" cy="278236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99381" l="1344" r="97849">
                        <a14:foregroundMark x1="24328" y1="40718" x2="24328" y2="40718"/>
                        <a14:foregroundMark x1="36828" y1="43193" x2="36828" y2="43193"/>
                        <a14:foregroundMark x1="33199" y1="43193" x2="33199" y2="43193"/>
                        <a14:foregroundMark x1="45833" y1="42822" x2="45833" y2="42822"/>
                        <a14:foregroundMark x1="48387" y1="42822" x2="48387" y2="42822"/>
                        <a14:foregroundMark x1="49866" y1="95668" x2="49866" y2="95668"/>
                        <a14:foregroundMark x1="49866" y1="96906" x2="49866" y2="96906"/>
                        <a14:foregroundMark x1="74328" y1="94431" x2="74328" y2="94431"/>
                        <a14:foregroundMark x1="74059" y1="95668" x2="74059" y2="95668"/>
                        <a14:backgroundMark x1="73118" y1="65099" x2="73118" y2="65099"/>
                        <a14:backgroundMark x1="72312" y1="69183" x2="72312" y2="69183"/>
                        <a14:backgroundMark x1="74462" y1="73391" x2="74462" y2="73391"/>
                        <a14:backgroundMark x1="71237" y1="73762" x2="71237" y2="73762"/>
                        <a14:backgroundMark x1="70968" y1="82921" x2="70968" y2="82921"/>
                        <a14:backgroundMark x1="75672" y1="55693" x2="75672" y2="55693"/>
                        <a14:backgroundMark x1="89247" y1="57302" x2="89247" y2="57302"/>
                        <a14:backgroundMark x1="89651" y1="54950" x2="89651" y2="54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407" y="-9940"/>
            <a:ext cx="3528264" cy="383177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9" b="96419" l="1799" r="97172">
                        <a14:foregroundMark x1="52956" y1="42149" x2="52956" y2="42149"/>
                        <a14:backgroundMark x1="65553" y1="48623" x2="65553" y2="48623"/>
                        <a14:backgroundMark x1="61311" y1="65014" x2="61311" y2="65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2369" y="2355707"/>
            <a:ext cx="3142271" cy="29322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0" b="98267" l="2413" r="94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373" y="3605537"/>
            <a:ext cx="2718033" cy="3026229"/>
          </a:xfrm>
          <a:prstGeom prst="rect">
            <a:avLst/>
          </a:prstGeom>
        </p:spPr>
      </p:pic>
      <p:sp>
        <p:nvSpPr>
          <p:cNvPr id="14" name="Ellipszis 13"/>
          <p:cNvSpPr/>
          <p:nvPr/>
        </p:nvSpPr>
        <p:spPr>
          <a:xfrm>
            <a:off x="1589734" y="-146866"/>
            <a:ext cx="3141196" cy="1953005"/>
          </a:xfrm>
          <a:prstGeom prst="ellipse">
            <a:avLst/>
          </a:prstGeom>
          <a:solidFill>
            <a:srgbClr val="FDF7D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Mit tanácsolnál nekik?</a:t>
            </a:r>
            <a:endParaRPr lang="hu-H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-9940"/>
            <a:ext cx="1739348" cy="1679155"/>
          </a:xfrm>
          <a:prstGeom prst="rect">
            <a:avLst/>
          </a:prstGeom>
        </p:spPr>
      </p:pic>
      <p:sp>
        <p:nvSpPr>
          <p:cNvPr id="16" name="Jobbra nyíl 15"/>
          <p:cNvSpPr/>
          <p:nvPr/>
        </p:nvSpPr>
        <p:spPr>
          <a:xfrm>
            <a:off x="9605130" y="5859545"/>
            <a:ext cx="2379146" cy="884583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Majd lapozz!</a:t>
            </a:r>
            <a:endParaRPr lang="hu-H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10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6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Vörös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974</Words>
  <Application>Microsoft Office PowerPoint</Application>
  <PresentationFormat>Szélesvásznú</PresentationFormat>
  <Paragraphs>148</Paragraphs>
  <Slides>28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4" baseType="lpstr">
      <vt:lpstr>Arial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90</cp:revision>
  <dcterms:created xsi:type="dcterms:W3CDTF">2021-05-03T08:18:49Z</dcterms:created>
  <dcterms:modified xsi:type="dcterms:W3CDTF">2021-05-10T11:39:20Z</dcterms:modified>
</cp:coreProperties>
</file>