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6" r:id="rId3"/>
    <p:sldId id="261" r:id="rId4"/>
    <p:sldId id="267" r:id="rId5"/>
    <p:sldId id="258" r:id="rId6"/>
    <p:sldId id="259" r:id="rId7"/>
    <p:sldId id="268" r:id="rId8"/>
    <p:sldId id="269" r:id="rId9"/>
    <p:sldId id="270" r:id="rId10"/>
    <p:sldId id="271" r:id="rId11"/>
    <p:sldId id="272" r:id="rId12"/>
    <p:sldId id="273" r:id="rId13"/>
    <p:sldId id="277" r:id="rId14"/>
    <p:sldId id="279" r:id="rId15"/>
    <p:sldId id="275" r:id="rId16"/>
    <p:sldId id="262" r:id="rId17"/>
    <p:sldId id="263" r:id="rId18"/>
    <p:sldId id="264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7D6"/>
    <a:srgbClr val="FFFFFF"/>
    <a:srgbClr val="8492A7"/>
    <a:srgbClr val="7F0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94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135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06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771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964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852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7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20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843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587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23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7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unsplash.com/photos/9QTQFihyle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BP_FIfHFL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secsy.hu/konyvek/enekeskonyv/olyan_oromot_mint_a_forras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accent1">
                  <a:lumMod val="20000"/>
                  <a:lumOff val="80000"/>
                </a:schemeClr>
              </a:gs>
              <a:gs pos="72000">
                <a:srgbClr val="FBE1A8"/>
              </a:gs>
              <a:gs pos="99000">
                <a:srgbClr val="E0BB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accent1">
                  <a:lumMod val="20000"/>
                  <a:lumOff val="80000"/>
                </a:schemeClr>
              </a:gs>
              <a:gs pos="100000">
                <a:srgbClr val="E0BB7D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toll, színes ceruzák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105940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20000"/>
                  <a:lumOff val="80000"/>
                </a:schemeClr>
              </a:gs>
              <a:gs pos="68000">
                <a:srgbClr val="FBE1A8"/>
              </a:gs>
              <a:gs pos="87000">
                <a:srgbClr val="E0BB7D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Ábrahám fiút kap Istentől – 2.óra</a:t>
            </a: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20000"/>
                  <a:lumOff val="80000"/>
                </a:schemeClr>
              </a:gs>
              <a:gs pos="75000">
                <a:srgbClr val="ECD89E"/>
              </a:gs>
              <a:gs pos="100000">
                <a:srgbClr val="E0BB7D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5588" l="7769" r="95418">
                        <a14:foregroundMark x1="37251" y1="7353" x2="37251" y2="7353"/>
                        <a14:foregroundMark x1="42430" y1="10294" x2="42430" y2="10294"/>
                        <a14:foregroundMark x1="27888" y1="12745" x2="27888" y2="12745"/>
                        <a14:foregroundMark x1="21713" y1="20261" x2="21713" y2="20261"/>
                        <a14:foregroundMark x1="23904" y1="16993" x2="23904" y2="16993"/>
                        <a14:foregroundMark x1="24701" y1="14869" x2="24701" y2="14869"/>
                        <a14:foregroundMark x1="50398" y1="32026" x2="50398" y2="32026"/>
                        <a14:foregroundMark x1="46215" y1="34641" x2="46215" y2="34641"/>
                        <a14:foregroundMark x1="48406" y1="33824" x2="48406" y2="33824"/>
                        <a14:foregroundMark x1="56574" y1="33824" x2="56574" y2="33824"/>
                        <a14:foregroundMark x1="57968" y1="35784" x2="57968" y2="35784"/>
                        <a14:foregroundMark x1="43625" y1="16993" x2="43625" y2="16993"/>
                        <a14:backgroundMark x1="66534" y1="84641" x2="66534" y2="84641"/>
                        <a14:backgroundMark x1="59163" y1="75490" x2="59163" y2="75490"/>
                        <a14:backgroundMark x1="70319" y1="81699" x2="70319" y2="81699"/>
                        <a14:backgroundMark x1="76892" y1="81373" x2="76892" y2="81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3898" y="0"/>
            <a:ext cx="1509084" cy="18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4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637"/>
            <a:ext cx="12192000" cy="641736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339771" y="261257"/>
            <a:ext cx="3802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Itt hány éves lehet Izsák?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142514" y="261256"/>
            <a:ext cx="2278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Mit csinál épp?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339771" y="814195"/>
            <a:ext cx="269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Ki az, aki nézi őt? 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046686" y="814195"/>
            <a:ext cx="2569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Szerinted miért?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099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7251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91886" y="275771"/>
            <a:ext cx="4862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Izsák közben felnőtt. </a:t>
            </a:r>
          </a:p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Szerinted itt hány éves lehet?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590971" y="1843313"/>
            <a:ext cx="3106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accent4">
                    <a:lumMod val="50000"/>
                  </a:schemeClr>
                </a:solidFill>
              </a:rPr>
              <a:t>V</a:t>
            </a:r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ajon miért figyeli a lányokat?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491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1">
                <a:lumMod val="5000"/>
                <a:lumOff val="95000"/>
              </a:schemeClr>
            </a:gs>
            <a:gs pos="37000">
              <a:schemeClr val="accent1">
                <a:lumMod val="20000"/>
                <a:lumOff val="80000"/>
              </a:schemeClr>
            </a:gs>
            <a:gs pos="67000">
              <a:schemeClr val="accent4">
                <a:lumMod val="60000"/>
                <a:lumOff val="40000"/>
              </a:schemeClr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59742" y="3902845"/>
            <a:ext cx="6458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</a:rPr>
              <a:t>A te szüleidnek mi okoz örömet? Kérdezd meg tőlük!</a:t>
            </a:r>
          </a:p>
          <a:p>
            <a:endParaRPr lang="hu-HU" sz="32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</a:rPr>
              <a:t>És neked? Te mitől vagy boldog? Mi az, ami örömet okoz neked?</a:t>
            </a:r>
            <a:endParaRPr lang="hu-H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285707" y="6427728"/>
            <a:ext cx="146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>
                <a:hlinkClick r:id="rId2"/>
              </a:rPr>
              <a:t>Kép forrása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/>
          </a:blip>
          <a:srcRect l="16490" t="6167" r="33115" b="7425"/>
          <a:stretch/>
        </p:blipFill>
        <p:spPr>
          <a:xfrm flipH="1">
            <a:off x="0" y="0"/>
            <a:ext cx="1125785" cy="232926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870" b="81764" l="83560" r="93528">
                        <a14:backgroundMark x1="85113" y1="46961" x2="85113" y2="46961"/>
                        <a14:backgroundMark x1="92945" y1="47437" x2="92945" y2="47437"/>
                        <a14:backgroundMark x1="92816" y1="49702" x2="92816" y2="49702"/>
                      </a14:backgroundRemoval>
                    </a14:imgEffect>
                  </a14:imgLayer>
                </a14:imgProps>
              </a:ext>
            </a:extLst>
          </a:blip>
          <a:srcRect l="82807" t="30167" r="6374" b="17232"/>
          <a:stretch/>
        </p:blipFill>
        <p:spPr>
          <a:xfrm>
            <a:off x="957943" y="422846"/>
            <a:ext cx="725168" cy="1914651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191656" y="511246"/>
            <a:ext cx="48477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Ábrahám és Sára örömének tehát folytatása volt. </a:t>
            </a:r>
          </a:p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Hiszen látták felnőni Izsákot.</a:t>
            </a:r>
          </a:p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És ez boldoggá tette őket.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93394">
            <a:off x="8320622" y="1832578"/>
            <a:ext cx="2959617" cy="4435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9012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1">
                <a:lumMod val="5000"/>
                <a:lumOff val="95000"/>
              </a:schemeClr>
            </a:gs>
            <a:gs pos="37000">
              <a:schemeClr val="accent1">
                <a:lumMod val="20000"/>
                <a:lumOff val="80000"/>
              </a:schemeClr>
            </a:gs>
            <a:gs pos="67000">
              <a:schemeClr val="accent4">
                <a:lumMod val="60000"/>
                <a:lumOff val="40000"/>
              </a:schemeClr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69" b="37188" l="41250" r="94375"/>
                    </a14:imgEffect>
                  </a14:imgLayer>
                </a14:imgProps>
              </a:ext>
            </a:extLst>
          </a:blip>
          <a:srcRect l="39003" t="8723" r="4827" b="61489"/>
          <a:stretch/>
        </p:blipFill>
        <p:spPr>
          <a:xfrm rot="16200000">
            <a:off x="10306352" y="264027"/>
            <a:ext cx="1103446" cy="7802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69" b="37188" l="41250" r="94375"/>
                    </a14:imgEffect>
                  </a14:imgLayer>
                </a14:imgProps>
              </a:ext>
            </a:extLst>
          </a:blip>
          <a:srcRect l="39003" t="8723" r="4827" b="61489"/>
          <a:stretch/>
        </p:blipFill>
        <p:spPr>
          <a:xfrm rot="16200000">
            <a:off x="8609982" y="1950768"/>
            <a:ext cx="2073261" cy="14659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69" b="37188" l="41250" r="94375"/>
                    </a14:imgEffect>
                  </a14:imgLayer>
                </a14:imgProps>
              </a:ext>
            </a:extLst>
          </a:blip>
          <a:srcRect l="39003" t="8723" r="4827" b="61489"/>
          <a:stretch/>
        </p:blipFill>
        <p:spPr>
          <a:xfrm rot="16200000">
            <a:off x="7976531" y="3480620"/>
            <a:ext cx="2073261" cy="14659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69" b="37188" l="41250" r="94375"/>
                    </a14:imgEffect>
                  </a14:imgLayer>
                </a14:imgProps>
              </a:ext>
            </a:extLst>
          </a:blip>
          <a:srcRect l="39003" t="8723" r="4827" b="61489"/>
          <a:stretch/>
        </p:blipFill>
        <p:spPr>
          <a:xfrm rot="16200000">
            <a:off x="9203810" y="3496276"/>
            <a:ext cx="2073261" cy="14659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69" b="37188" l="41250" r="94375"/>
                    </a14:imgEffect>
                  </a14:imgLayer>
                </a14:imgProps>
              </a:ext>
            </a:extLst>
          </a:blip>
          <a:srcRect l="39003" t="8723" r="4827" b="61489"/>
          <a:stretch/>
        </p:blipFill>
        <p:spPr>
          <a:xfrm rot="16200000">
            <a:off x="7401025" y="5069830"/>
            <a:ext cx="2073261" cy="14659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69" b="37188" l="41250" r="94375"/>
                    </a14:imgEffect>
                  </a14:imgLayer>
                </a14:imgProps>
              </a:ext>
            </a:extLst>
          </a:blip>
          <a:srcRect l="39003" t="8723" r="4827" b="61489"/>
          <a:stretch/>
        </p:blipFill>
        <p:spPr>
          <a:xfrm rot="16200000">
            <a:off x="8553975" y="5062002"/>
            <a:ext cx="2073261" cy="14659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69" b="37188" l="41250" r="94375"/>
                    </a14:imgEffect>
                  </a14:imgLayer>
                </a14:imgProps>
              </a:ext>
            </a:extLst>
          </a:blip>
          <a:srcRect l="39003" t="8723" r="4827" b="61489"/>
          <a:stretch/>
        </p:blipFill>
        <p:spPr>
          <a:xfrm rot="16200000">
            <a:off x="9726104" y="5077658"/>
            <a:ext cx="2073261" cy="14659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Szövegdoboz 14"/>
          <p:cNvSpPr txBox="1"/>
          <p:nvPr/>
        </p:nvSpPr>
        <p:spPr>
          <a:xfrm>
            <a:off x="406855" y="269415"/>
            <a:ext cx="5646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Építs örömtornyot!</a:t>
            </a:r>
            <a:endParaRPr lang="hu-HU" sz="44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9635" l="2507" r="97772"/>
                    </a14:imgEffect>
                  </a14:imgLayer>
                </a14:imgProps>
              </a:ext>
            </a:extLst>
          </a:blip>
          <a:srcRect b="41933"/>
          <a:stretch/>
        </p:blipFill>
        <p:spPr>
          <a:xfrm>
            <a:off x="4277380" y="5621998"/>
            <a:ext cx="1324481" cy="1056165"/>
          </a:xfrm>
          <a:prstGeom prst="rect">
            <a:avLst/>
          </a:prstGeom>
        </p:spPr>
      </p:pic>
      <p:sp>
        <p:nvSpPr>
          <p:cNvPr id="23" name="Szövegdoboz 22"/>
          <p:cNvSpPr txBox="1"/>
          <p:nvPr/>
        </p:nvSpPr>
        <p:spPr>
          <a:xfrm>
            <a:off x="396159" y="1085155"/>
            <a:ext cx="11665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Használhatsz bármilyen tárgyat, amire írni tudsz. Például: gyufásdoboz, papírpohár.</a:t>
            </a:r>
          </a:p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Ezek lesznek az „építő kövek”.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9635" l="2507" r="97772"/>
                    </a14:imgEffect>
                  </a14:imgLayer>
                </a14:imgProps>
              </a:ext>
            </a:extLst>
          </a:blip>
          <a:srcRect b="41933"/>
          <a:stretch/>
        </p:blipFill>
        <p:spPr>
          <a:xfrm>
            <a:off x="8899117" y="569160"/>
            <a:ext cx="697483" cy="556185"/>
          </a:xfrm>
          <a:prstGeom prst="rect">
            <a:avLst/>
          </a:prstGeom>
        </p:spPr>
      </p:pic>
      <p:sp>
        <p:nvSpPr>
          <p:cNvPr id="25" name="Szövegdoboz 24"/>
          <p:cNvSpPr txBox="1"/>
          <p:nvPr/>
        </p:nvSpPr>
        <p:spPr>
          <a:xfrm>
            <a:off x="249499" y="2032696"/>
            <a:ext cx="8649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Minden „kőre” írj rá egy dolgot, ami örömöt okoz neked!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Ha elneveztél minden „építő követ,” építs belőle egy tornyot!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Ha felépült az örömtornyod olvasd végig a „köveket”, és figyeld meg, mennyi öröm ért téged, amiért hálás lehetsz!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9635" l="2507" r="97772"/>
                    </a14:imgEffect>
                  </a14:imgLayer>
                </a14:imgProps>
              </a:ext>
            </a:extLst>
          </a:blip>
          <a:srcRect b="41933"/>
          <a:stretch/>
        </p:blipFill>
        <p:spPr>
          <a:xfrm>
            <a:off x="3160684" y="5621999"/>
            <a:ext cx="1324481" cy="1056165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9635" l="2507" r="97772"/>
                    </a14:imgEffect>
                  </a14:imgLayer>
                </a14:imgProps>
              </a:ext>
            </a:extLst>
          </a:blip>
          <a:srcRect b="41933"/>
          <a:stretch/>
        </p:blipFill>
        <p:spPr>
          <a:xfrm>
            <a:off x="2043988" y="5622000"/>
            <a:ext cx="1324481" cy="1056165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9635" l="2507" r="97772"/>
                    </a14:imgEffect>
                  </a14:imgLayer>
                </a14:imgProps>
              </a:ext>
            </a:extLst>
          </a:blip>
          <a:srcRect b="41933"/>
          <a:stretch/>
        </p:blipFill>
        <p:spPr>
          <a:xfrm>
            <a:off x="3741752" y="4817287"/>
            <a:ext cx="1324481" cy="1056165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9635" l="2507" r="97772"/>
                    </a14:imgEffect>
                  </a14:imgLayer>
                </a14:imgProps>
              </a:ext>
            </a:extLst>
          </a:blip>
          <a:srcRect b="41933"/>
          <a:stretch/>
        </p:blipFill>
        <p:spPr>
          <a:xfrm>
            <a:off x="2602336" y="4817287"/>
            <a:ext cx="1324481" cy="1056165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9635" l="2507" r="97772"/>
                    </a14:imgEffect>
                  </a14:imgLayer>
                </a14:imgProps>
              </a:ext>
            </a:extLst>
          </a:blip>
          <a:srcRect b="41933"/>
          <a:stretch/>
        </p:blipFill>
        <p:spPr>
          <a:xfrm>
            <a:off x="3229883" y="4012574"/>
            <a:ext cx="1324481" cy="105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2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1">
                <a:lumMod val="5000"/>
                <a:lumOff val="95000"/>
              </a:schemeClr>
            </a:gs>
            <a:gs pos="43000">
              <a:schemeClr val="accent1">
                <a:lumMod val="20000"/>
                <a:lumOff val="80000"/>
              </a:schemeClr>
            </a:gs>
            <a:gs pos="91000">
              <a:schemeClr val="accent4">
                <a:lumMod val="60000"/>
                <a:lumOff val="40000"/>
              </a:schemeClr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417507" y="43899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4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Örömimádság</a:t>
            </a:r>
            <a:endParaRPr lang="hu-HU" sz="4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20" y="23070"/>
            <a:ext cx="1385062" cy="1361977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3" y="0"/>
            <a:ext cx="1393516" cy="138504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" b="97256" l="6402" r="984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599" y="2679166"/>
            <a:ext cx="2984447" cy="3840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övegdoboz 5"/>
          <p:cNvSpPr txBox="1"/>
          <p:nvPr/>
        </p:nvSpPr>
        <p:spPr>
          <a:xfrm>
            <a:off x="4323421" y="3081602"/>
            <a:ext cx="68188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</a:rPr>
              <a:t>Mennyei Atyám! Hálát adok Neked a__________________________________________________________________________________________________________-ért. Ámen.</a:t>
            </a:r>
            <a:endParaRPr lang="hu-H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2458762" y="1616608"/>
            <a:ext cx="960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Adjunk hálát Istennek az örömeinkért, amiből tornyot tudtunk építeni! </a:t>
            </a:r>
          </a:p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Imádságban mondjuk el köszönetünket! A füzetbe is írjuk le!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3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1">
                <a:lumMod val="5000"/>
                <a:lumOff val="95000"/>
              </a:schemeClr>
            </a:gs>
            <a:gs pos="37000">
              <a:schemeClr val="accent1">
                <a:lumMod val="20000"/>
                <a:lumOff val="80000"/>
              </a:schemeClr>
            </a:gs>
            <a:gs pos="67000">
              <a:schemeClr val="accent4">
                <a:lumMod val="60000"/>
                <a:lumOff val="40000"/>
              </a:schemeClr>
            </a:gs>
            <a:gs pos="100000">
              <a:srgbClr val="E0BB7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86159" cy="1770743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8133168" y="2806098"/>
            <a:ext cx="3914799" cy="3768872"/>
          </a:xfrm>
          <a:prstGeom prst="round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Köszönjük meg örömeinket Istennek énekkel is</a:t>
            </a:r>
            <a:r>
              <a:rPr lang="hu-HU" sz="2800" dirty="0">
                <a:solidFill>
                  <a:prstClr val="white"/>
                </a:solidFill>
                <a:latin typeface="Arial" panose="020B0604020202020204"/>
              </a:rPr>
              <a:t>!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 </a:t>
            </a:r>
          </a:p>
          <a:p>
            <a:pPr lvl="0" algn="ctr">
              <a:defRPr/>
            </a:pPr>
            <a:r>
              <a:rPr lang="hu-HU" sz="2800" dirty="0" smtClean="0">
                <a:solidFill>
                  <a:prstClr val="white"/>
                </a:solidFill>
                <a:hlinkClick r:id="rId3"/>
              </a:rPr>
              <a:t>Kattints ide</a:t>
            </a:r>
            <a:r>
              <a:rPr lang="hu-HU" sz="2800" dirty="0" smtClean="0">
                <a:solidFill>
                  <a:prstClr val="white"/>
                </a:solidFill>
              </a:rPr>
              <a:t> és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hallgasd meg a dalt!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A kotta segítségével próbáld meg elénekelni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b="14854"/>
          <a:stretch/>
        </p:blipFill>
        <p:spPr>
          <a:xfrm>
            <a:off x="1908897" y="251911"/>
            <a:ext cx="5914518" cy="63230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/>
          <a:srcRect t="86141" r="23053"/>
          <a:stretch/>
        </p:blipFill>
        <p:spPr>
          <a:xfrm>
            <a:off x="7946153" y="251911"/>
            <a:ext cx="4101814" cy="9276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Szövegdoboz 10"/>
          <p:cNvSpPr txBox="1"/>
          <p:nvPr/>
        </p:nvSpPr>
        <p:spPr>
          <a:xfrm>
            <a:off x="366727" y="6205638"/>
            <a:ext cx="1052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hlinkClick r:id="rId5"/>
              </a:rPr>
              <a:t>Kotta</a:t>
            </a:r>
            <a:endParaRPr lang="hu-HU" dirty="0"/>
          </a:p>
        </p:txBody>
      </p:sp>
      <p:grpSp>
        <p:nvGrpSpPr>
          <p:cNvPr id="20" name="Csoportba foglalás 19"/>
          <p:cNvGrpSpPr/>
          <p:nvPr/>
        </p:nvGrpSpPr>
        <p:grpSpPr>
          <a:xfrm>
            <a:off x="5484771" y="2806098"/>
            <a:ext cx="1658795" cy="1214684"/>
            <a:chOff x="5512521" y="2954380"/>
            <a:chExt cx="1492584" cy="975042"/>
          </a:xfrm>
        </p:grpSpPr>
        <p:sp>
          <p:nvSpPr>
            <p:cNvPr id="13" name="Ív 12"/>
            <p:cNvSpPr/>
            <p:nvPr/>
          </p:nvSpPr>
          <p:spPr>
            <a:xfrm>
              <a:off x="5512521" y="3030583"/>
              <a:ext cx="1492583" cy="898839"/>
            </a:xfrm>
            <a:prstGeom prst="arc">
              <a:avLst>
                <a:gd name="adj1" fmla="val 11316000"/>
                <a:gd name="adj2" fmla="val 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Ív 14"/>
            <p:cNvSpPr/>
            <p:nvPr/>
          </p:nvSpPr>
          <p:spPr>
            <a:xfrm flipV="1">
              <a:off x="5512522" y="2954380"/>
              <a:ext cx="1492583" cy="598715"/>
            </a:xfrm>
            <a:prstGeom prst="arc">
              <a:avLst>
                <a:gd name="adj1" fmla="val 11316000"/>
                <a:gd name="adj2" fmla="val 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3" name="Ellipszis buborék 22"/>
          <p:cNvSpPr/>
          <p:nvPr/>
        </p:nvSpPr>
        <p:spPr>
          <a:xfrm>
            <a:off x="8031582" y="1317905"/>
            <a:ext cx="4016385" cy="1349828"/>
          </a:xfrm>
          <a:prstGeom prst="wedgeEllipseCallout">
            <a:avLst>
              <a:gd name="adj1" fmla="val -76863"/>
              <a:gd name="adj2" fmla="val 8793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tx2">
                    <a:lumMod val="75000"/>
                  </a:schemeClr>
                </a:solidFill>
              </a:rPr>
              <a:t>A dalban így éneklik: lelkembe. Te énekelheted így is.</a:t>
            </a:r>
            <a:endParaRPr lang="hu-HU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2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r="5016"/>
          <a:stretch/>
        </p:blipFill>
        <p:spPr>
          <a:xfrm>
            <a:off x="3800475" y="195943"/>
            <a:ext cx="8391525" cy="66620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219699" y="2084421"/>
            <a:ext cx="584018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</a:t>
            </a:r>
            <a:r>
              <a:rPr lang="hu-HU" sz="4000" dirty="0" smtClean="0">
                <a:solidFill>
                  <a:schemeClr val="accent4">
                    <a:lumMod val="50000"/>
                  </a:schemeClr>
                </a:solidFill>
              </a:rPr>
              <a:t>Megismerteted </a:t>
            </a:r>
            <a:r>
              <a:rPr lang="hu-HU" sz="4000" dirty="0">
                <a:solidFill>
                  <a:schemeClr val="accent4">
                    <a:lumMod val="50000"/>
                  </a:schemeClr>
                </a:solidFill>
              </a:rPr>
              <a:t>velem az élet útját, </a:t>
            </a:r>
            <a:endParaRPr lang="hu-HU" sz="4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000" dirty="0" smtClean="0">
                <a:solidFill>
                  <a:schemeClr val="accent4">
                    <a:lumMod val="50000"/>
                  </a:schemeClr>
                </a:solidFill>
              </a:rPr>
              <a:t>teljes </a:t>
            </a:r>
            <a:r>
              <a:rPr lang="hu-HU" sz="4000" dirty="0">
                <a:solidFill>
                  <a:schemeClr val="accent4">
                    <a:lumMod val="50000"/>
                  </a:schemeClr>
                </a:solidFill>
              </a:rPr>
              <a:t>öröm van </a:t>
            </a:r>
            <a:r>
              <a:rPr lang="hu-HU" sz="4000" dirty="0" err="1" smtClean="0">
                <a:solidFill>
                  <a:schemeClr val="accent4">
                    <a:lumMod val="50000"/>
                  </a:schemeClr>
                </a:solidFill>
              </a:rPr>
              <a:t>tenálad</a:t>
            </a:r>
            <a:r>
              <a:rPr lang="hu-HU" sz="4000" dirty="0" smtClean="0">
                <a:solidFill>
                  <a:schemeClr val="accent4">
                    <a:lumMod val="50000"/>
                  </a:schemeClr>
                </a:solidFill>
              </a:rPr>
              <a:t>,…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lang="hu-HU" sz="2400" dirty="0" smtClean="0">
                <a:solidFill>
                  <a:srgbClr val="FFC000">
                    <a:lumMod val="50000"/>
                  </a:srgbClr>
                </a:solidFill>
                <a:latin typeface="Arial" panose="020B0604020202020204"/>
              </a:rPr>
              <a:t>Zsoltárok könyve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16,11)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6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137914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bg1">
                <a:lumMod val="95000"/>
              </a:schemeClr>
            </a:gs>
            <a:gs pos="18000">
              <a:schemeClr val="accent1">
                <a:lumMod val="20000"/>
                <a:lumOff val="80000"/>
              </a:schemeClr>
            </a:gs>
            <a:gs pos="90000">
              <a:srgbClr val="92D050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66642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77414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1">
                <a:lumMod val="5000"/>
                <a:lumOff val="95000"/>
              </a:schemeClr>
            </a:gs>
            <a:gs pos="37000">
              <a:schemeClr val="accent1">
                <a:lumMod val="20000"/>
                <a:lumOff val="80000"/>
              </a:schemeClr>
            </a:gs>
            <a:gs pos="67000">
              <a:schemeClr val="accent4">
                <a:lumMod val="60000"/>
                <a:lumOff val="40000"/>
              </a:schemeClr>
            </a:gs>
            <a:gs pos="100000">
              <a:srgbClr val="E0BB7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86159" cy="1770743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2106403" y="208280"/>
            <a:ext cx="9714255" cy="1111068"/>
          </a:xfrm>
          <a:prstGeom prst="round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az énekkel emlékezzünk arra,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hogy Isten megtartotta ígéretét, és gyermekkel ajándékozta meg Ábrahámot és Sárát!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djunk hálát azért is, hogy ilyen szerető Istenünk van!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404" y="1515292"/>
            <a:ext cx="9714255" cy="51513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Ó Ábrahám Ura - zené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420.1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263" y="3276239"/>
            <a:ext cx="1224456" cy="122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5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2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FEF7D6"/>
            </a:gs>
            <a:gs pos="100000">
              <a:srgbClr val="FADDA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0" y="60974"/>
            <a:ext cx="12192001" cy="6797026"/>
            <a:chOff x="0" y="60974"/>
            <a:chExt cx="12192001" cy="6797026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19703" t="13706" r="1003" b="4888"/>
            <a:stretch/>
          </p:blipFill>
          <p:spPr>
            <a:xfrm>
              <a:off x="0" y="60974"/>
              <a:ext cx="12192001" cy="6797026"/>
            </a:xfrm>
            <a:prstGeom prst="rect">
              <a:avLst/>
            </a:prstGeom>
          </p:spPr>
        </p:pic>
        <p:sp>
          <p:nvSpPr>
            <p:cNvPr id="2" name="Szabadkézi sokszög 1"/>
            <p:cNvSpPr/>
            <p:nvPr/>
          </p:nvSpPr>
          <p:spPr>
            <a:xfrm>
              <a:off x="1180121" y="5216434"/>
              <a:ext cx="2777925" cy="1158239"/>
            </a:xfrm>
            <a:custGeom>
              <a:avLst/>
              <a:gdLst>
                <a:gd name="connsiteX0" fmla="*/ 307593 w 2389841"/>
                <a:gd name="connsiteY0" fmla="*/ 0 h 943428"/>
                <a:gd name="connsiteX1" fmla="*/ 1251022 w 2389841"/>
                <a:gd name="connsiteY1" fmla="*/ 87086 h 943428"/>
                <a:gd name="connsiteX2" fmla="*/ 1468736 w 2389841"/>
                <a:gd name="connsiteY2" fmla="*/ 43543 h 943428"/>
                <a:gd name="connsiteX3" fmla="*/ 1613879 w 2389841"/>
                <a:gd name="connsiteY3" fmla="*/ 87086 h 943428"/>
                <a:gd name="connsiteX4" fmla="*/ 1715479 w 2389841"/>
                <a:gd name="connsiteY4" fmla="*/ 116114 h 943428"/>
                <a:gd name="connsiteX5" fmla="*/ 1817079 w 2389841"/>
                <a:gd name="connsiteY5" fmla="*/ 159657 h 943428"/>
                <a:gd name="connsiteX6" fmla="*/ 1947707 w 2389841"/>
                <a:gd name="connsiteY6" fmla="*/ 188686 h 943428"/>
                <a:gd name="connsiteX7" fmla="*/ 2121879 w 2389841"/>
                <a:gd name="connsiteY7" fmla="*/ 203200 h 943428"/>
                <a:gd name="connsiteX8" fmla="*/ 2194450 w 2389841"/>
                <a:gd name="connsiteY8" fmla="*/ 261257 h 943428"/>
                <a:gd name="connsiteX9" fmla="*/ 2281536 w 2389841"/>
                <a:gd name="connsiteY9" fmla="*/ 319314 h 943428"/>
                <a:gd name="connsiteX10" fmla="*/ 2310565 w 2389841"/>
                <a:gd name="connsiteY10" fmla="*/ 362857 h 943428"/>
                <a:gd name="connsiteX11" fmla="*/ 2325079 w 2389841"/>
                <a:gd name="connsiteY11" fmla="*/ 406400 h 943428"/>
                <a:gd name="connsiteX12" fmla="*/ 2368622 w 2389841"/>
                <a:gd name="connsiteY12" fmla="*/ 420914 h 943428"/>
                <a:gd name="connsiteX13" fmla="*/ 2383136 w 2389841"/>
                <a:gd name="connsiteY13" fmla="*/ 464457 h 943428"/>
                <a:gd name="connsiteX14" fmla="*/ 2368622 w 2389841"/>
                <a:gd name="connsiteY14" fmla="*/ 711200 h 943428"/>
                <a:gd name="connsiteX15" fmla="*/ 2150907 w 2389841"/>
                <a:gd name="connsiteY15" fmla="*/ 769257 h 943428"/>
                <a:gd name="connsiteX16" fmla="*/ 2049307 w 2389841"/>
                <a:gd name="connsiteY16" fmla="*/ 783771 h 943428"/>
                <a:gd name="connsiteX17" fmla="*/ 1831593 w 2389841"/>
                <a:gd name="connsiteY17" fmla="*/ 827314 h 943428"/>
                <a:gd name="connsiteX18" fmla="*/ 1715479 w 2389841"/>
                <a:gd name="connsiteY18" fmla="*/ 870857 h 943428"/>
                <a:gd name="connsiteX19" fmla="*/ 1671936 w 2389841"/>
                <a:gd name="connsiteY19" fmla="*/ 885371 h 943428"/>
                <a:gd name="connsiteX20" fmla="*/ 1613879 w 2389841"/>
                <a:gd name="connsiteY20" fmla="*/ 899886 h 943428"/>
                <a:gd name="connsiteX21" fmla="*/ 1526793 w 2389841"/>
                <a:gd name="connsiteY21" fmla="*/ 928914 h 943428"/>
                <a:gd name="connsiteX22" fmla="*/ 1294565 w 2389841"/>
                <a:gd name="connsiteY22" fmla="*/ 943428 h 943428"/>
                <a:gd name="connsiteX23" fmla="*/ 612393 w 2389841"/>
                <a:gd name="connsiteY23" fmla="*/ 928914 h 943428"/>
                <a:gd name="connsiteX24" fmla="*/ 554336 w 2389841"/>
                <a:gd name="connsiteY24" fmla="*/ 914400 h 943428"/>
                <a:gd name="connsiteX25" fmla="*/ 481765 w 2389841"/>
                <a:gd name="connsiteY25" fmla="*/ 899886 h 943428"/>
                <a:gd name="connsiteX26" fmla="*/ 336622 w 2389841"/>
                <a:gd name="connsiteY26" fmla="*/ 885371 h 943428"/>
                <a:gd name="connsiteX27" fmla="*/ 205993 w 2389841"/>
                <a:gd name="connsiteY27" fmla="*/ 812800 h 943428"/>
                <a:gd name="connsiteX28" fmla="*/ 162450 w 2389841"/>
                <a:gd name="connsiteY28" fmla="*/ 769257 h 943428"/>
                <a:gd name="connsiteX29" fmla="*/ 75365 w 2389841"/>
                <a:gd name="connsiteY29" fmla="*/ 740228 h 943428"/>
                <a:gd name="connsiteX30" fmla="*/ 31822 w 2389841"/>
                <a:gd name="connsiteY30" fmla="*/ 711200 h 943428"/>
                <a:gd name="connsiteX31" fmla="*/ 17307 w 2389841"/>
                <a:gd name="connsiteY31" fmla="*/ 566057 h 943428"/>
                <a:gd name="connsiteX32" fmla="*/ 31822 w 2389841"/>
                <a:gd name="connsiteY32" fmla="*/ 478971 h 943428"/>
                <a:gd name="connsiteX33" fmla="*/ 46336 w 2389841"/>
                <a:gd name="connsiteY33" fmla="*/ 435428 h 943428"/>
                <a:gd name="connsiteX34" fmla="*/ 60850 w 2389841"/>
                <a:gd name="connsiteY34" fmla="*/ 377371 h 943428"/>
                <a:gd name="connsiteX35" fmla="*/ 75365 w 2389841"/>
                <a:gd name="connsiteY35" fmla="*/ 333828 h 943428"/>
                <a:gd name="connsiteX36" fmla="*/ 89879 w 2389841"/>
                <a:gd name="connsiteY36" fmla="*/ 261257 h 943428"/>
                <a:gd name="connsiteX37" fmla="*/ 104393 w 2389841"/>
                <a:gd name="connsiteY37" fmla="*/ 159657 h 943428"/>
                <a:gd name="connsiteX38" fmla="*/ 147936 w 2389841"/>
                <a:gd name="connsiteY38" fmla="*/ 116114 h 943428"/>
                <a:gd name="connsiteX39" fmla="*/ 162450 w 2389841"/>
                <a:gd name="connsiteY39" fmla="*/ 72571 h 943428"/>
                <a:gd name="connsiteX40" fmla="*/ 264050 w 2389841"/>
                <a:gd name="connsiteY40" fmla="*/ 29028 h 943428"/>
                <a:gd name="connsiteX41" fmla="*/ 307593 w 2389841"/>
                <a:gd name="connsiteY41" fmla="*/ 0 h 9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89841" h="943428">
                  <a:moveTo>
                    <a:pt x="307593" y="0"/>
                  </a:moveTo>
                  <a:cubicBezTo>
                    <a:pt x="622069" y="29029"/>
                    <a:pt x="935872" y="66622"/>
                    <a:pt x="1251022" y="87086"/>
                  </a:cubicBezTo>
                  <a:cubicBezTo>
                    <a:pt x="1403754" y="97004"/>
                    <a:pt x="1388343" y="97137"/>
                    <a:pt x="1468736" y="43543"/>
                  </a:cubicBezTo>
                  <a:cubicBezTo>
                    <a:pt x="1646027" y="73091"/>
                    <a:pt x="1478871" y="36458"/>
                    <a:pt x="1613879" y="87086"/>
                  </a:cubicBezTo>
                  <a:cubicBezTo>
                    <a:pt x="1712078" y="123911"/>
                    <a:pt x="1633608" y="81026"/>
                    <a:pt x="1715479" y="116114"/>
                  </a:cubicBezTo>
                  <a:cubicBezTo>
                    <a:pt x="1792893" y="149291"/>
                    <a:pt x="1748998" y="140206"/>
                    <a:pt x="1817079" y="159657"/>
                  </a:cubicBezTo>
                  <a:cubicBezTo>
                    <a:pt x="1845136" y="167673"/>
                    <a:pt x="1922274" y="185694"/>
                    <a:pt x="1947707" y="188686"/>
                  </a:cubicBezTo>
                  <a:cubicBezTo>
                    <a:pt x="2005567" y="195493"/>
                    <a:pt x="2063822" y="198362"/>
                    <a:pt x="2121879" y="203200"/>
                  </a:cubicBezTo>
                  <a:cubicBezTo>
                    <a:pt x="2219937" y="235885"/>
                    <a:pt x="2113648" y="190555"/>
                    <a:pt x="2194450" y="261257"/>
                  </a:cubicBezTo>
                  <a:cubicBezTo>
                    <a:pt x="2220706" y="284231"/>
                    <a:pt x="2281536" y="319314"/>
                    <a:pt x="2281536" y="319314"/>
                  </a:cubicBezTo>
                  <a:cubicBezTo>
                    <a:pt x="2291212" y="333828"/>
                    <a:pt x="2302764" y="347255"/>
                    <a:pt x="2310565" y="362857"/>
                  </a:cubicBezTo>
                  <a:cubicBezTo>
                    <a:pt x="2317407" y="376541"/>
                    <a:pt x="2314261" y="395582"/>
                    <a:pt x="2325079" y="406400"/>
                  </a:cubicBezTo>
                  <a:cubicBezTo>
                    <a:pt x="2335897" y="417218"/>
                    <a:pt x="2354108" y="416076"/>
                    <a:pt x="2368622" y="420914"/>
                  </a:cubicBezTo>
                  <a:cubicBezTo>
                    <a:pt x="2373460" y="435428"/>
                    <a:pt x="2383136" y="449158"/>
                    <a:pt x="2383136" y="464457"/>
                  </a:cubicBezTo>
                  <a:cubicBezTo>
                    <a:pt x="2383136" y="546847"/>
                    <a:pt x="2405468" y="637508"/>
                    <a:pt x="2368622" y="711200"/>
                  </a:cubicBezTo>
                  <a:cubicBezTo>
                    <a:pt x="2354641" y="739162"/>
                    <a:pt x="2190574" y="763155"/>
                    <a:pt x="2150907" y="769257"/>
                  </a:cubicBezTo>
                  <a:cubicBezTo>
                    <a:pt x="2117094" y="774459"/>
                    <a:pt x="2083174" y="778933"/>
                    <a:pt x="2049307" y="783771"/>
                  </a:cubicBezTo>
                  <a:cubicBezTo>
                    <a:pt x="1920659" y="826655"/>
                    <a:pt x="1992633" y="809421"/>
                    <a:pt x="1831593" y="827314"/>
                  </a:cubicBezTo>
                  <a:cubicBezTo>
                    <a:pt x="1759915" y="875100"/>
                    <a:pt x="1815916" y="845748"/>
                    <a:pt x="1715479" y="870857"/>
                  </a:cubicBezTo>
                  <a:cubicBezTo>
                    <a:pt x="1700636" y="874568"/>
                    <a:pt x="1686647" y="881168"/>
                    <a:pt x="1671936" y="885371"/>
                  </a:cubicBezTo>
                  <a:cubicBezTo>
                    <a:pt x="1652756" y="890851"/>
                    <a:pt x="1632986" y="894154"/>
                    <a:pt x="1613879" y="899886"/>
                  </a:cubicBezTo>
                  <a:cubicBezTo>
                    <a:pt x="1584571" y="908679"/>
                    <a:pt x="1557332" y="927005"/>
                    <a:pt x="1526793" y="928914"/>
                  </a:cubicBezTo>
                  <a:lnTo>
                    <a:pt x="1294565" y="943428"/>
                  </a:lnTo>
                  <a:lnTo>
                    <a:pt x="612393" y="928914"/>
                  </a:lnTo>
                  <a:cubicBezTo>
                    <a:pt x="592460" y="928132"/>
                    <a:pt x="573809" y="918727"/>
                    <a:pt x="554336" y="914400"/>
                  </a:cubicBezTo>
                  <a:cubicBezTo>
                    <a:pt x="530254" y="909049"/>
                    <a:pt x="506218" y="903146"/>
                    <a:pt x="481765" y="899886"/>
                  </a:cubicBezTo>
                  <a:cubicBezTo>
                    <a:pt x="433569" y="893460"/>
                    <a:pt x="385003" y="890209"/>
                    <a:pt x="336622" y="885371"/>
                  </a:cubicBezTo>
                  <a:cubicBezTo>
                    <a:pt x="281867" y="867120"/>
                    <a:pt x="255901" y="862708"/>
                    <a:pt x="205993" y="812800"/>
                  </a:cubicBezTo>
                  <a:cubicBezTo>
                    <a:pt x="191479" y="798286"/>
                    <a:pt x="180393" y="779226"/>
                    <a:pt x="162450" y="769257"/>
                  </a:cubicBezTo>
                  <a:cubicBezTo>
                    <a:pt x="135702" y="754397"/>
                    <a:pt x="100825" y="757201"/>
                    <a:pt x="75365" y="740228"/>
                  </a:cubicBezTo>
                  <a:lnTo>
                    <a:pt x="31822" y="711200"/>
                  </a:lnTo>
                  <a:cubicBezTo>
                    <a:pt x="-15642" y="640004"/>
                    <a:pt x="-736" y="683333"/>
                    <a:pt x="17307" y="566057"/>
                  </a:cubicBezTo>
                  <a:cubicBezTo>
                    <a:pt x="21782" y="536970"/>
                    <a:pt x="25438" y="507699"/>
                    <a:pt x="31822" y="478971"/>
                  </a:cubicBezTo>
                  <a:cubicBezTo>
                    <a:pt x="35141" y="464036"/>
                    <a:pt x="42133" y="450139"/>
                    <a:pt x="46336" y="435428"/>
                  </a:cubicBezTo>
                  <a:cubicBezTo>
                    <a:pt x="51816" y="416248"/>
                    <a:pt x="55370" y="396551"/>
                    <a:pt x="60850" y="377371"/>
                  </a:cubicBezTo>
                  <a:cubicBezTo>
                    <a:pt x="65053" y="362660"/>
                    <a:pt x="71654" y="348671"/>
                    <a:pt x="75365" y="333828"/>
                  </a:cubicBezTo>
                  <a:cubicBezTo>
                    <a:pt x="81348" y="309895"/>
                    <a:pt x="85823" y="285591"/>
                    <a:pt x="89879" y="261257"/>
                  </a:cubicBezTo>
                  <a:cubicBezTo>
                    <a:pt x="95503" y="227512"/>
                    <a:pt x="91688" y="191421"/>
                    <a:pt x="104393" y="159657"/>
                  </a:cubicBezTo>
                  <a:cubicBezTo>
                    <a:pt x="112016" y="140599"/>
                    <a:pt x="133422" y="130628"/>
                    <a:pt x="147936" y="116114"/>
                  </a:cubicBezTo>
                  <a:cubicBezTo>
                    <a:pt x="152774" y="101600"/>
                    <a:pt x="152893" y="84518"/>
                    <a:pt x="162450" y="72571"/>
                  </a:cubicBezTo>
                  <a:cubicBezTo>
                    <a:pt x="187507" y="41249"/>
                    <a:pt x="229190" y="37744"/>
                    <a:pt x="264050" y="29028"/>
                  </a:cubicBezTo>
                  <a:lnTo>
                    <a:pt x="307593" y="0"/>
                  </a:lnTo>
                  <a:close/>
                </a:path>
              </a:pathLst>
            </a:custGeom>
            <a:solidFill>
              <a:srgbClr val="F7D8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764132" cy="173736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351314" y="509451"/>
            <a:ext cx="3461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accent2">
                    <a:lumMod val="50000"/>
                  </a:schemeClr>
                </a:solidFill>
              </a:rPr>
              <a:t>Emlékszel?</a:t>
            </a:r>
            <a:endParaRPr lang="hu-H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201782" y="4747476"/>
            <a:ext cx="5760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Ábrahám és Sára legnagyobb szomorúságát Isten boldogsággá változtatta azzal, </a:t>
            </a:r>
            <a:endParaRPr lang="hu-HU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 algn="ctr"/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hogy </a:t>
            </a:r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gyermeket adott nekik. </a:t>
            </a:r>
          </a:p>
        </p:txBody>
      </p:sp>
    </p:spTree>
    <p:extLst>
      <p:ext uri="{BB962C8B-B14F-4D97-AF65-F5344CB8AC3E}">
        <p14:creationId xmlns:p14="http://schemas.microsoft.com/office/powerpoint/2010/main" val="23837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FEF7D6"/>
            </a:gs>
            <a:gs pos="100000">
              <a:srgbClr val="FADDA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870" b="81764" l="83560" r="93528">
                        <a14:backgroundMark x1="85113" y1="46961" x2="85113" y2="46961"/>
                        <a14:backgroundMark x1="92945" y1="47437" x2="92945" y2="47437"/>
                        <a14:backgroundMark x1="92816" y1="49702" x2="92816" y2="49702"/>
                      </a14:backgroundRemoval>
                    </a14:imgEffect>
                  </a14:imgLayer>
                </a14:imgProps>
              </a:ext>
            </a:extLst>
          </a:blip>
          <a:srcRect l="82807" t="30167" r="6374" b="17232"/>
          <a:stretch/>
        </p:blipFill>
        <p:spPr>
          <a:xfrm>
            <a:off x="11048951" y="4042124"/>
            <a:ext cx="1041449" cy="274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/>
          </a:blip>
          <a:srcRect l="16490" t="6167" r="33115" b="7425"/>
          <a:stretch/>
        </p:blipFill>
        <p:spPr>
          <a:xfrm flipH="1">
            <a:off x="-1" y="3329742"/>
            <a:ext cx="1666607" cy="34482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333828" y="1064798"/>
            <a:ext cx="10203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/>
              </a:rPr>
              <a:t>Közben figyeld meg, hogyan jutunk el a szomorúságtól az örömig!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0071" y="0"/>
            <a:ext cx="1541929" cy="1538514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33828" y="224552"/>
            <a:ext cx="10203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7F065E"/>
                </a:solidFill>
              </a:rPr>
              <a:t>Elevenítsük fel a múlt órán tanult történetet kicsit másként!</a:t>
            </a:r>
            <a:endParaRPr lang="hu-HU" sz="2800" b="1" dirty="0">
              <a:solidFill>
                <a:srgbClr val="7F065E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33828" y="714896"/>
            <a:ext cx="1000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Fejezd ki a szereplők érzelmeit arckifejezésekkel, vagy mutogatással!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2053772" y="1822012"/>
            <a:ext cx="8606971" cy="77696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Ábrahám és Sára szomorú. </a:t>
            </a:r>
          </a:p>
          <a:p>
            <a:pPr algn="ctr"/>
            <a:r>
              <a:rPr lang="hu-HU" sz="2400" dirty="0" smtClean="0"/>
              <a:t>Már nagyon idősek és még mindig nem született gyermekük.</a:t>
            </a:r>
            <a:endParaRPr lang="hu-HU" sz="2400" dirty="0"/>
          </a:p>
        </p:txBody>
      </p:sp>
      <p:sp>
        <p:nvSpPr>
          <p:cNvPr id="11" name="Lekerekített téglalap 10"/>
          <p:cNvSpPr/>
          <p:nvPr/>
        </p:nvSpPr>
        <p:spPr>
          <a:xfrm>
            <a:off x="2380864" y="2656743"/>
            <a:ext cx="7953828" cy="74813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>
                    <a:lumMod val="85000"/>
                  </a:schemeClr>
                </a:solidFill>
              </a:rPr>
              <a:t>Ábrahám meglepett, csodálkozó. </a:t>
            </a:r>
          </a:p>
          <a:p>
            <a:pPr algn="ctr"/>
            <a:r>
              <a:rPr lang="hu-HU" sz="2400" dirty="0" smtClean="0">
                <a:solidFill>
                  <a:schemeClr val="bg1">
                    <a:lumMod val="85000"/>
                  </a:schemeClr>
                </a:solidFill>
              </a:rPr>
              <a:t>Amikor három idegen férfi érkezik hozzájuk.</a:t>
            </a:r>
            <a:endParaRPr lang="hu-HU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2706914" y="3470188"/>
            <a:ext cx="7242630" cy="57193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Ábrahám nyájas, kedves, vendég marasztaló. </a:t>
            </a:r>
          </a:p>
        </p:txBody>
      </p:sp>
      <p:sp>
        <p:nvSpPr>
          <p:cNvPr id="13" name="Lekerekített téglalap 12"/>
          <p:cNvSpPr/>
          <p:nvPr/>
        </p:nvSpPr>
        <p:spPr>
          <a:xfrm>
            <a:off x="3077549" y="4094850"/>
            <a:ext cx="6560458" cy="74291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Ábrahám boldog.</a:t>
            </a:r>
          </a:p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Egy év múlva gyermekük születik.</a:t>
            </a:r>
            <a:r>
              <a:rPr lang="hu-HU" sz="2400" dirty="0" smtClean="0"/>
              <a:t> </a:t>
            </a:r>
          </a:p>
        </p:txBody>
      </p:sp>
      <p:sp>
        <p:nvSpPr>
          <p:cNvPr id="14" name="Lekerekített téglalap 13"/>
          <p:cNvSpPr/>
          <p:nvPr/>
        </p:nvSpPr>
        <p:spPr>
          <a:xfrm>
            <a:off x="3505200" y="4897548"/>
            <a:ext cx="5646057" cy="5103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Sára gúnyosan nevető. </a:t>
            </a:r>
          </a:p>
        </p:txBody>
      </p:sp>
      <p:sp>
        <p:nvSpPr>
          <p:cNvPr id="15" name="Lekerekített téglalap 14"/>
          <p:cNvSpPr/>
          <p:nvPr/>
        </p:nvSpPr>
        <p:spPr>
          <a:xfrm>
            <a:off x="3940628" y="5460228"/>
            <a:ext cx="4775200" cy="6357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Sára kételkedő. </a:t>
            </a:r>
          </a:p>
        </p:txBody>
      </p:sp>
      <p:sp>
        <p:nvSpPr>
          <p:cNvPr id="16" name="Lekerekített téglalap 15"/>
          <p:cNvSpPr/>
          <p:nvPr/>
        </p:nvSpPr>
        <p:spPr>
          <a:xfrm>
            <a:off x="4281714" y="6156109"/>
            <a:ext cx="4093030" cy="63574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Ábrahám és Sára boldogok! </a:t>
            </a:r>
          </a:p>
        </p:txBody>
      </p:sp>
    </p:spTree>
    <p:extLst>
      <p:ext uri="{BB962C8B-B14F-4D97-AF65-F5344CB8AC3E}">
        <p14:creationId xmlns:p14="http://schemas.microsoft.com/office/powerpoint/2010/main" val="106969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0117 -0.4083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6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FEF7D6"/>
            </a:gs>
            <a:gs pos="100000">
              <a:srgbClr val="FADDA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870" b="81764" l="83560" r="93528">
                        <a14:backgroundMark x1="85113" y1="46961" x2="85113" y2="46961"/>
                        <a14:backgroundMark x1="92945" y1="47437" x2="92945" y2="47437"/>
                        <a14:backgroundMark x1="92816" y1="49702" x2="92816" y2="49702"/>
                      </a14:backgroundRemoval>
                    </a14:imgEffect>
                  </a14:imgLayer>
                </a14:imgProps>
              </a:ext>
            </a:extLst>
          </a:blip>
          <a:srcRect l="82807" t="30167" r="6374" b="17232"/>
          <a:stretch/>
        </p:blipFill>
        <p:spPr>
          <a:xfrm>
            <a:off x="2793951" y="1357089"/>
            <a:ext cx="2053819" cy="542267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/>
          </a:blip>
          <a:srcRect l="16490" t="6167" r="33115" b="7425"/>
          <a:stretch/>
        </p:blipFill>
        <p:spPr>
          <a:xfrm flipH="1">
            <a:off x="-14547" y="65590"/>
            <a:ext cx="3149632" cy="651664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943583" y="1066502"/>
            <a:ext cx="50901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</a:rPr>
              <a:t>Ábrahám és Sára nagyon boldogok voltak! </a:t>
            </a:r>
          </a:p>
          <a:p>
            <a:pPr algn="ctr"/>
            <a:endParaRPr lang="hu-HU" sz="32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</a:rPr>
              <a:t>Végre megszületett a gyermekük, akire olyan sok éven át vártak! </a:t>
            </a:r>
            <a:endParaRPr lang="hu-H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026315" y="4778102"/>
            <a:ext cx="5007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</a:rPr>
              <a:t>De itt nem ért véget a történet.</a:t>
            </a:r>
            <a:endParaRPr lang="hu-H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1936" r="9129"/>
          <a:stretch/>
        </p:blipFill>
        <p:spPr>
          <a:xfrm>
            <a:off x="2859313" y="18636"/>
            <a:ext cx="9332687" cy="683936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865256" y="483880"/>
            <a:ext cx="4963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solidFill>
                  <a:schemeClr val="accent4">
                    <a:lumMod val="50000"/>
                  </a:schemeClr>
                </a:solidFill>
              </a:rPr>
              <a:t>Meséld el te, hogy</a:t>
            </a:r>
          </a:p>
          <a:p>
            <a:pPr algn="ctr"/>
            <a:r>
              <a:rPr lang="hu-HU" sz="4000" dirty="0" smtClean="0">
                <a:solidFill>
                  <a:schemeClr val="accent4">
                    <a:lumMod val="50000"/>
                  </a:schemeClr>
                </a:solidFill>
              </a:rPr>
              <a:t> mi is történt ezután!</a:t>
            </a:r>
            <a:endParaRPr lang="hu-HU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33829" y="3427780"/>
            <a:ext cx="4644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Milyen idős lehet itt Izsák?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62849" cy="20880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33829" y="4262044"/>
            <a:ext cx="4905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Mit gondolsz, hogyan gondoskodnak róla a szülei?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606970" y="2010953"/>
            <a:ext cx="3222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A képek segítenek.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085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936"/>
            <a:ext cx="12192000" cy="667806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74170" y="220702"/>
            <a:ext cx="422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Mit tanul éppen Izsák?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74170" y="743922"/>
            <a:ext cx="5225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Miért kell neki még a segítség?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0876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02" y="1678303"/>
            <a:ext cx="12213602" cy="517969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40742" y="1501490"/>
            <a:ext cx="523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Ő mivel tölti az idejét?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40742" y="1951750"/>
            <a:ext cx="447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Szerinted miért?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15427" y="579937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Izsák itt annyi idős lehet, mint te.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269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641</Words>
  <Application>Microsoft Office PowerPoint</Application>
  <PresentationFormat>Szélesvásznú</PresentationFormat>
  <Paragraphs>99</Paragraphs>
  <Slides>18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3" baseType="lpstr">
      <vt:lpstr>Arial</vt:lpstr>
      <vt:lpstr>Comic Sans MS</vt:lpstr>
      <vt:lpstr>Times New Roman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52</cp:revision>
  <dcterms:created xsi:type="dcterms:W3CDTF">2020-10-21T11:09:57Z</dcterms:created>
  <dcterms:modified xsi:type="dcterms:W3CDTF">2020-10-22T13:30:52Z</dcterms:modified>
</cp:coreProperties>
</file>