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80" r:id="rId4"/>
    <p:sldId id="293" r:id="rId5"/>
    <p:sldId id="294" r:id="rId6"/>
    <p:sldId id="279" r:id="rId7"/>
    <p:sldId id="281" r:id="rId8"/>
    <p:sldId id="283" r:id="rId9"/>
    <p:sldId id="284" r:id="rId10"/>
    <p:sldId id="286" r:id="rId11"/>
    <p:sldId id="277" r:id="rId12"/>
    <p:sldId id="288" r:id="rId13"/>
    <p:sldId id="287" r:id="rId14"/>
    <p:sldId id="273" r:id="rId15"/>
    <p:sldId id="289" r:id="rId16"/>
    <p:sldId id="292" r:id="rId17"/>
    <p:sldId id="298" r:id="rId18"/>
    <p:sldId id="299" r:id="rId19"/>
    <p:sldId id="300" r:id="rId20"/>
    <p:sldId id="295" r:id="rId21"/>
    <p:sldId id="262" r:id="rId22"/>
    <p:sldId id="263" r:id="rId23"/>
    <p:sldId id="264" r:id="rId2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5A6"/>
    <a:srgbClr val="7F5F47"/>
    <a:srgbClr val="FDF7D3"/>
    <a:srgbClr val="70A365"/>
    <a:srgbClr val="ADA477"/>
    <a:srgbClr val="84A56F"/>
    <a:srgbClr val="FDDFAC"/>
    <a:srgbClr val="FEE1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Közepesen sötét stílus 2 – 4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Közepesen sötét stílus 1 – 6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Világos stílus 3 – 6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Világos stílus 2 – 6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Téma alapján készült stílus 1 – 6. jelölőszín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Világos stílus 3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1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02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84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573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576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64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86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649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16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55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43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2020. 11. 04.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01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hyperlink" Target="http://rpi-feladatbank.reformatus.hu/42W4D1Za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kreativhittan.blogspot.com/2015/06/teve.html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0.png"/><Relationship Id="rId18" Type="http://schemas.microsoft.com/office/2007/relationships/hdphoto" Target="../media/hdphoto9.wdp"/><Relationship Id="rId3" Type="http://schemas.microsoft.com/office/2007/relationships/hdphoto" Target="../media/hdphoto2.wdp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microsoft.com/office/2007/relationships/hdphoto" Target="../media/hdphoto6.wdp"/><Relationship Id="rId17" Type="http://schemas.openxmlformats.org/officeDocument/2006/relationships/image" Target="../media/image12.png"/><Relationship Id="rId2" Type="http://schemas.openxmlformats.org/officeDocument/2006/relationships/image" Target="../media/image4.pn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microsoft.com/office/2007/relationships/hdphoto" Target="../media/hdphoto5.wdp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1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0">
                <a:schemeClr val="bg1"/>
              </a:gs>
              <a:gs pos="44000">
                <a:schemeClr val="accent1">
                  <a:lumMod val="20000"/>
                  <a:lumOff val="80000"/>
                </a:schemeClr>
              </a:gs>
              <a:gs pos="72000">
                <a:srgbClr val="FBE1A8"/>
              </a:gs>
              <a:gs pos="99000">
                <a:srgbClr val="E0BB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1000">
                <a:srgbClr val="ECD89E"/>
              </a:gs>
              <a:gs pos="46000">
                <a:schemeClr val="accent1">
                  <a:lumMod val="20000"/>
                  <a:lumOff val="80000"/>
                </a:schemeClr>
              </a:gs>
              <a:gs pos="100000">
                <a:srgbClr val="E0BB7D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toll, színes ceruzák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105940"/>
            <a:ext cx="12192000" cy="76993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20000"/>
                  <a:lumOff val="80000"/>
                </a:schemeClr>
              </a:gs>
              <a:gs pos="68000">
                <a:srgbClr val="FBE1A8"/>
              </a:gs>
              <a:gs pos="87000">
                <a:srgbClr val="E0BB7D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A szolga útja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20000"/>
                  <a:lumOff val="80000"/>
                </a:schemeClr>
              </a:gs>
              <a:gs pos="75000">
                <a:srgbClr val="ECD89E"/>
              </a:gs>
              <a:gs pos="100000">
                <a:srgbClr val="E0BB7D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15" b="92556" l="1483" r="93904">
                        <a14:backgroundMark x1="69687" y1="63343" x2="69687" y2="63343"/>
                        <a14:backgroundMark x1="11532" y1="23034" x2="11532" y2="23034"/>
                        <a14:backgroundMark x1="12356" y1="24719" x2="12356" y2="24719"/>
                        <a14:backgroundMark x1="16804" y1="29354" x2="16804" y2="29354"/>
                        <a14:backgroundMark x1="15321" y1="27949" x2="15321" y2="27949"/>
                        <a14:backgroundMark x1="62438" y1="85534" x2="62438" y2="85534"/>
                        <a14:backgroundMark x1="13509" y1="25843" x2="13509" y2="25843"/>
                      </a14:backgroundRemoval>
                    </a14:imgEffect>
                  </a14:imgLayer>
                </a14:imgProps>
              </a:ext>
            </a:extLst>
          </a:blip>
          <a:srcRect l="1891" t="10769" r="5910" b="7001"/>
          <a:stretch/>
        </p:blipFill>
        <p:spPr>
          <a:xfrm flipH="1">
            <a:off x="2388322" y="183283"/>
            <a:ext cx="1728652" cy="165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6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919" y="149444"/>
            <a:ext cx="1408298" cy="415173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411" y="149444"/>
            <a:ext cx="1359526" cy="417612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0" b="72129" l="17710" r="48141">
                        <a14:foregroundMark x1="43444" y1="68453" x2="43444" y2="68453"/>
                        <a14:foregroundMark x1="39628" y1="51761" x2="39628" y2="51761"/>
                        <a14:foregroundMark x1="24070" y1="58346" x2="24070" y2="58346"/>
                        <a14:backgroundMark x1="41781" y1="60796" x2="41781" y2="60796"/>
                        <a14:backgroundMark x1="45793" y1="51761" x2="45793" y2="51761"/>
                        <a14:backgroundMark x1="47260" y1="63859" x2="47260" y2="63859"/>
                        <a14:backgroundMark x1="44716" y1="58499" x2="44716" y2="58499"/>
                        <a14:backgroundMark x1="43151" y1="56202" x2="43151" y2="56202"/>
                        <a14:backgroundMark x1="37573" y1="61409" x2="37573" y2="61409"/>
                        <a14:backgroundMark x1="23777" y1="65237" x2="23777" y2="65237"/>
                        <a14:backgroundMark x1="18885" y1="67688" x2="18885" y2="67688"/>
                        <a14:backgroundMark x1="8121" y1="63093" x2="8121" y2="63093"/>
                        <a14:backgroundMark x1="17221" y1="66309" x2="17221" y2="66309"/>
                        <a14:backgroundMark x1="18493" y1="62328" x2="18493" y2="62328"/>
                        <a14:backgroundMark x1="28767" y1="50077" x2="28767" y2="50077"/>
                        <a14:backgroundMark x1="32192" y1="51149" x2="32192" y2="51149"/>
                        <a14:backgroundMark x1="32877" y1="62787" x2="32877" y2="62787"/>
                        <a14:backgroundMark x1="25636" y1="66309" x2="25636" y2="66309"/>
                        <a14:backgroundMark x1="20450" y1="66462" x2="20450" y2="66462"/>
                        <a14:backgroundMark x1="33366" y1="65237" x2="33366" y2="65237"/>
                        <a14:backgroundMark x1="28474" y1="65237" x2="28474" y2="65237"/>
                        <a14:backgroundMark x1="8904" y1="52374" x2="8904" y2="52374"/>
                        <a14:backgroundMark x1="9883" y1="51608" x2="9883" y2="51608"/>
                        <a14:backgroundMark x1="31800" y1="65084" x2="31800" y2="65084"/>
                      </a14:backgroundRemoval>
                    </a14:imgEffect>
                  </a14:imgLayer>
                </a14:imgProps>
              </a:ext>
            </a:extLst>
          </a:blip>
          <a:srcRect l="17557" t="43327" r="51343" b="26885"/>
          <a:stretch/>
        </p:blipFill>
        <p:spPr>
          <a:xfrm>
            <a:off x="1765342" y="3240829"/>
            <a:ext cx="4234712" cy="259163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4" b="92496" l="44716" r="97847">
                        <a14:backgroundMark x1="50783" y1="67228" x2="50783" y2="67228"/>
                        <a14:backgroundMark x1="46282" y1="88515" x2="46282" y2="88515"/>
                        <a14:backgroundMark x1="59687" y1="51455" x2="59687" y2="51455"/>
                        <a14:backgroundMark x1="52250" y1="55283" x2="52250" y2="55283"/>
                        <a14:backgroundMark x1="55186" y1="60184" x2="55186" y2="60184"/>
                        <a14:backgroundMark x1="49804" y1="58499" x2="49804" y2="58499"/>
                        <a14:backgroundMark x1="52250" y1="57887" x2="52250" y2="57887"/>
                        <a14:backgroundMark x1="46086" y1="62481" x2="46086" y2="62481"/>
                        <a14:backgroundMark x1="47750" y1="66769" x2="47750" y2="66769"/>
                        <a14:backgroundMark x1="61252" y1="65850" x2="61252" y2="65850"/>
                        <a14:backgroundMark x1="69569" y1="89893" x2="69569" y2="89893"/>
                        <a14:backgroundMark x1="85323" y1="79939" x2="85323" y2="79939"/>
                        <a14:backgroundMark x1="90215" y1="65237" x2="90215" y2="65237"/>
                        <a14:backgroundMark x1="55773" y1="88821" x2="55773" y2="88821"/>
                        <a14:backgroundMark x1="52838" y1="90812" x2="52838" y2="90812"/>
                        <a14:backgroundMark x1="62916" y1="91118" x2="62916" y2="91118"/>
                        <a14:backgroundMark x1="60861" y1="91118" x2="60861" y2="91118"/>
                        <a14:backgroundMark x1="59589" y1="88974" x2="59589" y2="88974"/>
                        <a14:backgroundMark x1="71429" y1="88361" x2="71429" y2="88361"/>
                      </a14:backgroundRemoval>
                    </a14:imgEffect>
                  </a14:imgLayer>
                </a14:imgProps>
              </a:ext>
            </a:extLst>
          </a:blip>
          <a:srcRect l="44917" t="10529" r="2422" b="6170"/>
          <a:stretch/>
        </p:blipFill>
        <p:spPr>
          <a:xfrm>
            <a:off x="6782740" y="1390888"/>
            <a:ext cx="5409260" cy="5467112"/>
          </a:xfrm>
          <a:prstGeom prst="rect">
            <a:avLst/>
          </a:prstGeom>
        </p:spPr>
      </p:pic>
      <p:sp>
        <p:nvSpPr>
          <p:cNvPr id="11" name="Ellipszis buborék 10"/>
          <p:cNvSpPr/>
          <p:nvPr/>
        </p:nvSpPr>
        <p:spPr>
          <a:xfrm>
            <a:off x="4154495" y="4754886"/>
            <a:ext cx="4852832" cy="1897911"/>
          </a:xfrm>
          <a:prstGeom prst="wedgeEllipseCallout">
            <a:avLst>
              <a:gd name="adj1" fmla="val 67356"/>
              <a:gd name="adj2" fmla="val -14802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Az legyen a feleségnek való lány, aki szívesen ad inni nekem és a tevéimnek. Ámen.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Felhő 8"/>
          <p:cNvSpPr/>
          <p:nvPr/>
        </p:nvSpPr>
        <p:spPr>
          <a:xfrm>
            <a:off x="8819148" y="42169"/>
            <a:ext cx="3401881" cy="1583988"/>
          </a:xfrm>
          <a:prstGeom prst="cloudCallout">
            <a:avLst>
              <a:gd name="adj1" fmla="val -4910"/>
              <a:gd name="adj2" fmla="val 88369"/>
            </a:avLst>
          </a:prstGeom>
          <a:solidFill>
            <a:schemeClr val="lt1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7F5F47"/>
                </a:solidFill>
              </a:rPr>
              <a:t>Melyikük lenne Izsákhoz illő?</a:t>
            </a:r>
            <a:endParaRPr lang="hu-HU" sz="2400" dirty="0">
              <a:solidFill>
                <a:srgbClr val="7F5F47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821" b="99851" l="6113" r="34875">
                        <a14:backgroundMark x1="8307" y1="72876" x2="8307" y2="72876"/>
                        <a14:backgroundMark x1="21552" y1="72429" x2="21552" y2="72429"/>
                        <a14:backgroundMark x1="20533" y1="72280" x2="20533" y2="72280"/>
                      </a14:backgroundRemoval>
                    </a14:imgEffect>
                  </a14:imgLayer>
                </a14:imgProps>
              </a:ext>
            </a:extLst>
          </a:blip>
          <a:srcRect l="7071" t="19387" r="77572"/>
          <a:stretch/>
        </p:blipFill>
        <p:spPr>
          <a:xfrm>
            <a:off x="557313" y="173524"/>
            <a:ext cx="1360842" cy="4179408"/>
          </a:xfrm>
          <a:prstGeom prst="rect">
            <a:avLst/>
          </a:prstGeom>
        </p:spPr>
      </p:pic>
      <p:sp>
        <p:nvSpPr>
          <p:cNvPr id="2" name="Ellipszis buborék 1"/>
          <p:cNvSpPr/>
          <p:nvPr/>
        </p:nvSpPr>
        <p:spPr>
          <a:xfrm>
            <a:off x="5869692" y="149444"/>
            <a:ext cx="3322911" cy="1166799"/>
          </a:xfrm>
          <a:prstGeom prst="wedgeEllipseCallout">
            <a:avLst>
              <a:gd name="adj1" fmla="val 71026"/>
              <a:gd name="adj2" fmla="val 16722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Istenem, kérlek adj jelet!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0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10" b="72129" l="17710" r="48141">
                        <a14:foregroundMark x1="43444" y1="68453" x2="43444" y2="68453"/>
                        <a14:foregroundMark x1="39628" y1="51761" x2="39628" y2="51761"/>
                        <a14:foregroundMark x1="24070" y1="58346" x2="24070" y2="58346"/>
                        <a14:backgroundMark x1="41781" y1="60796" x2="41781" y2="60796"/>
                        <a14:backgroundMark x1="45793" y1="51761" x2="45793" y2="51761"/>
                        <a14:backgroundMark x1="47260" y1="63859" x2="47260" y2="63859"/>
                        <a14:backgroundMark x1="44716" y1="58499" x2="44716" y2="58499"/>
                        <a14:backgroundMark x1="43151" y1="56202" x2="43151" y2="56202"/>
                        <a14:backgroundMark x1="37573" y1="61409" x2="37573" y2="61409"/>
                        <a14:backgroundMark x1="23777" y1="65237" x2="23777" y2="65237"/>
                        <a14:backgroundMark x1="18885" y1="67688" x2="18885" y2="67688"/>
                        <a14:backgroundMark x1="8121" y1="63093" x2="8121" y2="63093"/>
                        <a14:backgroundMark x1="17221" y1="66309" x2="17221" y2="66309"/>
                        <a14:backgroundMark x1="18493" y1="62328" x2="18493" y2="62328"/>
                        <a14:backgroundMark x1="28767" y1="50077" x2="28767" y2="50077"/>
                        <a14:backgroundMark x1="32192" y1="51149" x2="32192" y2="51149"/>
                        <a14:backgroundMark x1="32877" y1="62787" x2="32877" y2="62787"/>
                        <a14:backgroundMark x1="25636" y1="66309" x2="25636" y2="66309"/>
                        <a14:backgroundMark x1="20450" y1="66462" x2="20450" y2="66462"/>
                        <a14:backgroundMark x1="33366" y1="65237" x2="33366" y2="65237"/>
                        <a14:backgroundMark x1="28474" y1="65237" x2="28474" y2="65237"/>
                        <a14:backgroundMark x1="8904" y1="52374" x2="8904" y2="52374"/>
                        <a14:backgroundMark x1="9883" y1="51608" x2="9883" y2="51608"/>
                        <a14:backgroundMark x1="31800" y1="65084" x2="31800" y2="65084"/>
                      </a14:backgroundRemoval>
                    </a14:imgEffect>
                  </a14:imgLayer>
                </a14:imgProps>
              </a:ext>
            </a:extLst>
          </a:blip>
          <a:srcRect l="17557" t="43327" r="51343" b="26885"/>
          <a:stretch/>
        </p:blipFill>
        <p:spPr>
          <a:xfrm>
            <a:off x="2428921" y="3626218"/>
            <a:ext cx="3517025" cy="2152413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265824" y="174473"/>
            <a:ext cx="99422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 smtClean="0">
                <a:solidFill>
                  <a:schemeClr val="accent4">
                    <a:lumMod val="50000"/>
                  </a:schemeClr>
                </a:solidFill>
              </a:rPr>
              <a:t>Imádsága után egy Rebeka nevű lány merített vizet a kútból.</a:t>
            </a:r>
            <a:endParaRPr lang="hu-HU" sz="2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4" b="92496" l="44716" r="97847">
                        <a14:backgroundMark x1="50783" y1="67228" x2="50783" y2="67228"/>
                        <a14:backgroundMark x1="46282" y1="88515" x2="46282" y2="88515"/>
                        <a14:backgroundMark x1="59687" y1="51455" x2="59687" y2="51455"/>
                        <a14:backgroundMark x1="52250" y1="55283" x2="52250" y2="55283"/>
                        <a14:backgroundMark x1="55186" y1="60184" x2="55186" y2="60184"/>
                        <a14:backgroundMark x1="49804" y1="58499" x2="49804" y2="58499"/>
                        <a14:backgroundMark x1="52250" y1="57887" x2="52250" y2="57887"/>
                        <a14:backgroundMark x1="46086" y1="62481" x2="46086" y2="62481"/>
                        <a14:backgroundMark x1="47750" y1="66769" x2="47750" y2="66769"/>
                        <a14:backgroundMark x1="61252" y1="65850" x2="61252" y2="65850"/>
                        <a14:backgroundMark x1="69569" y1="89893" x2="69569" y2="89893"/>
                        <a14:backgroundMark x1="85323" y1="79939" x2="85323" y2="79939"/>
                        <a14:backgroundMark x1="90215" y1="65237" x2="90215" y2="65237"/>
                        <a14:backgroundMark x1="55773" y1="88821" x2="55773" y2="88821"/>
                        <a14:backgroundMark x1="52838" y1="90812" x2="52838" y2="90812"/>
                        <a14:backgroundMark x1="62916" y1="91118" x2="62916" y2="91118"/>
                        <a14:backgroundMark x1="60861" y1="91118" x2="60861" y2="91118"/>
                        <a14:backgroundMark x1="59589" y1="88974" x2="59589" y2="88974"/>
                        <a14:backgroundMark x1="71429" y1="88361" x2="71429" y2="88361"/>
                      </a14:backgroundRemoval>
                    </a14:imgEffect>
                  </a14:imgLayer>
                </a14:imgProps>
              </a:ext>
            </a:extLst>
          </a:blip>
          <a:srcRect l="44917" t="10529" r="2422" b="6170"/>
          <a:stretch/>
        </p:blipFill>
        <p:spPr>
          <a:xfrm>
            <a:off x="6782740" y="1390888"/>
            <a:ext cx="5409260" cy="5467112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265824" y="581323"/>
            <a:ext cx="83021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 smtClean="0">
                <a:solidFill>
                  <a:schemeClr val="accent4">
                    <a:lumMod val="50000"/>
                  </a:schemeClr>
                </a:solidFill>
              </a:rPr>
              <a:t>Már hazafelé indult, amikor a szolga megszólította.</a:t>
            </a:r>
            <a:endParaRPr lang="hu-HU" sz="2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69" b="65850" l="5382" r="25538">
                        <a14:backgroundMark x1="22701" y1="63859" x2="22701" y2="63859"/>
                        <a14:backgroundMark x1="18493" y1="60184" x2="18493" y2="60184"/>
                        <a14:backgroundMark x1="8708" y1="61715" x2="8708" y2="61715"/>
                        <a14:backgroundMark x1="8317" y1="53905" x2="8317" y2="53905"/>
                        <a14:backgroundMark x1="28278" y1="49770" x2="28278" y2="49770"/>
                        <a14:backgroundMark x1="33268" y1="62940" x2="33268" y2="62940"/>
                        <a14:backgroundMark x1="32290" y1="51761" x2="32290" y2="51761"/>
                        <a14:backgroundMark x1="9198" y1="51914" x2="9198" y2="51914"/>
                      </a14:backgroundRemoval>
                    </a14:imgEffect>
                  </a14:imgLayer>
                </a14:imgProps>
              </a:ext>
            </a:extLst>
          </a:blip>
          <a:srcRect l="6196" t="3036" r="74749" b="33276"/>
          <a:stretch/>
        </p:blipFill>
        <p:spPr>
          <a:xfrm>
            <a:off x="846352" y="1638392"/>
            <a:ext cx="2328344" cy="4972103"/>
          </a:xfrm>
          <a:prstGeom prst="rect">
            <a:avLst/>
          </a:prstGeom>
        </p:spPr>
      </p:pic>
      <p:sp>
        <p:nvSpPr>
          <p:cNvPr id="15" name="Ellipszis buborék 14"/>
          <p:cNvSpPr/>
          <p:nvPr/>
        </p:nvSpPr>
        <p:spPr>
          <a:xfrm>
            <a:off x="7585081" y="564098"/>
            <a:ext cx="3639419" cy="1074294"/>
          </a:xfrm>
          <a:prstGeom prst="wedgeEllipseCallout">
            <a:avLst>
              <a:gd name="adj1" fmla="val 13490"/>
              <a:gd name="adj2" fmla="val 13277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Kérlek, hadd igyak egy kortyot!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Ellipszis buborék 15"/>
          <p:cNvSpPr/>
          <p:nvPr/>
        </p:nvSpPr>
        <p:spPr>
          <a:xfrm>
            <a:off x="5921362" y="2351812"/>
            <a:ext cx="3483428" cy="1264256"/>
          </a:xfrm>
          <a:prstGeom prst="wedgeEllipseCallout">
            <a:avLst>
              <a:gd name="adj1" fmla="val -61998"/>
              <a:gd name="adj2" fmla="val -2319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Igyál csak! Sőt, még a tevéidnek is merítek!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Felhő 17"/>
          <p:cNvSpPr/>
          <p:nvPr/>
        </p:nvSpPr>
        <p:spPr>
          <a:xfrm>
            <a:off x="10278892" y="174473"/>
            <a:ext cx="1891215" cy="1028902"/>
          </a:xfrm>
          <a:prstGeom prst="cloudCallout">
            <a:avLst>
              <a:gd name="adj1" fmla="val -38672"/>
              <a:gd name="adj2" fmla="val 159850"/>
            </a:avLst>
          </a:prstGeom>
          <a:solidFill>
            <a:schemeClr val="lt1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rgbClr val="7F5F47"/>
                </a:solidFill>
              </a:rPr>
              <a:t>Ő</a:t>
            </a:r>
            <a:r>
              <a:rPr lang="hu-HU" sz="2400" dirty="0" smtClean="0">
                <a:solidFill>
                  <a:srgbClr val="7F5F47"/>
                </a:solidFill>
              </a:rPr>
              <a:t> lesz az!</a:t>
            </a:r>
            <a:endParaRPr lang="hu-HU" sz="2400" dirty="0">
              <a:solidFill>
                <a:srgbClr val="7F5F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7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06706 0.04005 C 0.08099 0.04907 0.10196 0.05393 0.12396 0.05393 C 0.14896 0.05393 0.16901 0.04907 0.18295 0.04005 L 0.25 1.11111E-6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 animBg="1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45029" y="624635"/>
            <a:ext cx="698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chemeClr val="accent4">
                    <a:lumMod val="50000"/>
                  </a:schemeClr>
                </a:solidFill>
              </a:rPr>
              <a:t>Hazáig kísérték a kedves lányt. </a:t>
            </a:r>
          </a:p>
        </p:txBody>
      </p:sp>
      <p:grpSp>
        <p:nvGrpSpPr>
          <p:cNvPr id="6" name="Csoportba foglalás 5"/>
          <p:cNvGrpSpPr/>
          <p:nvPr/>
        </p:nvGrpSpPr>
        <p:grpSpPr>
          <a:xfrm>
            <a:off x="-4513942" y="2521468"/>
            <a:ext cx="16873150" cy="4336532"/>
            <a:chOff x="-4513942" y="2521468"/>
            <a:chExt cx="16873150" cy="4336532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-4513942" y="2521468"/>
              <a:ext cx="14790057" cy="4336532"/>
              <a:chOff x="-2598057" y="2521468"/>
              <a:chExt cx="14790057" cy="4336532"/>
            </a:xfrm>
          </p:grpSpPr>
          <p:pic>
            <p:nvPicPr>
              <p:cNvPr id="2" name="Kép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2215" b="100000" l="3803" r="99859"/>
                        </a14:imgEffect>
                      </a14:imgLayer>
                    </a14:imgProps>
                  </a:ext>
                </a:extLst>
              </a:blip>
              <a:srcRect l="5362"/>
              <a:stretch/>
            </p:blipFill>
            <p:spPr>
              <a:xfrm>
                <a:off x="-2598057" y="3251200"/>
                <a:ext cx="7669333" cy="3606800"/>
              </a:xfrm>
              <a:prstGeom prst="rect">
                <a:avLst/>
              </a:prstGeom>
            </p:spPr>
          </p:pic>
          <p:pic>
            <p:nvPicPr>
              <p:cNvPr id="3" name="Kép 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815" b="92556" l="1483" r="93904">
                            <a14:backgroundMark x1="69687" y1="63343" x2="69687" y2="63343"/>
                            <a14:backgroundMark x1="11532" y1="23034" x2="11532" y2="23034"/>
                            <a14:backgroundMark x1="12356" y1="24719" x2="12356" y2="24719"/>
                            <a14:backgroundMark x1="16804" y1="29354" x2="16804" y2="29354"/>
                            <a14:backgroundMark x1="15321" y1="27949" x2="15321" y2="27949"/>
                            <a14:backgroundMark x1="62438" y1="85534" x2="62438" y2="85534"/>
                            <a14:backgroundMark x1="13509" y1="25843" x2="13509" y2="25843"/>
                          </a14:backgroundRemoval>
                        </a14:imgEffect>
                      </a14:imgLayer>
                    </a14:imgProps>
                  </a:ext>
                </a:extLst>
              </a:blip>
              <a:srcRect l="1891" t="10769" r="5910" b="46209"/>
              <a:stretch/>
            </p:blipFill>
            <p:spPr>
              <a:xfrm flipH="1">
                <a:off x="4267202" y="2521468"/>
                <a:ext cx="7924798" cy="4336532"/>
              </a:xfrm>
              <a:prstGeom prst="rect">
                <a:avLst/>
              </a:prstGeom>
            </p:spPr>
          </p:pic>
        </p:grpSp>
        <p:pic>
          <p:nvPicPr>
            <p:cNvPr id="7" name="Kép 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369" b="65850" l="5382" r="25538">
                          <a14:backgroundMark x1="22701" y1="63859" x2="22701" y2="63859"/>
                          <a14:backgroundMark x1="18493" y1="60184" x2="18493" y2="60184"/>
                          <a14:backgroundMark x1="8708" y1="61715" x2="8708" y2="61715"/>
                          <a14:backgroundMark x1="8317" y1="53905" x2="8317" y2="53905"/>
                          <a14:backgroundMark x1="28278" y1="49770" x2="28278" y2="49770"/>
                          <a14:backgroundMark x1="33268" y1="62940" x2="33268" y2="62940"/>
                          <a14:backgroundMark x1="32290" y1="51761" x2="32290" y2="51761"/>
                          <a14:backgroundMark x1="9198" y1="51914" x2="9198" y2="51914"/>
                        </a14:backgroundRemoval>
                      </a14:imgEffect>
                    </a14:imgLayer>
                  </a14:imgProps>
                </a:ext>
              </a:extLst>
            </a:blip>
            <a:srcRect l="6196" t="3036" r="74749" b="61838"/>
            <a:stretch/>
          </p:blipFill>
          <p:spPr>
            <a:xfrm>
              <a:off x="9405257" y="3378855"/>
              <a:ext cx="2953951" cy="3479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274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7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33829" y="290807"/>
            <a:ext cx="11596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chemeClr val="accent4">
                    <a:lumMod val="50000"/>
                  </a:schemeClr>
                </a:solidFill>
              </a:rPr>
              <a:t>Rebeka rokonai behívták a házukba. </a:t>
            </a:r>
          </a:p>
          <a:p>
            <a:r>
              <a:rPr lang="hu-HU" sz="3600" dirty="0" smtClean="0">
                <a:solidFill>
                  <a:schemeClr val="accent4">
                    <a:lumMod val="50000"/>
                  </a:schemeClr>
                </a:solidFill>
              </a:rPr>
              <a:t>Még vacsorával is megkínálták.</a:t>
            </a:r>
            <a:endParaRPr lang="hu-HU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33829" y="1391990"/>
            <a:ext cx="11434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chemeClr val="accent4">
                    <a:lumMod val="50000"/>
                  </a:schemeClr>
                </a:solidFill>
              </a:rPr>
              <a:t>A szolga töviről hegyire elmesélte utazásának célját.</a:t>
            </a:r>
            <a:endParaRPr lang="hu-HU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33829" y="3139504"/>
            <a:ext cx="901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chemeClr val="accent4">
                    <a:lumMod val="50000"/>
                  </a:schemeClr>
                </a:solidFill>
              </a:rPr>
              <a:t>Aztán átadta nekik Ábrahám ajándékait.</a:t>
            </a:r>
            <a:endParaRPr lang="hu-HU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757898" y="3785835"/>
            <a:ext cx="2868749" cy="2207201"/>
            <a:chOff x="7922491" y="3549881"/>
            <a:chExt cx="2868749" cy="2207201"/>
          </a:xfrm>
        </p:grpSpPr>
        <p:pic>
          <p:nvPicPr>
            <p:cNvPr id="7" name="Kép 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2704" l="0" r="34511"/>
                      </a14:imgEffect>
                    </a14:imgLayer>
                  </a14:imgProps>
                </a:ext>
              </a:extLst>
            </a:blip>
            <a:srcRect r="65169" b="8316"/>
            <a:stretch/>
          </p:blipFill>
          <p:spPr>
            <a:xfrm>
              <a:off x="8528462" y="3785835"/>
              <a:ext cx="2262778" cy="1634636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7425" l="35453" r="63604"/>
                      </a14:imgEffect>
                    </a14:imgLayer>
                  </a14:imgProps>
                </a:ext>
              </a:extLst>
            </a:blip>
            <a:srcRect l="36093" r="35585"/>
            <a:stretch/>
          </p:blipFill>
          <p:spPr>
            <a:xfrm>
              <a:off x="7922491" y="3549881"/>
              <a:ext cx="1211943" cy="2179149"/>
            </a:xfrm>
            <a:prstGeom prst="rect">
              <a:avLst/>
            </a:prstGeom>
          </p:spPr>
        </p:pic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7425" l="35453" r="63604"/>
                      </a14:imgEffect>
                    </a14:imgLayer>
                  </a14:imgProps>
                </a:ext>
              </a:extLst>
            </a:blip>
            <a:srcRect l="36093" r="35585"/>
            <a:stretch/>
          </p:blipFill>
          <p:spPr>
            <a:xfrm>
              <a:off x="9572171" y="4710776"/>
              <a:ext cx="1050835" cy="1018254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675500" y="4555926"/>
              <a:ext cx="1343399" cy="120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591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15" b="92556" l="1483" r="93904">
                        <a14:backgroundMark x1="69687" y1="63343" x2="69687" y2="63343"/>
                        <a14:backgroundMark x1="11532" y1="23034" x2="11532" y2="23034"/>
                        <a14:backgroundMark x1="12356" y1="24719" x2="12356" y2="24719"/>
                        <a14:backgroundMark x1="16804" y1="29354" x2="16804" y2="29354"/>
                        <a14:backgroundMark x1="15321" y1="27949" x2="15321" y2="27949"/>
                        <a14:backgroundMark x1="62438" y1="85534" x2="62438" y2="85534"/>
                        <a14:backgroundMark x1="13509" y1="25843" x2="13509" y2="25843"/>
                      </a14:backgroundRemoval>
                    </a14:imgEffect>
                  </a14:imgLayer>
                </a14:imgProps>
              </a:ext>
            </a:extLst>
          </a:blip>
          <a:srcRect l="1891" t="10769" r="5910" b="7001"/>
          <a:stretch/>
        </p:blipFill>
        <p:spPr>
          <a:xfrm flipH="1">
            <a:off x="822959" y="280585"/>
            <a:ext cx="6191793" cy="635457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06" b="98825" l="6864" r="42326">
                        <a14:backgroundMark x1="11916" y1="61457" x2="11916" y2="61457"/>
                        <a14:backgroundMark x1="10963" y1="64865" x2="10963" y2="64865"/>
                        <a14:backgroundMark x1="14871" y1="61575" x2="14871" y2="61575"/>
                        <a14:backgroundMark x1="31649" y1="63572" x2="31649" y2="63572"/>
                      </a14:backgroundRemoval>
                    </a14:imgEffect>
                  </a14:imgLayer>
                </a14:imgProps>
              </a:ext>
            </a:extLst>
          </a:blip>
          <a:srcRect l="10001" t="20871" r="66612"/>
          <a:stretch/>
        </p:blipFill>
        <p:spPr>
          <a:xfrm flipH="1">
            <a:off x="10292208" y="1556874"/>
            <a:ext cx="1899792" cy="4967728"/>
          </a:xfrm>
          <a:prstGeom prst="rect">
            <a:avLst/>
          </a:prstGeom>
        </p:spPr>
      </p:pic>
      <p:sp>
        <p:nvSpPr>
          <p:cNvPr id="5" name="Ellipszis buborék 4"/>
          <p:cNvSpPr/>
          <p:nvPr/>
        </p:nvSpPr>
        <p:spPr>
          <a:xfrm>
            <a:off x="4201800" y="1556874"/>
            <a:ext cx="3988611" cy="1695777"/>
          </a:xfrm>
          <a:prstGeom prst="wedgeEllipseCallout">
            <a:avLst>
              <a:gd name="adj1" fmla="val -68494"/>
              <a:gd name="adj2" fmla="val -2923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Elengeditek </a:t>
            </a:r>
          </a:p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velem Rebekát, hogy Izsák felesége legyen?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Ellipszis buborék 5"/>
          <p:cNvSpPr/>
          <p:nvPr/>
        </p:nvSpPr>
        <p:spPr>
          <a:xfrm>
            <a:off x="7601922" y="546719"/>
            <a:ext cx="3640182" cy="1231026"/>
          </a:xfrm>
          <a:prstGeom prst="wedgeEllipseCallout">
            <a:avLst>
              <a:gd name="adj1" fmla="val 70291"/>
              <a:gd name="adj2" fmla="val 4465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Elengedjük, ha Rebeka is akarja! 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Ellipszis buborék 6"/>
          <p:cNvSpPr/>
          <p:nvPr/>
        </p:nvSpPr>
        <p:spPr>
          <a:xfrm>
            <a:off x="7996839" y="2697745"/>
            <a:ext cx="2295369" cy="1109812"/>
          </a:xfrm>
          <a:prstGeom prst="wedgeEllipseCallout">
            <a:avLst>
              <a:gd name="adj1" fmla="val 67490"/>
              <a:gd name="adj2" fmla="val -4815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Elmegyek!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558937" y="5434834"/>
            <a:ext cx="6283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accent4">
                    <a:lumMod val="50000"/>
                  </a:schemeClr>
                </a:solidFill>
              </a:rPr>
              <a:t>Miután Rebeka beleegyezett, útnak indultak.</a:t>
            </a:r>
            <a:endParaRPr lang="hu-HU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71154"/>
            <a:ext cx="7609125" cy="578684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06" b="98825" l="6864" r="42326">
                        <a14:backgroundMark x1="11916" y1="61457" x2="11916" y2="61457"/>
                        <a14:backgroundMark x1="10963" y1="64865" x2="10963" y2="64865"/>
                        <a14:backgroundMark x1="14871" y1="61575" x2="14871" y2="61575"/>
                        <a14:backgroundMark x1="31649" y1="63572" x2="31649" y2="63572"/>
                      </a14:backgroundRemoval>
                    </a14:imgEffect>
                  </a14:imgLayer>
                </a14:imgProps>
              </a:ext>
            </a:extLst>
          </a:blip>
          <a:srcRect l="10001" t="20871" r="66612"/>
          <a:stretch/>
        </p:blipFill>
        <p:spPr>
          <a:xfrm flipH="1">
            <a:off x="5120639" y="2258350"/>
            <a:ext cx="1759029" cy="459965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299063" y="413702"/>
            <a:ext cx="957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Amikor megérkeztek, a szolga örömmel mutatta be a lányt.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389121" y="1191523"/>
            <a:ext cx="4484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Izsák és Rebeka megszerették egymást.</a:t>
            </a:r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hu-H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609125" y="2341418"/>
            <a:ext cx="4370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Igazi boldog pár lettek.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7640320" y="3679953"/>
            <a:ext cx="4198880" cy="2860071"/>
          </a:xfrm>
          <a:prstGeom prst="roundRect">
            <a:avLst/>
          </a:prstGeom>
          <a:gradFill>
            <a:gsLst>
              <a:gs pos="0">
                <a:srgbClr val="84A56F"/>
              </a:gs>
              <a:gs pos="50000">
                <a:schemeClr val="bg1">
                  <a:lumMod val="85000"/>
                </a:schemeClr>
              </a:gs>
              <a:gs pos="100000">
                <a:srgbClr val="84A56F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dirty="0" smtClean="0">
                <a:solidFill>
                  <a:schemeClr val="accent2">
                    <a:lumMod val="50000"/>
                  </a:schemeClr>
                </a:solidFill>
              </a:rPr>
              <a:t>Tudod-e?</a:t>
            </a:r>
            <a:endParaRPr lang="hu-H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Amikor egy fiú és egy lány összeházasodik, Isten előtt fogadalmat tesznek, hogy ezentúl összetartoznak.</a:t>
            </a:r>
          </a:p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Isten szemében is egy pár lesznek.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3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54000">
              <a:schemeClr val="accent4">
                <a:lumMod val="40000"/>
                <a:lumOff val="60000"/>
              </a:schemeClr>
            </a:gs>
            <a:gs pos="97000">
              <a:srgbClr val="FDDFA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090" l="1566" r="97750">
                        <a14:backgroundMark x1="11155" y1="12251" x2="11155" y2="12251"/>
                        <a14:backgroundMark x1="20157" y1="30168" x2="20157" y2="30168"/>
                        <a14:backgroundMark x1="57436" y1="32619" x2="57436" y2="32619"/>
                        <a14:backgroundMark x1="51859" y1="22818" x2="51859" y2="228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4857" y="1857829"/>
            <a:ext cx="6937828" cy="443287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525449" y="487076"/>
            <a:ext cx="10448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000" dirty="0" smtClean="0">
                <a:solidFill>
                  <a:schemeClr val="accent2">
                    <a:lumMod val="50000"/>
                  </a:schemeClr>
                </a:solidFill>
              </a:rPr>
              <a:t>Ábrahám szolgája nagyon fontos feladatot kapott urától: </a:t>
            </a:r>
          </a:p>
          <a:p>
            <a:pPr algn="r"/>
            <a:r>
              <a:rPr lang="hu-HU" sz="3000" dirty="0" smtClean="0">
                <a:solidFill>
                  <a:schemeClr val="accent2">
                    <a:lumMod val="50000"/>
                  </a:schemeClr>
                </a:solidFill>
              </a:rPr>
              <a:t>Feleséget kellett hoznia Izsáknak. </a:t>
            </a:r>
            <a:endParaRPr lang="hu-HU" sz="3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95084" y="2548245"/>
            <a:ext cx="518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dirty="0" smtClean="0">
                <a:solidFill>
                  <a:schemeClr val="accent2">
                    <a:lumMod val="50000"/>
                  </a:schemeClr>
                </a:solidFill>
              </a:rPr>
              <a:t>Amikor rátalált Rebekára, nagyon boldog volt.</a:t>
            </a:r>
          </a:p>
          <a:p>
            <a:r>
              <a:rPr lang="hu-HU" sz="3000" dirty="0" smtClean="0">
                <a:solidFill>
                  <a:schemeClr val="accent2">
                    <a:lumMod val="50000"/>
                  </a:schemeClr>
                </a:solidFill>
              </a:rPr>
              <a:t>Örömében tudod mit mondott? 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595084" y="5177653"/>
            <a:ext cx="6646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dirty="0" smtClean="0">
                <a:solidFill>
                  <a:schemeClr val="accent2">
                    <a:lumMod val="50000"/>
                  </a:schemeClr>
                </a:solidFill>
                <a:hlinkClick r:id="rId4"/>
              </a:rPr>
              <a:t>Kattints ide, </a:t>
            </a:r>
            <a:r>
              <a:rPr lang="hu-HU" sz="3000" dirty="0" err="1">
                <a:solidFill>
                  <a:schemeClr val="accent2">
                    <a:lumMod val="50000"/>
                  </a:schemeClr>
                </a:solidFill>
                <a:hlinkClick r:id="rId4"/>
              </a:rPr>
              <a:t>f</a:t>
            </a:r>
            <a:r>
              <a:rPr lang="hu-HU" sz="3000" dirty="0" err="1" smtClean="0">
                <a:solidFill>
                  <a:schemeClr val="accent2">
                    <a:lumMod val="50000"/>
                  </a:schemeClr>
                </a:solidFill>
                <a:hlinkClick r:id="rId4"/>
              </a:rPr>
              <a:t>ejtsd</a:t>
            </a:r>
            <a:r>
              <a:rPr lang="hu-HU" sz="3000" dirty="0" smtClean="0">
                <a:solidFill>
                  <a:schemeClr val="accent2">
                    <a:lumMod val="50000"/>
                  </a:schemeClr>
                </a:solidFill>
                <a:hlinkClick r:id="rId4"/>
              </a:rPr>
              <a:t> meg a titkosírást!</a:t>
            </a:r>
            <a:r>
              <a:rPr lang="hu-HU" sz="3000" dirty="0" smtClean="0">
                <a:solidFill>
                  <a:schemeClr val="accent2">
                    <a:lumMod val="50000"/>
                  </a:schemeClr>
                </a:solidFill>
              </a:rPr>
              <a:t> És megkapod a választ.</a:t>
            </a:r>
            <a:endParaRPr lang="hu-HU" sz="3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90199" cy="185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5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962781"/>
              </p:ext>
            </p:extLst>
          </p:nvPr>
        </p:nvGraphicFramePr>
        <p:xfrm>
          <a:off x="566059" y="1959428"/>
          <a:ext cx="11103427" cy="377371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088413">
                  <a:extLst>
                    <a:ext uri="{9D8B030D-6E8A-4147-A177-3AD203B41FA5}">
                      <a16:colId xmlns:a16="http://schemas.microsoft.com/office/drawing/2014/main" val="374336570"/>
                    </a:ext>
                  </a:extLst>
                </a:gridCol>
                <a:gridCol w="3541316">
                  <a:extLst>
                    <a:ext uri="{9D8B030D-6E8A-4147-A177-3AD203B41FA5}">
                      <a16:colId xmlns:a16="http://schemas.microsoft.com/office/drawing/2014/main" val="3750318110"/>
                    </a:ext>
                  </a:extLst>
                </a:gridCol>
                <a:gridCol w="3473698">
                  <a:extLst>
                    <a:ext uri="{9D8B030D-6E8A-4147-A177-3AD203B41FA5}">
                      <a16:colId xmlns:a16="http://schemas.microsoft.com/office/drawing/2014/main" val="2631561554"/>
                    </a:ext>
                  </a:extLst>
                </a:gridCol>
              </a:tblGrid>
              <a:tr h="969962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800" b="0" dirty="0" smtClean="0">
                          <a:solidFill>
                            <a:schemeClr val="bg1"/>
                          </a:solidFill>
                        </a:rPr>
                        <a:t>Már önállóan elvégzem</a:t>
                      </a:r>
                      <a:endParaRPr lang="hu-HU" sz="2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800" b="0" dirty="0" smtClean="0">
                          <a:solidFill>
                            <a:schemeClr val="bg1"/>
                          </a:solidFill>
                        </a:rPr>
                        <a:t>Segítséggel megoldom</a:t>
                      </a:r>
                      <a:endParaRPr lang="hu-HU" sz="2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079937"/>
                  </a:ext>
                </a:extLst>
              </a:tr>
              <a:tr h="769951">
                <a:tc>
                  <a:txBody>
                    <a:bodyPr/>
                    <a:lstStyle/>
                    <a:p>
                      <a:r>
                        <a:rPr lang="hu-H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Reggeli tevékenységek</a:t>
                      </a:r>
                      <a:endParaRPr lang="hu-HU" sz="2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711776"/>
                  </a:ext>
                </a:extLst>
              </a:tr>
              <a:tr h="769951">
                <a:tc>
                  <a:txBody>
                    <a:bodyPr/>
                    <a:lstStyle/>
                    <a:p>
                      <a:r>
                        <a:rPr lang="hu-H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Iskolai tevékenységek</a:t>
                      </a:r>
                      <a:endParaRPr lang="hu-HU" sz="2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786571"/>
                  </a:ext>
                </a:extLst>
              </a:tr>
              <a:tr h="631924">
                <a:tc>
                  <a:txBody>
                    <a:bodyPr/>
                    <a:lstStyle/>
                    <a:p>
                      <a:r>
                        <a:rPr lang="hu-H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Otthoni feladatok</a:t>
                      </a:r>
                      <a:endParaRPr lang="hu-HU" sz="2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845031"/>
                  </a:ext>
                </a:extLst>
              </a:tr>
              <a:tr h="631924">
                <a:tc>
                  <a:txBody>
                    <a:bodyPr/>
                    <a:lstStyle/>
                    <a:p>
                      <a:r>
                        <a:rPr lang="hu-HU" sz="2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Esti teendők</a:t>
                      </a:r>
                      <a:endParaRPr lang="hu-HU" sz="2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807544"/>
                  </a:ext>
                </a:extLst>
              </a:tr>
            </a:tbl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6229" cy="1745555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1886856" y="391887"/>
            <a:ext cx="10116457" cy="1353668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Te is szoktál fontos feladatokat kapni a szüleidtől, vagy a tanitónénidtől? </a:t>
            </a:r>
          </a:p>
          <a:p>
            <a:pPr algn="ctr"/>
            <a:r>
              <a:rPr lang="hu-HU" sz="2400" dirty="0" smtClean="0"/>
              <a:t>El tudod végezni? Ha nem, kitől kérsz segítséget? </a:t>
            </a:r>
          </a:p>
          <a:p>
            <a:pPr algn="ctr"/>
            <a:r>
              <a:rPr lang="hu-HU" sz="2400" dirty="0" smtClean="0"/>
              <a:t>Készíts táblázatot a feladataidról! </a:t>
            </a:r>
            <a:endParaRPr lang="hu-HU" sz="2400" dirty="0"/>
          </a:p>
        </p:txBody>
      </p:sp>
      <p:sp>
        <p:nvSpPr>
          <p:cNvPr id="7" name="Lekerekített téglalap 6"/>
          <p:cNvSpPr/>
          <p:nvPr/>
        </p:nvSpPr>
        <p:spPr>
          <a:xfrm>
            <a:off x="566059" y="5947013"/>
            <a:ext cx="11103426" cy="676834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Ugye milyen ügyes vagy? Ezt már mind el tudod végezni!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023299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54000">
              <a:schemeClr val="accent4">
                <a:lumMod val="40000"/>
                <a:lumOff val="60000"/>
              </a:schemeClr>
            </a:gs>
            <a:gs pos="97000">
              <a:srgbClr val="FDDFA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1630" t="4026" r="75516" b="58045"/>
          <a:stretch/>
        </p:blipFill>
        <p:spPr>
          <a:xfrm>
            <a:off x="188687" y="2471468"/>
            <a:ext cx="3904343" cy="37220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188687" y="6299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hlinkClick r:id="rId3"/>
              </a:rPr>
              <a:t>Eredeti ötlet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/>
          <a:srcRect l="72962" t="53545" r="2365" b="2953"/>
          <a:stretch/>
        </p:blipFill>
        <p:spPr>
          <a:xfrm>
            <a:off x="8055429" y="232229"/>
            <a:ext cx="3775554" cy="38239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87" y="232229"/>
            <a:ext cx="1751921" cy="1756229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690247" y="870857"/>
            <a:ext cx="4615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Szorgalmi feladat</a:t>
            </a:r>
            <a:endParaRPr lang="hu-H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615543" y="4370629"/>
            <a:ext cx="7215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Szorgalmi feladatként elkészítheted ezt a tevét.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A rakományába belehelyezheted a heti feladataidat apró papírdarabokra írva.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Amikor egyet </a:t>
            </a:r>
            <a:r>
              <a:rPr lang="hu-HU" sz="2400" dirty="0" err="1" smtClean="0">
                <a:solidFill>
                  <a:schemeClr val="accent2">
                    <a:lumMod val="50000"/>
                  </a:schemeClr>
                </a:solidFill>
              </a:rPr>
              <a:t>elvégzel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, azt mindig vedd ki!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Így a hét végére, elfogyhat a rakomány. 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2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54000">
              <a:schemeClr val="accent4">
                <a:lumMod val="40000"/>
                <a:lumOff val="60000"/>
              </a:schemeClr>
            </a:gs>
            <a:gs pos="97000">
              <a:srgbClr val="FDDFA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5832" t="2202" r="1416" b="1708"/>
          <a:stretch/>
        </p:blipFill>
        <p:spPr>
          <a:xfrm>
            <a:off x="5152571" y="1001486"/>
            <a:ext cx="6676571" cy="50654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94971" cy="1496025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91885" y="1665767"/>
            <a:ext cx="457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u="sng" dirty="0" smtClean="0">
                <a:solidFill>
                  <a:schemeClr val="accent2">
                    <a:lumMod val="50000"/>
                  </a:schemeClr>
                </a:solidFill>
              </a:rPr>
              <a:t>Hozzávalók:</a:t>
            </a:r>
            <a:endParaRPr lang="hu-HU" sz="2800" b="1" u="sng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WC papír guriga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accent2">
                    <a:lumMod val="50000"/>
                  </a:schemeClr>
                </a:solidFill>
              </a:rPr>
              <a:t>b</a:t>
            </a: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arna karton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accent2">
                    <a:lumMod val="50000"/>
                  </a:schemeClr>
                </a:solidFill>
              </a:rPr>
              <a:t>o</a:t>
            </a: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lló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accent2">
                    <a:lumMod val="50000"/>
                  </a:schemeClr>
                </a:solidFill>
              </a:rPr>
              <a:t>r</a:t>
            </a: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agasztó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ablon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ekete filc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eve díszítéséhez színes filcek, vagy egyéb színes kartonok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12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12511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045" y="2081797"/>
            <a:ext cx="8637392" cy="45802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714044" cy="1699250"/>
          </a:xfrm>
          <a:prstGeom prst="rect">
            <a:avLst/>
          </a:prstGeom>
        </p:spPr>
      </p:pic>
      <p:pic>
        <p:nvPicPr>
          <p:cNvPr id="9" name="Ó Ábrahám Ura - zené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420.1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510" y="3653335"/>
            <a:ext cx="1224456" cy="122445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8739050" y="2"/>
            <a:ext cx="3452949" cy="4787160"/>
          </a:xfrm>
          <a:prstGeom prst="rect">
            <a:avLst/>
          </a:prstGeom>
        </p:spPr>
      </p:pic>
      <p:sp>
        <p:nvSpPr>
          <p:cNvPr id="10" name="Lekerekített téglalap 9"/>
          <p:cNvSpPr/>
          <p:nvPr/>
        </p:nvSpPr>
        <p:spPr>
          <a:xfrm>
            <a:off x="1923051" y="276360"/>
            <a:ext cx="7130541" cy="152908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Ábrahám szolgája</a:t>
            </a:r>
            <a:r>
              <a:rPr kumimoji="0" lang="hu-HU" sz="2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 Istenhez imádkozott, hogy segítsen neki megfelelő feleséget találni Izsák számára.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noProof="0" dirty="0" smtClean="0">
                <a:solidFill>
                  <a:prstClr val="white"/>
                </a:solidFill>
                <a:latin typeface="Arial" panose="020B0604020202020204"/>
              </a:rPr>
              <a:t>Adjunk hálát azért, hogy szerető Istenünk van, Akitől mi is segítséget kérhetünk!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130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2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r="5016"/>
          <a:stretch/>
        </p:blipFill>
        <p:spPr>
          <a:xfrm>
            <a:off x="3800475" y="195943"/>
            <a:ext cx="8391525" cy="66620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021783" y="2497634"/>
            <a:ext cx="594890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„Az Úr vezérelt engem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ezen az úton…”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(Mózes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1.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könyve 24,27)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81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68096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bg1">
                <a:lumMod val="95000"/>
              </a:schemeClr>
            </a:gs>
            <a:gs pos="18000">
              <a:schemeClr val="accent1">
                <a:lumMod val="20000"/>
                <a:lumOff val="80000"/>
              </a:schemeClr>
            </a:gs>
            <a:gs pos="90000">
              <a:srgbClr val="92D050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49072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7245368" y="1"/>
            <a:ext cx="4946632" cy="685799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669143" cy="167593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808513" y="287309"/>
            <a:ext cx="4049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dirty="0" smtClean="0">
                <a:solidFill>
                  <a:schemeClr val="accent2">
                    <a:lumMod val="50000"/>
                  </a:schemeClr>
                </a:solidFill>
              </a:rPr>
              <a:t>Játsszunk!</a:t>
            </a:r>
            <a:endParaRPr lang="hu-HU" sz="6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004456" y="1383551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accent1">
                    <a:lumMod val="75000"/>
                  </a:schemeClr>
                </a:solidFill>
              </a:rPr>
              <a:t>Hideg,</a:t>
            </a:r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sz="3200" dirty="0" smtClean="0">
                <a:solidFill>
                  <a:schemeClr val="accent2"/>
                </a:solidFill>
              </a:rPr>
              <a:t>meleg,</a:t>
            </a:r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sz="3200" dirty="0" smtClean="0">
                <a:solidFill>
                  <a:srgbClr val="FF0000"/>
                </a:solidFill>
              </a:rPr>
              <a:t>tűz!</a:t>
            </a:r>
            <a:endParaRPr lang="hu-HU" sz="3200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54026" y="2200471"/>
            <a:ext cx="7329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A következő képen elrejtettünk egy tárgyat.</a:t>
            </a:r>
          </a:p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Úgy találhatod meg, ha követed az utasításokat.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056395" y="3503442"/>
            <a:ext cx="86622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Bökj rá a képen látható dolgokra szépen lassan, egymás után, amíg meg nem találod az elrejtett tárgyat!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Ha távolodsz a tárgytól, akkor azt olvashatod, hogy: </a:t>
            </a:r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HIDEG.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Ha közeledsz, akkor azt, hogy: 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MELEG.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Amikor megtaláltad: </a:t>
            </a:r>
            <a:r>
              <a:rPr lang="hu-HU" sz="2400" dirty="0" smtClean="0">
                <a:solidFill>
                  <a:srgbClr val="FF0000"/>
                </a:solidFill>
              </a:rPr>
              <a:t>TŰZ.</a:t>
            </a:r>
            <a:endParaRPr lang="hu-HU" sz="2400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241683" y="5622020"/>
            <a:ext cx="3183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FF0000"/>
                </a:solidFill>
              </a:rPr>
              <a:t>Jó keresgélést!</a:t>
            </a:r>
            <a:endParaRPr lang="hu-H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674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70000">
              <a:srgbClr val="F5D5A6"/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9051281" y="1"/>
            <a:ext cx="3140719" cy="435428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669143" cy="16759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61" b="96696" l="0" r="983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8804" y="133924"/>
            <a:ext cx="2487877" cy="21641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22" b="89503" l="2489" r="71537">
                        <a14:foregroundMark x1="12446" y1="65193" x2="12446" y2="65193"/>
                        <a14:foregroundMark x1="9199" y1="70497" x2="9199" y2="70497"/>
                        <a14:foregroundMark x1="54437" y1="72376" x2="54437" y2="72376"/>
                        <a14:foregroundMark x1="59091" y1="65414" x2="59091" y2="65414"/>
                        <a14:foregroundMark x1="51732" y1="70055" x2="51732" y2="70055"/>
                        <a14:foregroundMark x1="56061" y1="71713" x2="56061" y2="71713"/>
                        <a14:foregroundMark x1="48485" y1="74586" x2="48485" y2="74586"/>
                        <a14:foregroundMark x1="37879" y1="81326" x2="37879" y2="81326"/>
                        <a14:foregroundMark x1="46429" y1="63757" x2="46429" y2="63757"/>
                        <a14:foregroundMark x1="28030" y1="81547" x2="28030" y2="81547"/>
                        <a14:backgroundMark x1="30628" y1="72155" x2="30628" y2="72155"/>
                      </a14:backgroundRemoval>
                    </a14:imgEffect>
                  </a14:imgLayer>
                </a14:imgProps>
              </a:ext>
            </a:extLst>
          </a:blip>
          <a:srcRect l="5287" t="53176" r="37012" b="13965"/>
          <a:stretch/>
        </p:blipFill>
        <p:spPr>
          <a:xfrm>
            <a:off x="7230617" y="4607120"/>
            <a:ext cx="3890297" cy="216988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702" b="93952" l="1684" r="62963">
                        <a14:foregroundMark x1="27946" y1="17944" x2="27946" y2="17944"/>
                        <a14:foregroundMark x1="26599" y1="20968" x2="26599" y2="20968"/>
                        <a14:foregroundMark x1="32997" y1="27823" x2="32997" y2="27823"/>
                        <a14:foregroundMark x1="37710" y1="27823" x2="37710" y2="27823"/>
                        <a14:foregroundMark x1="47811" y1="89718" x2="47811" y2="89718"/>
                        <a14:foregroundMark x1="18519" y1="89315" x2="18519" y2="89315"/>
                        <a14:foregroundMark x1="18855" y1="20565" x2="18855" y2="20565"/>
                        <a14:foregroundMark x1="19865" y1="21774" x2="19865" y2="21774"/>
                        <a14:foregroundMark x1="20202" y1="23185" x2="20202" y2="23185"/>
                        <a14:foregroundMark x1="20875" y1="25000" x2="20875" y2="25000"/>
                        <a14:foregroundMark x1="22896" y1="25000" x2="22896" y2="25000"/>
                      </a14:backgroundRemoval>
                    </a14:imgEffect>
                  </a14:imgLayer>
                </a14:imgProps>
              </a:ext>
            </a:extLst>
          </a:blip>
          <a:srcRect l="1175" t="12856" r="36152" b="5990"/>
          <a:stretch/>
        </p:blipFill>
        <p:spPr>
          <a:xfrm>
            <a:off x="5053834" y="3460492"/>
            <a:ext cx="1031940" cy="2231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22" b="89503" l="2489" r="71537">
                        <a14:foregroundMark x1="12446" y1="65193" x2="12446" y2="65193"/>
                        <a14:foregroundMark x1="9199" y1="70497" x2="9199" y2="70497"/>
                        <a14:foregroundMark x1="54437" y1="72376" x2="54437" y2="72376"/>
                        <a14:foregroundMark x1="59091" y1="65414" x2="59091" y2="65414"/>
                        <a14:foregroundMark x1="51732" y1="70055" x2="51732" y2="70055"/>
                        <a14:foregroundMark x1="56061" y1="71713" x2="56061" y2="71713"/>
                        <a14:foregroundMark x1="48485" y1="74586" x2="48485" y2="74586"/>
                        <a14:foregroundMark x1="37879" y1="81326" x2="37879" y2="81326"/>
                        <a14:foregroundMark x1="46429" y1="63757" x2="46429" y2="63757"/>
                        <a14:foregroundMark x1="28030" y1="81547" x2="28030" y2="81547"/>
                        <a14:backgroundMark x1="30628" y1="72155" x2="30628" y2="72155"/>
                      </a14:backgroundRemoval>
                    </a14:imgEffect>
                  </a14:imgLayer>
                </a14:imgProps>
              </a:ext>
            </a:extLst>
          </a:blip>
          <a:srcRect l="5287" t="53176" r="37012" b="13965"/>
          <a:stretch/>
        </p:blipFill>
        <p:spPr>
          <a:xfrm>
            <a:off x="5179297" y="1707046"/>
            <a:ext cx="3047916" cy="170003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14" b="96819" l="4177" r="95209">
                        <a14:foregroundMark x1="23219" y1="31674" x2="23219" y2="31674"/>
                        <a14:foregroundMark x1="78870" y1="40526" x2="78870" y2="40526"/>
                        <a14:foregroundMark x1="56265" y1="86307" x2="56265" y2="86307"/>
                        <a14:foregroundMark x1="31695" y1="90318" x2="31695" y2="90318"/>
                        <a14:foregroundMark x1="64742" y1="50069" x2="64742" y2="50069"/>
                        <a14:foregroundMark x1="71253" y1="67497" x2="71253" y2="67497"/>
                        <a14:foregroundMark x1="71253" y1="70539" x2="71253" y2="70539"/>
                        <a14:foregroundMark x1="71499" y1="73859" x2="71499" y2="73859"/>
                        <a14:backgroundMark x1="8968" y1="46473" x2="8968" y2="46473"/>
                        <a14:backgroundMark x1="8600" y1="51729" x2="8600" y2="51729"/>
                        <a14:backgroundMark x1="11302" y1="60028" x2="11302" y2="60028"/>
                        <a14:backgroundMark x1="34889" y1="45505" x2="34889" y2="45505"/>
                        <a14:backgroundMark x1="34889" y1="51452" x2="34889" y2="51452"/>
                        <a14:backgroundMark x1="63022" y1="44813" x2="63022" y2="44813"/>
                        <a14:backgroundMark x1="70270" y1="49378" x2="70270" y2="49378"/>
                        <a14:backgroundMark x1="93120" y1="36929" x2="93120" y2="36929"/>
                        <a14:backgroundMark x1="93489" y1="49378" x2="93489" y2="49378"/>
                      </a14:backgroundRemoval>
                    </a14:imgEffect>
                  </a14:imgLayer>
                </a14:imgProps>
              </a:ext>
            </a:extLst>
          </a:blip>
          <a:srcRect l="7153" t="9251" r="3350" b="3488"/>
          <a:stretch/>
        </p:blipFill>
        <p:spPr>
          <a:xfrm>
            <a:off x="79771" y="2564789"/>
            <a:ext cx="2066362" cy="178949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61" b="96696" l="0" r="983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2169" y="-15779"/>
            <a:ext cx="1895858" cy="16491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714" b="89392" l="71327" r="87443"/>
                    </a14:imgEffect>
                  </a14:imgLayer>
                </a14:imgProps>
              </a:ext>
            </a:extLst>
          </a:blip>
          <a:srcRect l="70953" t="61692" r="11806" b="9281"/>
          <a:stretch/>
        </p:blipFill>
        <p:spPr>
          <a:xfrm>
            <a:off x="3187794" y="5588299"/>
            <a:ext cx="2437774" cy="1082482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61" b="96696" l="0" r="983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9997" y="-15779"/>
            <a:ext cx="1400846" cy="12185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211" b="97368" l="9412" r="964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412" y="5243136"/>
            <a:ext cx="828142" cy="740456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10" b="72129" l="17710" r="48141">
                        <a14:foregroundMark x1="43444" y1="68453" x2="43444" y2="68453"/>
                        <a14:foregroundMark x1="39628" y1="51761" x2="39628" y2="51761"/>
                        <a14:foregroundMark x1="24070" y1="58346" x2="24070" y2="58346"/>
                        <a14:backgroundMark x1="41781" y1="60796" x2="41781" y2="60796"/>
                        <a14:backgroundMark x1="45793" y1="51761" x2="45793" y2="51761"/>
                        <a14:backgroundMark x1="47260" y1="63859" x2="47260" y2="63859"/>
                        <a14:backgroundMark x1="44716" y1="58499" x2="44716" y2="58499"/>
                        <a14:backgroundMark x1="43151" y1="56202" x2="43151" y2="56202"/>
                        <a14:backgroundMark x1="37573" y1="61409" x2="37573" y2="61409"/>
                        <a14:backgroundMark x1="23777" y1="65237" x2="23777" y2="65237"/>
                        <a14:backgroundMark x1="18885" y1="67688" x2="18885" y2="67688"/>
                        <a14:backgroundMark x1="8121" y1="63093" x2="8121" y2="63093"/>
                        <a14:backgroundMark x1="17221" y1="66309" x2="17221" y2="66309"/>
                        <a14:backgroundMark x1="18493" y1="62328" x2="18493" y2="62328"/>
                        <a14:backgroundMark x1="28767" y1="50077" x2="28767" y2="50077"/>
                        <a14:backgroundMark x1="32192" y1="51149" x2="32192" y2="51149"/>
                        <a14:backgroundMark x1="32877" y1="62787" x2="32877" y2="62787"/>
                        <a14:backgroundMark x1="25636" y1="66309" x2="25636" y2="66309"/>
                        <a14:backgroundMark x1="20450" y1="66462" x2="20450" y2="66462"/>
                        <a14:backgroundMark x1="33366" y1="65237" x2="33366" y2="65237"/>
                        <a14:backgroundMark x1="28474" y1="65237" x2="28474" y2="65237"/>
                        <a14:backgroundMark x1="8904" y1="52374" x2="8904" y2="52374"/>
                        <a14:backgroundMark x1="9883" y1="51608" x2="9883" y2="51608"/>
                        <a14:backgroundMark x1="31800" y1="65084" x2="31800" y2="65084"/>
                      </a14:backgroundRemoval>
                    </a14:imgEffect>
                  </a14:imgLayer>
                </a14:imgProps>
              </a:ext>
            </a:extLst>
          </a:blip>
          <a:srcRect l="17557" t="43327" r="51343" b="26885"/>
          <a:stretch/>
        </p:blipFill>
        <p:spPr>
          <a:xfrm>
            <a:off x="-42365" y="4874894"/>
            <a:ext cx="3108037" cy="1902112"/>
          </a:xfrm>
          <a:prstGeom prst="rect">
            <a:avLst/>
          </a:prstGeom>
        </p:spPr>
      </p:pic>
      <p:sp>
        <p:nvSpPr>
          <p:cNvPr id="18" name="Lekerekített téglalap 17"/>
          <p:cNvSpPr/>
          <p:nvPr/>
        </p:nvSpPr>
        <p:spPr>
          <a:xfrm>
            <a:off x="6561913" y="596228"/>
            <a:ext cx="1348930" cy="4251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HIDEG</a:t>
            </a:r>
            <a:endParaRPr lang="hu-HU" dirty="0"/>
          </a:p>
        </p:txBody>
      </p:sp>
      <p:sp>
        <p:nvSpPr>
          <p:cNvPr id="19" name="Lekerekített téglalap 18"/>
          <p:cNvSpPr/>
          <p:nvPr/>
        </p:nvSpPr>
        <p:spPr>
          <a:xfrm>
            <a:off x="4551118" y="625380"/>
            <a:ext cx="1348930" cy="4251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HIDEG</a:t>
            </a:r>
            <a:endParaRPr lang="hu-HU" dirty="0"/>
          </a:p>
        </p:txBody>
      </p:sp>
      <p:sp>
        <p:nvSpPr>
          <p:cNvPr id="20" name="Lekerekített téglalap 19"/>
          <p:cNvSpPr/>
          <p:nvPr/>
        </p:nvSpPr>
        <p:spPr>
          <a:xfrm>
            <a:off x="2387054" y="1100635"/>
            <a:ext cx="1348930" cy="4251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HIDEG</a:t>
            </a:r>
            <a:endParaRPr lang="hu-HU" dirty="0"/>
          </a:p>
        </p:txBody>
      </p:sp>
      <p:sp>
        <p:nvSpPr>
          <p:cNvPr id="21" name="Lekerekített téglalap 20"/>
          <p:cNvSpPr/>
          <p:nvPr/>
        </p:nvSpPr>
        <p:spPr>
          <a:xfrm>
            <a:off x="10661273" y="1806938"/>
            <a:ext cx="1348930" cy="4251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HIDEG</a:t>
            </a:r>
            <a:endParaRPr lang="hu-HU" dirty="0"/>
          </a:p>
        </p:txBody>
      </p:sp>
      <p:sp>
        <p:nvSpPr>
          <p:cNvPr id="23" name="Lekerekített téglalap 22"/>
          <p:cNvSpPr/>
          <p:nvPr/>
        </p:nvSpPr>
        <p:spPr>
          <a:xfrm>
            <a:off x="5775438" y="2387051"/>
            <a:ext cx="1348930" cy="4251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HIDEG</a:t>
            </a:r>
            <a:endParaRPr lang="hu-HU" dirty="0"/>
          </a:p>
        </p:txBody>
      </p:sp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22" b="89503" l="2489" r="71537">
                        <a14:foregroundMark x1="12446" y1="65193" x2="12446" y2="65193"/>
                        <a14:foregroundMark x1="9199" y1="70497" x2="9199" y2="70497"/>
                        <a14:foregroundMark x1="54437" y1="72376" x2="54437" y2="72376"/>
                        <a14:foregroundMark x1="59091" y1="65414" x2="59091" y2="65414"/>
                        <a14:foregroundMark x1="51732" y1="70055" x2="51732" y2="70055"/>
                        <a14:foregroundMark x1="56061" y1="71713" x2="56061" y2="71713"/>
                        <a14:foregroundMark x1="48485" y1="74586" x2="48485" y2="74586"/>
                        <a14:foregroundMark x1="37879" y1="81326" x2="37879" y2="81326"/>
                        <a14:foregroundMark x1="46429" y1="63757" x2="46429" y2="63757"/>
                        <a14:foregroundMark x1="28030" y1="81547" x2="28030" y2="81547"/>
                        <a14:backgroundMark x1="30628" y1="72155" x2="30628" y2="72155"/>
                      </a14:backgroundRemoval>
                    </a14:imgEffect>
                  </a14:imgLayer>
                </a14:imgProps>
              </a:ext>
            </a:extLst>
          </a:blip>
          <a:srcRect l="5287" t="53176" r="37012" b="13965"/>
          <a:stretch/>
        </p:blipFill>
        <p:spPr>
          <a:xfrm>
            <a:off x="2397133" y="2771496"/>
            <a:ext cx="2773402" cy="1546917"/>
          </a:xfrm>
          <a:prstGeom prst="rect">
            <a:avLst/>
          </a:prstGeom>
        </p:spPr>
      </p:pic>
      <p:sp>
        <p:nvSpPr>
          <p:cNvPr id="26" name="Lekerekített téglalap 25"/>
          <p:cNvSpPr/>
          <p:nvPr/>
        </p:nvSpPr>
        <p:spPr>
          <a:xfrm>
            <a:off x="8533807" y="5481734"/>
            <a:ext cx="1348930" cy="4251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HIDEG</a:t>
            </a:r>
            <a:endParaRPr lang="hu-HU" dirty="0"/>
          </a:p>
        </p:txBody>
      </p:sp>
      <p:sp>
        <p:nvSpPr>
          <p:cNvPr id="27" name="Lekerekített téglalap 26"/>
          <p:cNvSpPr/>
          <p:nvPr/>
        </p:nvSpPr>
        <p:spPr>
          <a:xfrm>
            <a:off x="4607037" y="4221840"/>
            <a:ext cx="1611087" cy="45735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MELEG</a:t>
            </a:r>
            <a:endParaRPr lang="hu-HU" dirty="0"/>
          </a:p>
        </p:txBody>
      </p:sp>
      <p:sp>
        <p:nvSpPr>
          <p:cNvPr id="29" name="Lekerekített téglalap 28"/>
          <p:cNvSpPr/>
          <p:nvPr/>
        </p:nvSpPr>
        <p:spPr>
          <a:xfrm>
            <a:off x="2828762" y="3304577"/>
            <a:ext cx="1611087" cy="45735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MELEG</a:t>
            </a:r>
            <a:endParaRPr lang="hu-HU" dirty="0"/>
          </a:p>
        </p:txBody>
      </p:sp>
      <p:sp>
        <p:nvSpPr>
          <p:cNvPr id="30" name="Lekerekített téglalap 29"/>
          <p:cNvSpPr/>
          <p:nvPr/>
        </p:nvSpPr>
        <p:spPr>
          <a:xfrm>
            <a:off x="307409" y="3368468"/>
            <a:ext cx="1611087" cy="45735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MELEG</a:t>
            </a:r>
            <a:endParaRPr lang="hu-HU" dirty="0"/>
          </a:p>
        </p:txBody>
      </p:sp>
      <p:sp>
        <p:nvSpPr>
          <p:cNvPr id="31" name="Lekerekített téglalap 30"/>
          <p:cNvSpPr/>
          <p:nvPr/>
        </p:nvSpPr>
        <p:spPr>
          <a:xfrm>
            <a:off x="3634305" y="5825950"/>
            <a:ext cx="1611087" cy="45735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MELEG</a:t>
            </a:r>
            <a:endParaRPr lang="hu-HU" dirty="0"/>
          </a:p>
        </p:txBody>
      </p:sp>
      <p:sp>
        <p:nvSpPr>
          <p:cNvPr id="32" name="Lekerekített téglalap 31"/>
          <p:cNvSpPr/>
          <p:nvPr/>
        </p:nvSpPr>
        <p:spPr>
          <a:xfrm>
            <a:off x="1064746" y="5807543"/>
            <a:ext cx="1109026" cy="47576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TŰZ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backgroundMark x1="19554" y1="92908" x2="19554" y2="92908"/>
                        <a14:backgroundMark x1="12471" y1="87589" x2="12471" y2="875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2571" y="2246131"/>
            <a:ext cx="5650439" cy="2453308"/>
          </a:xfrm>
          <a:prstGeom prst="rect">
            <a:avLst/>
          </a:prstGeom>
        </p:spPr>
      </p:pic>
      <p:sp>
        <p:nvSpPr>
          <p:cNvPr id="22" name="Lekerekített téglalap 21"/>
          <p:cNvSpPr/>
          <p:nvPr/>
        </p:nvSpPr>
        <p:spPr>
          <a:xfrm>
            <a:off x="9405765" y="3459537"/>
            <a:ext cx="1348930" cy="4251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HIDEG</a:t>
            </a: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870" b="81764" l="83560" r="93528">
                        <a14:backgroundMark x1="85113" y1="46961" x2="85113" y2="46961"/>
                        <a14:backgroundMark x1="92945" y1="47437" x2="92945" y2="47437"/>
                        <a14:backgroundMark x1="92816" y1="49702" x2="92816" y2="49702"/>
                      </a14:backgroundRemoval>
                    </a14:imgEffect>
                  </a14:imgLayer>
                </a14:imgProps>
              </a:ext>
            </a:extLst>
          </a:blip>
          <a:srcRect l="82807" t="30167" r="6374" b="17232"/>
          <a:stretch/>
        </p:blipFill>
        <p:spPr>
          <a:xfrm>
            <a:off x="6157005" y="3533255"/>
            <a:ext cx="896239" cy="2187418"/>
          </a:xfrm>
          <a:prstGeom prst="rect">
            <a:avLst/>
          </a:prstGeom>
        </p:spPr>
      </p:pic>
      <p:sp>
        <p:nvSpPr>
          <p:cNvPr id="28" name="Lekerekített téglalap 27"/>
          <p:cNvSpPr/>
          <p:nvPr/>
        </p:nvSpPr>
        <p:spPr>
          <a:xfrm>
            <a:off x="5900048" y="4732610"/>
            <a:ext cx="1611087" cy="45735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MELEG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97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22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7245368" y="1"/>
            <a:ext cx="4946632" cy="685799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902643" y="1751276"/>
            <a:ext cx="4436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dirty="0" smtClean="0">
                <a:solidFill>
                  <a:schemeClr val="accent2">
                    <a:lumMod val="50000"/>
                  </a:schemeClr>
                </a:solidFill>
              </a:rPr>
              <a:t>Ügyes vagy!</a:t>
            </a:r>
            <a:endParaRPr lang="hu-HU" sz="6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889130" y="4284329"/>
            <a:ext cx="8068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Figyelj mai történetünkre és fedezd fel a hasonlóságokat a játék és az események között!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78263" cy="1751276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889131" y="3502551"/>
            <a:ext cx="8068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Milyen érzés volt teljesíteni a feladatot?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956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99" b="67797" l="72587" r="89862">
                        <a14:backgroundMark x1="78832" y1="48998" x2="78832" y2="48998"/>
                        <a14:backgroundMark x1="76480" y1="55932" x2="76480" y2="55932"/>
                        <a14:backgroundMark x1="76967" y1="48536" x2="76967" y2="48536"/>
                      </a14:backgroundRemoval>
                    </a14:imgEffect>
                  </a14:imgLayer>
                </a14:imgProps>
              </a:ext>
            </a:extLst>
          </a:blip>
          <a:srcRect l="73929" t="11860" r="9893" b="30126"/>
          <a:stretch/>
        </p:blipFill>
        <p:spPr>
          <a:xfrm>
            <a:off x="7376632" y="2428093"/>
            <a:ext cx="2330913" cy="439940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10" r="72884">
                        <a14:backgroundMark x1="35266" y1="69449" x2="35266" y2="69449"/>
                        <a14:backgroundMark x1="36129" y1="71237" x2="36129" y2="71237"/>
                        <a14:backgroundMark x1="71708" y1="71237" x2="71708" y2="71237"/>
                        <a14:backgroundMark x1="39107" y1="71982" x2="39107" y2="71982"/>
                      </a14:backgroundRemoval>
                    </a14:imgEffect>
                  </a14:imgLayer>
                </a14:imgProps>
              </a:ext>
            </a:extLst>
          </a:blip>
          <a:srcRect l="37607" t="761" r="27143"/>
          <a:stretch/>
        </p:blipFill>
        <p:spPr>
          <a:xfrm>
            <a:off x="3401021" y="2428093"/>
            <a:ext cx="2791436" cy="442990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21" b="99851" l="6113" r="34875">
                        <a14:backgroundMark x1="8307" y1="72876" x2="8307" y2="72876"/>
                        <a14:backgroundMark x1="21552" y1="72429" x2="21552" y2="72429"/>
                        <a14:backgroundMark x1="20533" y1="72280" x2="20533" y2="72280"/>
                      </a14:backgroundRemoval>
                    </a14:imgEffect>
                  </a14:imgLayer>
                </a14:imgProps>
              </a:ext>
            </a:extLst>
          </a:blip>
          <a:srcRect l="7071" t="19387" r="77572"/>
          <a:stretch/>
        </p:blipFill>
        <p:spPr>
          <a:xfrm>
            <a:off x="566057" y="3228252"/>
            <a:ext cx="1226716" cy="362974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629" b="99851" l="20455" r="35110"/>
                    </a14:imgEffect>
                  </a14:imgLayer>
                </a14:imgProps>
              </a:ext>
            </a:extLst>
          </a:blip>
          <a:srcRect l="19833" t="19788" r="64536"/>
          <a:stretch/>
        </p:blipFill>
        <p:spPr>
          <a:xfrm>
            <a:off x="1541468" y="3228252"/>
            <a:ext cx="1254834" cy="362974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7245368" y="1"/>
            <a:ext cx="4946632" cy="6857999"/>
          </a:xfrm>
          <a:prstGeom prst="rect">
            <a:avLst/>
          </a:prstGeom>
        </p:spPr>
      </p:pic>
      <p:sp>
        <p:nvSpPr>
          <p:cNvPr id="2" name="Felhő 1"/>
          <p:cNvSpPr/>
          <p:nvPr/>
        </p:nvSpPr>
        <p:spPr>
          <a:xfrm>
            <a:off x="4241402" y="192315"/>
            <a:ext cx="5325714" cy="2043465"/>
          </a:xfrm>
          <a:prstGeom prst="cloudCallout">
            <a:avLst>
              <a:gd name="adj1" fmla="val 40566"/>
              <a:gd name="adj2" fmla="val 64184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7F5F47"/>
                </a:solidFill>
              </a:rPr>
              <a:t>A fiam már felnőtt férfi. </a:t>
            </a:r>
          </a:p>
          <a:p>
            <a:pPr algn="ctr"/>
            <a:r>
              <a:rPr lang="hu-HU" sz="2400" dirty="0" smtClean="0">
                <a:solidFill>
                  <a:srgbClr val="7F5F47"/>
                </a:solidFill>
              </a:rPr>
              <a:t>Feleséget kell neki hozatni a hazámból!</a:t>
            </a:r>
            <a:endParaRPr lang="hu-HU" sz="2400" dirty="0">
              <a:solidFill>
                <a:srgbClr val="7F5F47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19345" y="1543282"/>
            <a:ext cx="4122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Ahogy telt-múlt az idő, Ábrahám egyre gyakrabban így tűnődött: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423851" cy="14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05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99" b="67797" l="72587" r="89862">
                        <a14:backgroundMark x1="78832" y1="48998" x2="78832" y2="48998"/>
                        <a14:backgroundMark x1="76480" y1="55932" x2="76480" y2="55932"/>
                        <a14:backgroundMark x1="76967" y1="48536" x2="76967" y2="48536"/>
                      </a14:backgroundRemoval>
                    </a14:imgEffect>
                  </a14:imgLayer>
                </a14:imgProps>
              </a:ext>
            </a:extLst>
          </a:blip>
          <a:srcRect l="73929" t="11860" r="9893" b="30126"/>
          <a:stretch/>
        </p:blipFill>
        <p:spPr>
          <a:xfrm>
            <a:off x="7376632" y="2428093"/>
            <a:ext cx="2330913" cy="439940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7245368" y="1"/>
            <a:ext cx="4946632" cy="6857999"/>
          </a:xfrm>
          <a:prstGeom prst="rect">
            <a:avLst/>
          </a:prstGeom>
        </p:spPr>
      </p:pic>
      <p:sp>
        <p:nvSpPr>
          <p:cNvPr id="2" name="Felhő 1"/>
          <p:cNvSpPr/>
          <p:nvPr/>
        </p:nvSpPr>
        <p:spPr>
          <a:xfrm>
            <a:off x="4122058" y="192315"/>
            <a:ext cx="5125744" cy="2028371"/>
          </a:xfrm>
          <a:prstGeom prst="cloudCallout">
            <a:avLst>
              <a:gd name="adj1" fmla="val 40566"/>
              <a:gd name="adj2" fmla="val 64184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7F5F47"/>
                </a:solidFill>
              </a:rPr>
              <a:t>De őt nem engedhetem oda.</a:t>
            </a:r>
          </a:p>
          <a:p>
            <a:pPr algn="ctr"/>
            <a:r>
              <a:rPr lang="hu-HU" sz="2400" dirty="0" smtClean="0">
                <a:solidFill>
                  <a:srgbClr val="7F5F47"/>
                </a:solidFill>
              </a:rPr>
              <a:t>A szolgámat küldöm el.</a:t>
            </a:r>
            <a:endParaRPr lang="hu-HU" sz="2400" dirty="0">
              <a:solidFill>
                <a:srgbClr val="7F5F47"/>
              </a:solidFill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0" y="1802368"/>
            <a:ext cx="5419159" cy="5055632"/>
            <a:chOff x="0" y="1802368"/>
            <a:chExt cx="5419159" cy="5055632"/>
          </a:xfrm>
        </p:grpSpPr>
        <p:pic>
          <p:nvPicPr>
            <p:cNvPr id="11" name="Kép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815" b="92556" l="1483" r="93904">
                          <a14:backgroundMark x1="69687" y1="63343" x2="69687" y2="63343"/>
                          <a14:backgroundMark x1="11532" y1="23034" x2="11532" y2="23034"/>
                          <a14:backgroundMark x1="12356" y1="24719" x2="12356" y2="24719"/>
                          <a14:backgroundMark x1="16804" y1="29354" x2="16804" y2="29354"/>
                          <a14:backgroundMark x1="15321" y1="27949" x2="15321" y2="27949"/>
                          <a14:backgroundMark x1="62438" y1="85534" x2="62438" y2="85534"/>
                          <a14:backgroundMark x1="13509" y1="25843" x2="13509" y2="25843"/>
                        </a14:backgroundRemoval>
                      </a14:imgEffect>
                    </a14:imgLayer>
                  </a14:imgProps>
                </a:ext>
              </a:extLst>
            </a:blip>
            <a:srcRect l="1891" t="10769" r="5910" b="7001"/>
            <a:stretch/>
          </p:blipFill>
          <p:spPr>
            <a:xfrm flipH="1">
              <a:off x="589531" y="2025635"/>
              <a:ext cx="4829628" cy="4832365"/>
            </a:xfrm>
            <a:prstGeom prst="rect">
              <a:avLst/>
            </a:prstGeom>
          </p:spPr>
        </p:pic>
        <p:pic>
          <p:nvPicPr>
            <p:cNvPr id="12" name="Kép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815" b="92556" l="1483" r="93904">
                          <a14:backgroundMark x1="69687" y1="63343" x2="69687" y2="63343"/>
                          <a14:backgroundMark x1="11532" y1="23034" x2="11532" y2="23034"/>
                          <a14:backgroundMark x1="12356" y1="24719" x2="12356" y2="24719"/>
                          <a14:backgroundMark x1="16804" y1="29354" x2="16804" y2="29354"/>
                          <a14:backgroundMark x1="15321" y1="27949" x2="15321" y2="27949"/>
                          <a14:backgroundMark x1="62438" y1="85534" x2="62438" y2="85534"/>
                          <a14:backgroundMark x1="13509" y1="25843" x2="13509" y2="25843"/>
                        </a14:backgroundRemoval>
                      </a14:imgEffect>
                    </a14:imgLayer>
                  </a14:imgProps>
                </a:ext>
              </a:extLst>
            </a:blip>
            <a:srcRect l="1891" t="7489" r="64146" b="7001"/>
            <a:stretch/>
          </p:blipFill>
          <p:spPr>
            <a:xfrm flipH="1">
              <a:off x="0" y="1802368"/>
              <a:ext cx="1779102" cy="5025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67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-2598057" y="2521468"/>
            <a:ext cx="14790057" cy="4336532"/>
            <a:chOff x="-2598057" y="2521468"/>
            <a:chExt cx="14790057" cy="4336532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215" b="100000" l="3803" r="99859"/>
                      </a14:imgEffect>
                    </a14:imgLayer>
                  </a14:imgProps>
                </a:ext>
              </a:extLst>
            </a:blip>
            <a:srcRect l="5362"/>
            <a:stretch/>
          </p:blipFill>
          <p:spPr>
            <a:xfrm>
              <a:off x="-2598057" y="3251200"/>
              <a:ext cx="7669333" cy="3606800"/>
            </a:xfrm>
            <a:prstGeom prst="rect">
              <a:avLst/>
            </a:prstGeom>
          </p:spPr>
        </p:pic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15" b="92556" l="1483" r="93904">
                          <a14:backgroundMark x1="69687" y1="63343" x2="69687" y2="63343"/>
                          <a14:backgroundMark x1="11532" y1="23034" x2="11532" y2="23034"/>
                          <a14:backgroundMark x1="12356" y1="24719" x2="12356" y2="24719"/>
                          <a14:backgroundMark x1="16804" y1="29354" x2="16804" y2="29354"/>
                          <a14:backgroundMark x1="15321" y1="27949" x2="15321" y2="27949"/>
                          <a14:backgroundMark x1="62438" y1="85534" x2="62438" y2="85534"/>
                          <a14:backgroundMark x1="13509" y1="25843" x2="13509" y2="25843"/>
                        </a14:backgroundRemoval>
                      </a14:imgEffect>
                    </a14:imgLayer>
                  </a14:imgProps>
                </a:ext>
              </a:extLst>
            </a:blip>
            <a:srcRect l="1891" t="10769" r="5910" b="46209"/>
            <a:stretch/>
          </p:blipFill>
          <p:spPr>
            <a:xfrm flipH="1">
              <a:off x="4267202" y="2521468"/>
              <a:ext cx="7924798" cy="4336532"/>
            </a:xfrm>
            <a:prstGeom prst="rect">
              <a:avLst/>
            </a:prstGeom>
          </p:spPr>
        </p:pic>
      </p:grpSp>
      <p:sp>
        <p:nvSpPr>
          <p:cNvPr id="5" name="Szövegdoboz 4"/>
          <p:cNvSpPr txBox="1"/>
          <p:nvPr/>
        </p:nvSpPr>
        <p:spPr>
          <a:xfrm>
            <a:off x="1364341" y="696686"/>
            <a:ext cx="9942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chemeClr val="accent4">
                    <a:lumMod val="50000"/>
                  </a:schemeClr>
                </a:solidFill>
              </a:rPr>
              <a:t>A szolga gazdag ajándékokat rakott tevéire. </a:t>
            </a:r>
          </a:p>
          <a:p>
            <a:r>
              <a:rPr lang="hu-HU" sz="3600" dirty="0" smtClean="0">
                <a:solidFill>
                  <a:schemeClr val="accent4">
                    <a:lumMod val="50000"/>
                  </a:schemeClr>
                </a:solidFill>
              </a:rPr>
              <a:t>Így indult vissza, Ábrahám rokonainak földjére.</a:t>
            </a:r>
            <a:endParaRPr lang="hu-HU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5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7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-4513942" y="2521468"/>
            <a:ext cx="14790057" cy="4336532"/>
            <a:chOff x="-2598057" y="2521468"/>
            <a:chExt cx="14790057" cy="4336532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215" b="100000" l="3803" r="99859"/>
                      </a14:imgEffect>
                    </a14:imgLayer>
                  </a14:imgProps>
                </a:ext>
              </a:extLst>
            </a:blip>
            <a:srcRect l="5362"/>
            <a:stretch/>
          </p:blipFill>
          <p:spPr>
            <a:xfrm>
              <a:off x="-2598057" y="3251200"/>
              <a:ext cx="7669333" cy="3606800"/>
            </a:xfrm>
            <a:prstGeom prst="rect">
              <a:avLst/>
            </a:prstGeom>
          </p:spPr>
        </p:pic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15" b="92556" l="1483" r="93904">
                          <a14:backgroundMark x1="69687" y1="63343" x2="69687" y2="63343"/>
                          <a14:backgroundMark x1="11532" y1="23034" x2="11532" y2="23034"/>
                          <a14:backgroundMark x1="12356" y1="24719" x2="12356" y2="24719"/>
                          <a14:backgroundMark x1="16804" y1="29354" x2="16804" y2="29354"/>
                          <a14:backgroundMark x1="15321" y1="27949" x2="15321" y2="27949"/>
                          <a14:backgroundMark x1="62438" y1="85534" x2="62438" y2="85534"/>
                          <a14:backgroundMark x1="13509" y1="25843" x2="13509" y2="25843"/>
                        </a14:backgroundRemoval>
                      </a14:imgEffect>
                    </a14:imgLayer>
                  </a14:imgProps>
                </a:ext>
              </a:extLst>
            </a:blip>
            <a:srcRect l="1891" t="10769" r="5910" b="46209"/>
            <a:stretch/>
          </p:blipFill>
          <p:spPr>
            <a:xfrm flipH="1">
              <a:off x="4267202" y="2521468"/>
              <a:ext cx="7924798" cy="4336532"/>
            </a:xfrm>
            <a:prstGeom prst="rect">
              <a:avLst/>
            </a:prstGeom>
          </p:spPr>
        </p:pic>
      </p:grpSp>
      <p:sp>
        <p:nvSpPr>
          <p:cNvPr id="5" name="Szövegdoboz 4"/>
          <p:cNvSpPr txBox="1"/>
          <p:nvPr/>
        </p:nvSpPr>
        <p:spPr>
          <a:xfrm>
            <a:off x="1364341" y="696686"/>
            <a:ext cx="994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chemeClr val="accent4">
                    <a:lumMod val="50000"/>
                  </a:schemeClr>
                </a:solidFill>
              </a:rPr>
              <a:t>Amikor megérkezett, megállt egy kútnál.</a:t>
            </a:r>
            <a:endParaRPr lang="hu-HU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364341" y="1343017"/>
            <a:ext cx="7462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chemeClr val="accent4">
                    <a:lumMod val="50000"/>
                  </a:schemeClr>
                </a:solidFill>
              </a:rPr>
              <a:t>Lányok jöttek a kúthoz vízért.</a:t>
            </a:r>
            <a:endParaRPr lang="hu-HU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6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721</Words>
  <Application>Microsoft Office PowerPoint</Application>
  <PresentationFormat>Szélesvásznú</PresentationFormat>
  <Paragraphs>127</Paragraphs>
  <Slides>23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8" baseType="lpstr">
      <vt:lpstr>Arial</vt:lpstr>
      <vt:lpstr>Comic Sans MS</vt:lpstr>
      <vt:lpstr>Times New Roman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71</cp:revision>
  <dcterms:created xsi:type="dcterms:W3CDTF">2020-11-02T09:14:32Z</dcterms:created>
  <dcterms:modified xsi:type="dcterms:W3CDTF">2020-11-04T13:09:34Z</dcterms:modified>
</cp:coreProperties>
</file>