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4" r:id="rId4"/>
    <p:sldId id="288" r:id="rId5"/>
    <p:sldId id="272" r:id="rId6"/>
    <p:sldId id="271" r:id="rId7"/>
    <p:sldId id="268" r:id="rId8"/>
    <p:sldId id="265" r:id="rId9"/>
    <p:sldId id="266" r:id="rId10"/>
    <p:sldId id="267" r:id="rId11"/>
    <p:sldId id="270" r:id="rId12"/>
    <p:sldId id="273" r:id="rId13"/>
    <p:sldId id="289" r:id="rId14"/>
    <p:sldId id="279" r:id="rId15"/>
    <p:sldId id="275" r:id="rId16"/>
    <p:sldId id="280" r:id="rId17"/>
    <p:sldId id="276" r:id="rId18"/>
    <p:sldId id="281" r:id="rId19"/>
    <p:sldId id="260" r:id="rId20"/>
    <p:sldId id="284" r:id="rId21"/>
    <p:sldId id="286" r:id="rId22"/>
    <p:sldId id="287" r:id="rId23"/>
    <p:sldId id="262" r:id="rId24"/>
    <p:sldId id="263" r:id="rId25"/>
    <p:sldId id="264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0F1"/>
    <a:srgbClr val="79B94F"/>
    <a:srgbClr val="D4CF67"/>
    <a:srgbClr val="BE855A"/>
    <a:srgbClr val="D3C073"/>
    <a:srgbClr val="916392"/>
    <a:srgbClr val="B27B52"/>
    <a:srgbClr val="C6B46A"/>
    <a:srgbClr val="D45444"/>
    <a:srgbClr val="BE5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1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9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3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71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2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38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2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312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75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9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6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43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57451" y="1612765"/>
            <a:ext cx="8307251" cy="4893647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08283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Te hogyan kérsz bocsánatot?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3" y="389384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86" b="100000" l="4740" r="97743">
                        <a14:foregroundMark x1="74944" y1="49802" x2="74944" y2="49802"/>
                        <a14:foregroundMark x1="76524" y1="80237" x2="76524" y2="80237"/>
                        <a14:foregroundMark x1="72912" y1="90514" x2="72912" y2="90514"/>
                        <a14:foregroundMark x1="87585" y1="85375" x2="87585" y2="85375"/>
                        <a14:foregroundMark x1="81716" y1="45059" x2="81716" y2="45059"/>
                        <a14:foregroundMark x1="85553" y1="77470" x2="85553" y2="77470"/>
                        <a14:foregroundMark x1="46275" y1="90514" x2="46275" y2="90514"/>
                        <a14:foregroundMark x1="42664" y1="92095" x2="42664" y2="92095"/>
                        <a14:foregroundMark x1="29797" y1="20158" x2="29797" y2="20158"/>
                        <a14:foregroundMark x1="35892" y1="18182" x2="35892" y2="18182"/>
                        <a14:foregroundMark x1="65011" y1="86166" x2="65011" y2="86166"/>
                        <a14:foregroundMark x1="60497" y1="84980" x2="60497" y2="84980"/>
                        <a14:foregroundMark x1="62302" y1="94071" x2="62302" y2="94071"/>
                        <a14:foregroundMark x1="82393" y1="88933" x2="82393" y2="88933"/>
                        <a14:foregroundMark x1="92099" y1="92095" x2="92099" y2="92095"/>
                        <a14:foregroundMark x1="84876" y1="33597" x2="84876" y2="33597"/>
                        <a14:foregroundMark x1="76298" y1="26877" x2="76298" y2="26877"/>
                        <a14:foregroundMark x1="65914" y1="25296" x2="65914" y2="25296"/>
                        <a14:foregroundMark x1="72009" y1="35178" x2="72009" y2="35178"/>
                        <a14:foregroundMark x1="80135" y1="37549" x2="80135" y2="37549"/>
                        <a14:foregroundMark x1="82619" y1="53755" x2="82619" y2="53755"/>
                        <a14:foregroundMark x1="80813" y1="78656" x2="80813" y2="78656"/>
                        <a14:foregroundMark x1="78781" y1="93281" x2="78781" y2="93281"/>
                        <a14:foregroundMark x1="89391" y1="93281" x2="89391" y2="93281"/>
                        <a14:foregroundMark x1="91422" y1="79447" x2="91422" y2="79447"/>
                        <a14:foregroundMark x1="84876" y1="45850" x2="84876" y2="45850"/>
                        <a14:foregroundMark x1="26862" y1="22134" x2="26862" y2="22134"/>
                        <a14:foregroundMark x1="38375" y1="19368" x2="38375" y2="19368"/>
                        <a14:foregroundMark x1="63205" y1="77075" x2="63205" y2="7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03" y="40215"/>
            <a:ext cx="1992632" cy="113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44" y="835167"/>
            <a:ext cx="8674528" cy="5633597"/>
          </a:xfrm>
          <a:prstGeom prst="rect">
            <a:avLst/>
          </a:prstGeom>
        </p:spPr>
      </p:pic>
      <p:sp>
        <p:nvSpPr>
          <p:cNvPr id="4" name="Lefelé nyíl 3"/>
          <p:cNvSpPr/>
          <p:nvPr/>
        </p:nvSpPr>
        <p:spPr>
          <a:xfrm>
            <a:off x="4168353" y="326609"/>
            <a:ext cx="707010" cy="132673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SÁRI</a:t>
            </a:r>
          </a:p>
        </p:txBody>
      </p:sp>
      <p:sp>
        <p:nvSpPr>
          <p:cNvPr id="6" name="Balra nyíl 5"/>
          <p:cNvSpPr/>
          <p:nvPr/>
        </p:nvSpPr>
        <p:spPr>
          <a:xfrm>
            <a:off x="6871025" y="3253237"/>
            <a:ext cx="1378991" cy="797458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BEA</a:t>
            </a:r>
            <a:endParaRPr lang="hu-HU" dirty="0"/>
          </a:p>
        </p:txBody>
      </p:sp>
      <p:sp>
        <p:nvSpPr>
          <p:cNvPr id="7" name="Ellipszis buborék 6"/>
          <p:cNvSpPr/>
          <p:nvPr/>
        </p:nvSpPr>
        <p:spPr>
          <a:xfrm>
            <a:off x="933489" y="2689506"/>
            <a:ext cx="2677212" cy="1319753"/>
          </a:xfrm>
          <a:prstGeom prst="wedgeEllipseCallout">
            <a:avLst>
              <a:gd name="adj1" fmla="val 89807"/>
              <a:gd name="adj2" fmla="val -4073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Nem tudsz kikerülni?</a:t>
            </a:r>
            <a:endParaRPr lang="hu-HU" sz="24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9126583" y="448167"/>
            <a:ext cx="2768054" cy="1478378"/>
          </a:xfrm>
          <a:prstGeom prst="roundRect">
            <a:avLst/>
          </a:prstGeom>
          <a:solidFill>
            <a:srgbClr val="9C6A9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Sári és Bea a folyosón majdnem összeütköztek. Miért?</a:t>
            </a:r>
            <a:endParaRPr lang="hu-HU" sz="20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9126583" y="3795541"/>
            <a:ext cx="2768053" cy="959340"/>
          </a:xfrm>
          <a:prstGeom prst="roundRect">
            <a:avLst/>
          </a:prstGeom>
          <a:solidFill>
            <a:srgbClr val="9C6A9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Vajon miért volt ilyen dühös Sári?</a:t>
            </a:r>
            <a:endParaRPr lang="hu-HU" sz="20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9126583" y="2108028"/>
            <a:ext cx="2768054" cy="1506029"/>
          </a:xfrm>
          <a:prstGeom prst="roundRect">
            <a:avLst/>
          </a:prstGeom>
          <a:solidFill>
            <a:srgbClr val="9C6A9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Figyeld meg a Sári és Bea arcát és mozdulatait! Miről árulkodnak?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464" y="-162003"/>
            <a:ext cx="1956643" cy="2149830"/>
          </a:xfrm>
          <a:prstGeom prst="rect">
            <a:avLst/>
          </a:prstGeom>
        </p:spPr>
      </p:pic>
      <p:sp>
        <p:nvSpPr>
          <p:cNvPr id="11" name="Lekerekített téglalap 10"/>
          <p:cNvSpPr/>
          <p:nvPr/>
        </p:nvSpPr>
        <p:spPr>
          <a:xfrm>
            <a:off x="470698" y="5039626"/>
            <a:ext cx="5742444" cy="1430624"/>
          </a:xfrm>
          <a:prstGeom prst="roundRect">
            <a:avLst/>
          </a:prstGeom>
          <a:solidFill>
            <a:srgbClr val="EDE6D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6E5241"/>
                </a:solidFill>
              </a:rPr>
              <a:t>Beszélgessetek </a:t>
            </a:r>
            <a:r>
              <a:rPr lang="hu-HU" sz="2000" dirty="0" smtClean="0">
                <a:solidFill>
                  <a:srgbClr val="6E5241"/>
                </a:solidFill>
              </a:rPr>
              <a:t>ezekről </a:t>
            </a:r>
            <a:r>
              <a:rPr lang="hu-HU" sz="2000" dirty="0">
                <a:solidFill>
                  <a:srgbClr val="6E5241"/>
                </a:solidFill>
              </a:rPr>
              <a:t>a </a:t>
            </a:r>
            <a:r>
              <a:rPr lang="hu-HU" sz="2000" dirty="0" smtClean="0">
                <a:solidFill>
                  <a:srgbClr val="6E5241"/>
                </a:solidFill>
              </a:rPr>
              <a:t>kérdésekről </a:t>
            </a:r>
          </a:p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a csoportban! </a:t>
            </a:r>
          </a:p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Majd lapozzatok és nézzétek meg, hogy Sári is úgy gondolkodott-e a befejezésről, ahogyan ti!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9126583" y="5245151"/>
            <a:ext cx="2768053" cy="1174552"/>
          </a:xfrm>
          <a:prstGeom prst="roundRect">
            <a:avLst/>
          </a:prstGeom>
          <a:solidFill>
            <a:srgbClr val="C7C25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Hogyan fejeznétek be az ő történetüket?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50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2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0" y="683432"/>
            <a:ext cx="9104244" cy="5970414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8238309" y="489080"/>
            <a:ext cx="3402881" cy="959637"/>
          </a:xfrm>
          <a:prstGeom prst="roundRect">
            <a:avLst/>
          </a:prstGeom>
          <a:solidFill>
            <a:srgbClr val="91639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Hogyan oldották meg a </a:t>
            </a:r>
            <a:r>
              <a:rPr lang="es-ES" sz="2000" dirty="0" smtClean="0"/>
              <a:t>problémát</a:t>
            </a:r>
            <a:r>
              <a:rPr lang="hu-HU" sz="2000" dirty="0" smtClean="0"/>
              <a:t> a lányok</a:t>
            </a:r>
            <a:r>
              <a:rPr lang="es-ES" sz="2000" dirty="0" smtClean="0"/>
              <a:t>? </a:t>
            </a:r>
            <a:endParaRPr lang="hu-HU" sz="20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8238309" y="2708982"/>
            <a:ext cx="3402881" cy="972699"/>
          </a:xfrm>
          <a:prstGeom prst="roundRect">
            <a:avLst/>
          </a:prstGeom>
          <a:solidFill>
            <a:srgbClr val="91639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Vajon Bea </a:t>
            </a:r>
            <a:r>
              <a:rPr lang="hu-HU" sz="2000" dirty="0"/>
              <a:t>mit válaszolhatott Sárinak? 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8238308" y="3831985"/>
            <a:ext cx="3402882" cy="972699"/>
          </a:xfrm>
          <a:prstGeom prst="roundRect">
            <a:avLst/>
          </a:prstGeom>
          <a:solidFill>
            <a:srgbClr val="91639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Ha tőled bocsánatot kér valaki, mit szoktál tenni?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119270" y="1448717"/>
            <a:ext cx="3034232" cy="1920381"/>
          </a:xfrm>
          <a:prstGeom prst="wedgeEllipseCallout">
            <a:avLst>
              <a:gd name="adj1" fmla="val 87186"/>
              <a:gd name="adj2" fmla="val 791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Bocsánat!</a:t>
            </a:r>
          </a:p>
          <a:p>
            <a:pPr algn="ctr"/>
            <a:r>
              <a:rPr lang="hu-HU" sz="2400" dirty="0" smtClean="0"/>
              <a:t>Nem akartam!</a:t>
            </a:r>
          </a:p>
          <a:p>
            <a:pPr algn="ctr"/>
            <a:r>
              <a:rPr lang="hu-HU" sz="2400" dirty="0" smtClean="0"/>
              <a:t>Ne haragudj!</a:t>
            </a:r>
            <a:endParaRPr lang="hu-HU" sz="24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8238309" y="5151993"/>
            <a:ext cx="3402881" cy="1182359"/>
          </a:xfrm>
          <a:prstGeom prst="roundRect">
            <a:avLst/>
          </a:prstGeom>
          <a:solidFill>
            <a:srgbClr val="EDE6D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Válaszoljátok meg ezeket a kérdéseket együtt!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8238308" y="1599021"/>
            <a:ext cx="3402881" cy="959657"/>
          </a:xfrm>
          <a:prstGeom prst="roundRect">
            <a:avLst/>
          </a:prstGeom>
          <a:solidFill>
            <a:srgbClr val="C6B46A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Ilyen befejezésre számítottatok?</a:t>
            </a:r>
            <a:endParaRPr lang="hu-HU" sz="2000" dirty="0">
              <a:solidFill>
                <a:srgbClr val="6E5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96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88434" y="86105"/>
            <a:ext cx="819978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6E5241"/>
                </a:solidFill>
              </a:rPr>
              <a:t>Néha kerülünk olyan helyzetbe, </a:t>
            </a:r>
          </a:p>
          <a:p>
            <a:r>
              <a:rPr lang="hu-HU" sz="2300" dirty="0" smtClean="0">
                <a:solidFill>
                  <a:srgbClr val="6E5241"/>
                </a:solidFill>
              </a:rPr>
              <a:t>amikor valakinek fájdalmat, vagy sérülést okozunk.</a:t>
            </a:r>
          </a:p>
          <a:p>
            <a:r>
              <a:rPr lang="hu-HU" sz="2300" dirty="0" smtClean="0">
                <a:solidFill>
                  <a:srgbClr val="6E5241"/>
                </a:solidFill>
              </a:rPr>
              <a:t>Ilyenkor érezzük, hogy bocsánatot kell kérnünk, </a:t>
            </a:r>
          </a:p>
          <a:p>
            <a:r>
              <a:rPr lang="hu-HU" sz="2300" dirty="0" smtClean="0">
                <a:solidFill>
                  <a:srgbClr val="6E5241"/>
                </a:solidFill>
              </a:rPr>
              <a:t>mégis, néha előfordul, hogy halogatjuk a bocsánatkérést.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9591" cy="1680317"/>
          </a:xfrm>
          <a:prstGeom prst="rect">
            <a:avLst/>
          </a:prstGeom>
        </p:spPr>
      </p:pic>
      <p:sp>
        <p:nvSpPr>
          <p:cNvPr id="18" name="Folyamatábra: Befejezés 17"/>
          <p:cNvSpPr/>
          <p:nvPr/>
        </p:nvSpPr>
        <p:spPr>
          <a:xfrm>
            <a:off x="4039282" y="3448465"/>
            <a:ext cx="4113435" cy="1290730"/>
          </a:xfrm>
          <a:prstGeom prst="flowChartTerminator">
            <a:avLst/>
          </a:prstGeom>
          <a:solidFill>
            <a:srgbClr val="D45444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Ilyeneket mondunk, vagy gondolunk magunkban olyankor: </a:t>
            </a:r>
            <a:endParaRPr lang="hu-HU" sz="2400" dirty="0">
              <a:solidFill>
                <a:schemeClr val="bg1"/>
              </a:solidFill>
            </a:endParaRPr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296091" y="2731461"/>
            <a:ext cx="3568975" cy="1145225"/>
            <a:chOff x="5734704" y="5409185"/>
            <a:chExt cx="5264964" cy="102146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Folyamatábra: Befejezés 19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6137213" y="5613888"/>
              <a:ext cx="4466473" cy="6862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rgbClr val="6E5241"/>
                  </a:solidFill>
                </a:rPr>
                <a:t>Nem is volt olyan durva, amit tettem. </a:t>
              </a:r>
              <a:endParaRPr lang="hu-HU" sz="2200" dirty="0">
                <a:solidFill>
                  <a:srgbClr val="6E5241"/>
                </a:solidFill>
              </a:endParaRPr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4398255" y="1939087"/>
            <a:ext cx="3395490" cy="1145225"/>
            <a:chOff x="5734704" y="5409185"/>
            <a:chExt cx="5264964" cy="1021463"/>
          </a:xfrm>
          <a:solidFill>
            <a:srgbClr val="BE855A"/>
          </a:solidFill>
        </p:grpSpPr>
        <p:sp>
          <p:nvSpPr>
            <p:cNvPr id="32" name="Folyamatábra: Befejezés 31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32"/>
            <p:cNvSpPr/>
            <p:nvPr/>
          </p:nvSpPr>
          <p:spPr>
            <a:xfrm>
              <a:off x="5888775" y="5704351"/>
              <a:ext cx="4956823" cy="3843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chemeClr val="bg1"/>
                  </a:solidFill>
                </a:rPr>
                <a:t>Nem is bántottam meg.</a:t>
              </a:r>
              <a:endParaRPr lang="hu-HU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Csoportba foglalás 33"/>
          <p:cNvGrpSpPr/>
          <p:nvPr/>
        </p:nvGrpSpPr>
        <p:grpSpPr>
          <a:xfrm>
            <a:off x="8477307" y="2731461"/>
            <a:ext cx="3395490" cy="1145225"/>
            <a:chOff x="5734704" y="5409185"/>
            <a:chExt cx="5264964" cy="1021463"/>
          </a:xfrm>
          <a:solidFill>
            <a:srgbClr val="C3F0F1"/>
          </a:solidFill>
        </p:grpSpPr>
        <p:sp>
          <p:nvSpPr>
            <p:cNvPr id="35" name="Folyamatábra: Befejezés 34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Téglalap 35"/>
            <p:cNvSpPr/>
            <p:nvPr/>
          </p:nvSpPr>
          <p:spPr>
            <a:xfrm>
              <a:off x="6291317" y="5613888"/>
              <a:ext cx="4123035" cy="6862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rgbClr val="6E5241"/>
                  </a:solidFill>
                </a:rPr>
                <a:t>Nem is én voltam </a:t>
              </a:r>
            </a:p>
            <a:p>
              <a:pPr algn="ctr"/>
              <a:r>
                <a:rPr lang="hu-HU" sz="2200" dirty="0" smtClean="0">
                  <a:solidFill>
                    <a:srgbClr val="6E5241"/>
                  </a:solidFill>
                </a:rPr>
                <a:t>a hibás.</a:t>
              </a:r>
              <a:endParaRPr lang="hu-HU" sz="2200" dirty="0">
                <a:solidFill>
                  <a:srgbClr val="6E5241"/>
                </a:solidFill>
              </a:endParaRPr>
            </a:p>
          </p:txBody>
        </p:sp>
      </p:grpSp>
      <p:grpSp>
        <p:nvGrpSpPr>
          <p:cNvPr id="37" name="Csoportba foglalás 36"/>
          <p:cNvGrpSpPr/>
          <p:nvPr/>
        </p:nvGrpSpPr>
        <p:grpSpPr>
          <a:xfrm>
            <a:off x="8477307" y="4104403"/>
            <a:ext cx="3395490" cy="1145225"/>
            <a:chOff x="5734704" y="5409185"/>
            <a:chExt cx="5264964" cy="1021463"/>
          </a:xfrm>
          <a:solidFill>
            <a:srgbClr val="D3C073"/>
          </a:solidFill>
        </p:grpSpPr>
        <p:sp>
          <p:nvSpPr>
            <p:cNvPr id="38" name="Folyamatábra: Befejezés 37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Téglalap 38"/>
            <p:cNvSpPr/>
            <p:nvPr/>
          </p:nvSpPr>
          <p:spPr>
            <a:xfrm>
              <a:off x="6405539" y="5425787"/>
              <a:ext cx="3923294" cy="9882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rgbClr val="6E5241"/>
                  </a:solidFill>
                </a:rPr>
                <a:t>Majd bocsánatot kérek, ha kicsit jobb kedve lesz. </a:t>
              </a:r>
              <a:endParaRPr lang="hu-HU" sz="2200" dirty="0">
                <a:solidFill>
                  <a:srgbClr val="6E5241"/>
                </a:solidFill>
              </a:endParaRPr>
            </a:p>
          </p:txBody>
        </p:sp>
      </p:grpSp>
      <p:grpSp>
        <p:nvGrpSpPr>
          <p:cNvPr id="40" name="Csoportba foglalás 39"/>
          <p:cNvGrpSpPr/>
          <p:nvPr/>
        </p:nvGrpSpPr>
        <p:grpSpPr>
          <a:xfrm>
            <a:off x="4398255" y="5103349"/>
            <a:ext cx="3395490" cy="1145225"/>
            <a:chOff x="5734704" y="5409185"/>
            <a:chExt cx="5264964" cy="1021463"/>
          </a:xfrm>
          <a:solidFill>
            <a:srgbClr val="79B94F"/>
          </a:solidFill>
        </p:grpSpPr>
        <p:sp>
          <p:nvSpPr>
            <p:cNvPr id="41" name="Folyamatábra: Befejezés 40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Téglalap 41"/>
            <p:cNvSpPr/>
            <p:nvPr/>
          </p:nvSpPr>
          <p:spPr>
            <a:xfrm>
              <a:off x="6219868" y="5613888"/>
              <a:ext cx="4330595" cy="6862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chemeClr val="bg1"/>
                  </a:solidFill>
                </a:rPr>
                <a:t>Én ugyan nem kérek tőle bocsánatot!</a:t>
              </a:r>
              <a:endParaRPr lang="hu-HU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Csoportba foglalás 42"/>
          <p:cNvGrpSpPr/>
          <p:nvPr/>
        </p:nvGrpSpPr>
        <p:grpSpPr>
          <a:xfrm>
            <a:off x="469576" y="4104403"/>
            <a:ext cx="3395490" cy="1145225"/>
            <a:chOff x="5734704" y="5409185"/>
            <a:chExt cx="5264964" cy="1021463"/>
          </a:xfrm>
          <a:solidFill>
            <a:srgbClr val="916392"/>
          </a:solidFill>
        </p:grpSpPr>
        <p:sp>
          <p:nvSpPr>
            <p:cNvPr id="44" name="Folyamatábra: Befejezés 43"/>
            <p:cNvSpPr/>
            <p:nvPr/>
          </p:nvSpPr>
          <p:spPr>
            <a:xfrm>
              <a:off x="5734704" y="5409185"/>
              <a:ext cx="5264964" cy="1021463"/>
            </a:xfrm>
            <a:prstGeom prst="flowChartTerminator">
              <a:avLst/>
            </a:prstGeom>
            <a:grpFill/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5927330" y="5576771"/>
              <a:ext cx="4839171" cy="68628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hu-HU" sz="2200" dirty="0" smtClean="0">
                  <a:solidFill>
                    <a:schemeClr val="bg1"/>
                  </a:solidFill>
                </a:rPr>
                <a:t>Ha eszébe juttatom, még bosszút áll rajtam.</a:t>
              </a:r>
              <a:endParaRPr lang="hu-HU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793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24201" y="424562"/>
            <a:ext cx="95524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 smtClean="0">
                <a:solidFill>
                  <a:srgbClr val="6E5241"/>
                </a:solidFill>
              </a:rPr>
              <a:t>Azonban legtöbbször bocsánatot kérünk,</a:t>
            </a:r>
          </a:p>
          <a:p>
            <a:r>
              <a:rPr lang="hu-HU" sz="2300" dirty="0" smtClean="0">
                <a:solidFill>
                  <a:srgbClr val="6E5241"/>
                </a:solidFill>
              </a:rPr>
              <a:t>hiszen nekünk sem esne jól, ha velünk történne ilyen.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99591" cy="1680317"/>
          </a:xfrm>
          <a:prstGeom prst="rect">
            <a:avLst/>
          </a:prstGeom>
        </p:spPr>
      </p:pic>
      <p:grpSp>
        <p:nvGrpSpPr>
          <p:cNvPr id="21" name="Csoportba foglalás 20"/>
          <p:cNvGrpSpPr/>
          <p:nvPr/>
        </p:nvGrpSpPr>
        <p:grpSpPr>
          <a:xfrm>
            <a:off x="5533286" y="1959958"/>
            <a:ext cx="5264963" cy="1021463"/>
            <a:chOff x="5533286" y="2181263"/>
            <a:chExt cx="5264963" cy="1021463"/>
          </a:xfrm>
        </p:grpSpPr>
        <p:sp>
          <p:nvSpPr>
            <p:cNvPr id="18" name="Folyamatábra: Befejezés 17"/>
            <p:cNvSpPr/>
            <p:nvPr/>
          </p:nvSpPr>
          <p:spPr>
            <a:xfrm>
              <a:off x="5533286" y="2181263"/>
              <a:ext cx="5264963" cy="102146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/>
            <p:cNvSpPr/>
            <p:nvPr/>
          </p:nvSpPr>
          <p:spPr>
            <a:xfrm>
              <a:off x="6034544" y="2293942"/>
              <a:ext cx="46747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2300" dirty="0" smtClean="0">
                  <a:solidFill>
                    <a:srgbClr val="6E5241"/>
                  </a:solidFill>
                </a:rPr>
                <a:t>Pisti is helyesen </a:t>
              </a:r>
              <a:r>
                <a:rPr lang="hu-HU" sz="2300" dirty="0">
                  <a:solidFill>
                    <a:srgbClr val="6E5241"/>
                  </a:solidFill>
                </a:rPr>
                <a:t>járt el, </a:t>
              </a:r>
              <a:endParaRPr lang="hu-HU" sz="2300" dirty="0" smtClean="0">
                <a:solidFill>
                  <a:srgbClr val="6E5241"/>
                </a:solidFill>
              </a:endParaRPr>
            </a:p>
            <a:p>
              <a:r>
                <a:rPr lang="hu-HU" sz="2300" dirty="0" smtClean="0">
                  <a:solidFill>
                    <a:srgbClr val="6E5241"/>
                  </a:solidFill>
                </a:rPr>
                <a:t>amikor </a:t>
              </a:r>
              <a:r>
                <a:rPr lang="hu-HU" sz="2300" dirty="0">
                  <a:solidFill>
                    <a:srgbClr val="6E5241"/>
                  </a:solidFill>
                </a:rPr>
                <a:t>bocsánatot kért a nénitől.</a:t>
              </a:r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5444339" y="3664349"/>
            <a:ext cx="5264963" cy="1021463"/>
            <a:chOff x="5444339" y="3806136"/>
            <a:chExt cx="5264963" cy="1021463"/>
          </a:xfrm>
        </p:grpSpPr>
        <p:sp>
          <p:nvSpPr>
            <p:cNvPr id="19" name="Folyamatábra: Befejezés 18"/>
            <p:cNvSpPr/>
            <p:nvPr/>
          </p:nvSpPr>
          <p:spPr>
            <a:xfrm>
              <a:off x="5444339" y="3806136"/>
              <a:ext cx="5264963" cy="102146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/>
            <p:cNvSpPr/>
            <p:nvPr/>
          </p:nvSpPr>
          <p:spPr>
            <a:xfrm>
              <a:off x="6024089" y="3901370"/>
              <a:ext cx="46852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2300" dirty="0">
                  <a:solidFill>
                    <a:srgbClr val="6E5241"/>
                  </a:solidFill>
                </a:rPr>
                <a:t>Kati </a:t>
              </a:r>
              <a:r>
                <a:rPr lang="hu-HU" sz="2300" dirty="0" smtClean="0">
                  <a:solidFill>
                    <a:srgbClr val="6E5241"/>
                  </a:solidFill>
                </a:rPr>
                <a:t>is </a:t>
              </a:r>
              <a:r>
                <a:rPr lang="hu-HU" sz="2300" dirty="0">
                  <a:solidFill>
                    <a:srgbClr val="6E5241"/>
                  </a:solidFill>
                </a:rPr>
                <a:t>helyesen járt el, </a:t>
              </a:r>
              <a:endParaRPr lang="hu-HU" sz="2300" dirty="0" smtClean="0">
                <a:solidFill>
                  <a:srgbClr val="6E5241"/>
                </a:solidFill>
              </a:endParaRPr>
            </a:p>
            <a:p>
              <a:r>
                <a:rPr lang="hu-HU" sz="2300" dirty="0" smtClean="0">
                  <a:solidFill>
                    <a:srgbClr val="6E5241"/>
                  </a:solidFill>
                </a:rPr>
                <a:t>amikor bocsánatot kért Lacitól. </a:t>
              </a:r>
              <a:endParaRPr lang="hu-HU" sz="2300" dirty="0">
                <a:solidFill>
                  <a:srgbClr val="6E5241"/>
                </a:solidFill>
              </a:endParaRPr>
            </a:p>
          </p:txBody>
        </p:sp>
      </p:grpSp>
      <p:grpSp>
        <p:nvGrpSpPr>
          <p:cNvPr id="23" name="Csoportba foglalás 22"/>
          <p:cNvGrpSpPr/>
          <p:nvPr/>
        </p:nvGrpSpPr>
        <p:grpSpPr>
          <a:xfrm>
            <a:off x="5533286" y="5389207"/>
            <a:ext cx="5522218" cy="1021463"/>
            <a:chOff x="5533286" y="5426667"/>
            <a:chExt cx="5522218" cy="1021463"/>
          </a:xfrm>
        </p:grpSpPr>
        <p:sp>
          <p:nvSpPr>
            <p:cNvPr id="20" name="Folyamatábra: Befejezés 19"/>
            <p:cNvSpPr/>
            <p:nvPr/>
          </p:nvSpPr>
          <p:spPr>
            <a:xfrm>
              <a:off x="5533286" y="5426667"/>
              <a:ext cx="5264963" cy="102146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6034544" y="5520121"/>
              <a:ext cx="502096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2300" dirty="0" smtClean="0">
                  <a:solidFill>
                    <a:srgbClr val="6E5241"/>
                  </a:solidFill>
                </a:rPr>
                <a:t>Sári is </a:t>
              </a:r>
              <a:r>
                <a:rPr lang="hu-HU" sz="2300" dirty="0">
                  <a:solidFill>
                    <a:srgbClr val="6E5241"/>
                  </a:solidFill>
                </a:rPr>
                <a:t>helyesen járt el, </a:t>
              </a:r>
              <a:endParaRPr lang="hu-HU" sz="2300" dirty="0" smtClean="0">
                <a:solidFill>
                  <a:srgbClr val="6E5241"/>
                </a:solidFill>
              </a:endParaRPr>
            </a:p>
            <a:p>
              <a:r>
                <a:rPr lang="hu-HU" sz="2300" dirty="0" smtClean="0">
                  <a:solidFill>
                    <a:srgbClr val="6E5241"/>
                  </a:solidFill>
                </a:rPr>
                <a:t>amikor </a:t>
              </a:r>
              <a:r>
                <a:rPr lang="hu-HU" sz="2300" dirty="0">
                  <a:solidFill>
                    <a:srgbClr val="6E5241"/>
                  </a:solidFill>
                </a:rPr>
                <a:t>bocsánatot kért </a:t>
              </a:r>
              <a:r>
                <a:rPr lang="hu-HU" sz="2300" dirty="0" smtClean="0">
                  <a:solidFill>
                    <a:srgbClr val="6E5241"/>
                  </a:solidFill>
                </a:rPr>
                <a:t>Beától.</a:t>
              </a:r>
              <a:r>
                <a:rPr lang="hu-HU" sz="2400" dirty="0" smtClean="0">
                  <a:solidFill>
                    <a:srgbClr val="6E5241"/>
                  </a:solidFill>
                </a:rPr>
                <a:t> </a:t>
              </a:r>
              <a:endParaRPr lang="hu-HU" sz="2400" dirty="0">
                <a:solidFill>
                  <a:srgbClr val="6E5241"/>
                </a:solidFill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1476646" y="1624095"/>
            <a:ext cx="4189737" cy="1620531"/>
            <a:chOff x="6138628" y="377501"/>
            <a:chExt cx="4189737" cy="1811093"/>
          </a:xfrm>
        </p:grpSpPr>
        <p:sp>
          <p:nvSpPr>
            <p:cNvPr id="10" name="Folyamatábra: Befejezés 9"/>
            <p:cNvSpPr/>
            <p:nvPr/>
          </p:nvSpPr>
          <p:spPr>
            <a:xfrm>
              <a:off x="6138628" y="377501"/>
              <a:ext cx="4189737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090" y="524311"/>
              <a:ext cx="3037493" cy="1587140"/>
            </a:xfrm>
            <a:prstGeom prst="rect">
              <a:avLst/>
            </a:prstGeom>
          </p:spPr>
        </p:pic>
      </p:grpSp>
      <p:grpSp>
        <p:nvGrpSpPr>
          <p:cNvPr id="12" name="Csoportba foglalás 11"/>
          <p:cNvGrpSpPr/>
          <p:nvPr/>
        </p:nvGrpSpPr>
        <p:grpSpPr>
          <a:xfrm>
            <a:off x="1476646" y="3364816"/>
            <a:ext cx="4189738" cy="1620531"/>
            <a:chOff x="6138628" y="2535790"/>
            <a:chExt cx="4189738" cy="1811093"/>
          </a:xfrm>
        </p:grpSpPr>
        <p:sp>
          <p:nvSpPr>
            <p:cNvPr id="13" name="Folyamatábra: Befejezés 12"/>
            <p:cNvSpPr/>
            <p:nvPr/>
          </p:nvSpPr>
          <p:spPr>
            <a:xfrm>
              <a:off x="6138628" y="2535790"/>
              <a:ext cx="4189738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788" y="2577777"/>
              <a:ext cx="2690096" cy="1727118"/>
            </a:xfrm>
            <a:prstGeom prst="rect">
              <a:avLst/>
            </a:prstGeom>
          </p:spPr>
        </p:pic>
      </p:grpSp>
      <p:grpSp>
        <p:nvGrpSpPr>
          <p:cNvPr id="15" name="Csoportba foglalás 14"/>
          <p:cNvGrpSpPr/>
          <p:nvPr/>
        </p:nvGrpSpPr>
        <p:grpSpPr>
          <a:xfrm>
            <a:off x="1476646" y="5105537"/>
            <a:ext cx="4189737" cy="1585045"/>
            <a:chOff x="6138628" y="4607485"/>
            <a:chExt cx="4189737" cy="1811093"/>
          </a:xfrm>
        </p:grpSpPr>
        <p:sp>
          <p:nvSpPr>
            <p:cNvPr id="16" name="Folyamatábra: Befejezés 15"/>
            <p:cNvSpPr/>
            <p:nvPr/>
          </p:nvSpPr>
          <p:spPr>
            <a:xfrm>
              <a:off x="6138628" y="4607485"/>
              <a:ext cx="4189737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260" y="4659736"/>
              <a:ext cx="2601152" cy="171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941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4189" cy="18685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89" y="0"/>
            <a:ext cx="1872681" cy="1861300"/>
          </a:xfrm>
          <a:prstGeom prst="rect">
            <a:avLst/>
          </a:prstGeom>
        </p:spPr>
      </p:pic>
      <p:sp>
        <p:nvSpPr>
          <p:cNvPr id="17" name="Folyamatábra: Befejezés 16"/>
          <p:cNvSpPr/>
          <p:nvPr/>
        </p:nvSpPr>
        <p:spPr>
          <a:xfrm>
            <a:off x="347871" y="2177595"/>
            <a:ext cx="3886568" cy="4240983"/>
          </a:xfrm>
          <a:prstGeom prst="flowChartTerminator">
            <a:avLst/>
          </a:prstGeom>
          <a:solidFill>
            <a:srgbClr val="FDF7D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11095" y="2436640"/>
            <a:ext cx="37374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Játsszátok el mindhárom szituációt!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Majd beszéljétek meg, ki hogyan érezte magát a szerepében!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Végül egy mondatban írd le a füzetedbe, hogy szerinted miért fontos bocsánatot kérni, amikor hibázunk!</a:t>
            </a:r>
            <a:endParaRPr lang="hu-HU" sz="2400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572000" y="412336"/>
            <a:ext cx="7412934" cy="1811093"/>
            <a:chOff x="4333461" y="365577"/>
            <a:chExt cx="7533861" cy="1811093"/>
          </a:xfrm>
        </p:grpSpPr>
        <p:sp>
          <p:nvSpPr>
            <p:cNvPr id="11" name="Folyamatábra: Befejezés 10"/>
            <p:cNvSpPr/>
            <p:nvPr/>
          </p:nvSpPr>
          <p:spPr>
            <a:xfrm>
              <a:off x="4333461" y="365577"/>
              <a:ext cx="7533861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656" r="99813">
                          <a14:foregroundMark x1="33833" y1="5830" x2="33833" y2="5830"/>
                          <a14:foregroundMark x1="69166" y1="28622" x2="69166" y2="28622"/>
                          <a14:foregroundMark x1="94096" y1="96290" x2="94096" y2="96290"/>
                          <a14:foregroundMark x1="96720" y1="94170" x2="96720" y2="94170"/>
                          <a14:foregroundMark x1="90159" y1="88163" x2="90159" y2="88163"/>
                          <a14:foregroundMark x1="83130" y1="93816" x2="83130" y2="93816"/>
                          <a14:foregroundMark x1="65417" y1="95583" x2="65417" y2="95583"/>
                          <a14:foregroundMark x1="58763" y1="97880" x2="58763" y2="97880"/>
                          <a14:foregroundMark x1="55576" y1="96820" x2="55576" y2="96820"/>
                          <a14:foregroundMark x1="71696" y1="97880" x2="71696" y2="97880"/>
                          <a14:foregroundMark x1="80037" y1="97880" x2="80037" y2="97880"/>
                          <a14:foregroundMark x1="86692" y1="96113" x2="86692" y2="96113"/>
                          <a14:foregroundMark x1="96720" y1="47703" x2="96720" y2="47703"/>
                          <a14:foregroundMark x1="85848" y1="42756" x2="85848" y2="42756"/>
                          <a14:foregroundMark x1="66823" y1="35689" x2="66823" y2="35689"/>
                          <a14:foregroundMark x1="65886" y1="26678" x2="65886" y2="26678"/>
                          <a14:foregroundMark x1="66729" y1="13074" x2="66729" y2="13074"/>
                          <a14:foregroundMark x1="63543" y1="9541" x2="63543" y2="9541"/>
                          <a14:foregroundMark x1="63636" y1="17138" x2="63636" y2="17138"/>
                          <a14:foregroundMark x1="64105" y1="24735" x2="64105" y2="24735"/>
                          <a14:foregroundMark x1="63261" y1="32155" x2="63261" y2="32155"/>
                          <a14:foregroundMark x1="64574" y1="35866" x2="64574" y2="35866"/>
                          <a14:foregroundMark x1="69634" y1="40283" x2="69634" y2="40283"/>
                          <a14:foregroundMark x1="82849" y1="39223" x2="82849" y2="39223"/>
                          <a14:foregroundMark x1="76570" y1="16254" x2="76570" y2="16254"/>
                          <a14:foregroundMark x1="76757" y1="9541" x2="76757" y2="9541"/>
                          <a14:foregroundMark x1="80881" y1="17668" x2="80881" y2="17668"/>
                          <a14:foregroundMark x1="84067" y1="19258" x2="84067" y2="19258"/>
                          <a14:backgroundMark x1="95127" y1="34099" x2="95127" y2="34099"/>
                          <a14:backgroundMark x1="98875" y1="33216" x2="98875" y2="33216"/>
                          <a14:backgroundMark x1="90534" y1="34099" x2="90534" y2="34099"/>
                          <a14:backgroundMark x1="89503" y1="34099" x2="89503" y2="34099"/>
                          <a14:backgroundMark x1="97751" y1="38693" x2="97751" y2="38693"/>
                          <a14:backgroundMark x1="93533" y1="38339" x2="93533" y2="38339"/>
                          <a14:backgroundMark x1="92221" y1="35336" x2="92221" y2="35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54891" y="467139"/>
              <a:ext cx="2992012" cy="158714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0561" y="467139"/>
              <a:ext cx="3087044" cy="1587140"/>
            </a:xfrm>
            <a:prstGeom prst="rect">
              <a:avLst/>
            </a:prstGeom>
          </p:spPr>
        </p:pic>
      </p:grpSp>
      <p:grpSp>
        <p:nvGrpSpPr>
          <p:cNvPr id="15" name="Csoportba foglalás 14"/>
          <p:cNvGrpSpPr/>
          <p:nvPr/>
        </p:nvGrpSpPr>
        <p:grpSpPr>
          <a:xfrm>
            <a:off x="4519370" y="2535790"/>
            <a:ext cx="7412934" cy="1811093"/>
            <a:chOff x="218662" y="2271183"/>
            <a:chExt cx="7424530" cy="1811093"/>
          </a:xfrm>
        </p:grpSpPr>
        <p:sp>
          <p:nvSpPr>
            <p:cNvPr id="12" name="Folyamatábra: Befejezés 11"/>
            <p:cNvSpPr/>
            <p:nvPr/>
          </p:nvSpPr>
          <p:spPr>
            <a:xfrm>
              <a:off x="218662" y="2271183"/>
              <a:ext cx="7424530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009" y="2323779"/>
              <a:ext cx="3058364" cy="1727118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320" y="2323779"/>
              <a:ext cx="2694304" cy="1727118"/>
            </a:xfrm>
            <a:prstGeom prst="rect">
              <a:avLst/>
            </a:prstGeom>
          </p:spPr>
        </p:pic>
      </p:grpSp>
      <p:grpSp>
        <p:nvGrpSpPr>
          <p:cNvPr id="16" name="Csoportba foglalás 15"/>
          <p:cNvGrpSpPr/>
          <p:nvPr/>
        </p:nvGrpSpPr>
        <p:grpSpPr>
          <a:xfrm>
            <a:off x="4572000" y="4607485"/>
            <a:ext cx="7412934" cy="1811093"/>
            <a:chOff x="4572000" y="4156417"/>
            <a:chExt cx="7464287" cy="1811093"/>
          </a:xfrm>
        </p:grpSpPr>
        <p:sp>
          <p:nvSpPr>
            <p:cNvPr id="13" name="Folyamatábra: Befejezés 12"/>
            <p:cNvSpPr/>
            <p:nvPr/>
          </p:nvSpPr>
          <p:spPr>
            <a:xfrm>
              <a:off x="4572000" y="4156417"/>
              <a:ext cx="7464287" cy="1811093"/>
            </a:xfrm>
            <a:prstGeom prst="flowChartTerminator">
              <a:avLst/>
            </a:prstGeom>
            <a:solidFill>
              <a:srgbClr val="FDF7D3"/>
            </a:solidFill>
            <a:ln>
              <a:solidFill>
                <a:srgbClr val="6E524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0843" y="4198345"/>
              <a:ext cx="2580191" cy="1675682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004" y="4198346"/>
              <a:ext cx="2619171" cy="171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5832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1361" y="181522"/>
            <a:ext cx="5152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 smtClean="0">
                <a:solidFill>
                  <a:srgbClr val="6E5241"/>
                </a:solidFill>
              </a:rPr>
              <a:t>Tudod-e?</a:t>
            </a:r>
            <a:endParaRPr lang="hu-HU" sz="7200" dirty="0">
              <a:solidFill>
                <a:srgbClr val="6E5241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759171" y="1799809"/>
            <a:ext cx="2006648" cy="3364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Folyamatábra: Befejezés 9"/>
          <p:cNvSpPr/>
          <p:nvPr/>
        </p:nvSpPr>
        <p:spPr>
          <a:xfrm>
            <a:off x="4726893" y="458163"/>
            <a:ext cx="5938923" cy="644806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sz="2400" dirty="0">
                <a:solidFill>
                  <a:srgbClr val="6E5241"/>
                </a:solidFill>
              </a:rPr>
              <a:t>Többféleképen kérhetünk bocsánatot: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2399657" y="1622451"/>
            <a:ext cx="2333823" cy="781455"/>
          </a:xfrm>
          <a:prstGeom prst="wedgeEllipseCallout">
            <a:avLst>
              <a:gd name="adj1" fmla="val -70217"/>
              <a:gd name="adj2" fmla="val 8157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Bocsánat!</a:t>
            </a:r>
            <a:endParaRPr lang="hu-HU" sz="2400" dirty="0"/>
          </a:p>
        </p:txBody>
      </p:sp>
      <p:sp>
        <p:nvSpPr>
          <p:cNvPr id="12" name="Ellipszis buborék 11"/>
          <p:cNvSpPr/>
          <p:nvPr/>
        </p:nvSpPr>
        <p:spPr>
          <a:xfrm>
            <a:off x="2450226" y="2411189"/>
            <a:ext cx="2232683" cy="781455"/>
          </a:xfrm>
          <a:prstGeom prst="wedgeEllipseCallout">
            <a:avLst>
              <a:gd name="adj1" fmla="val -69931"/>
              <a:gd name="adj2" fmla="val -1086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Sajnálom.</a:t>
            </a:r>
            <a:endParaRPr lang="hu-HU" sz="2400" dirty="0"/>
          </a:p>
        </p:txBody>
      </p:sp>
      <p:sp>
        <p:nvSpPr>
          <p:cNvPr id="13" name="Ellipszis buborék 12"/>
          <p:cNvSpPr/>
          <p:nvPr/>
        </p:nvSpPr>
        <p:spPr>
          <a:xfrm>
            <a:off x="1879808" y="3160537"/>
            <a:ext cx="2596388" cy="981237"/>
          </a:xfrm>
          <a:prstGeom prst="wedgeEllipseCallout">
            <a:avLst>
              <a:gd name="adj1" fmla="val -48538"/>
              <a:gd name="adj2" fmla="val -8597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Meg tudsz bocsátani?</a:t>
            </a:r>
            <a:endParaRPr lang="hu-HU" sz="2400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819458" y="1393513"/>
            <a:ext cx="2970767" cy="3523918"/>
            <a:chOff x="1326487" y="966651"/>
            <a:chExt cx="5204941" cy="5960923"/>
          </a:xfrm>
        </p:grpSpPr>
        <p:sp>
          <p:nvSpPr>
            <p:cNvPr id="15" name="Trapezoid 14"/>
            <p:cNvSpPr/>
            <p:nvPr/>
          </p:nvSpPr>
          <p:spPr>
            <a:xfrm>
              <a:off x="2584174" y="5098774"/>
              <a:ext cx="2574235" cy="1828800"/>
            </a:xfrm>
            <a:prstGeom prst="trapezoid">
              <a:avLst>
                <a:gd name="adj" fmla="val 8152"/>
              </a:avLst>
            </a:prstGeom>
            <a:solidFill>
              <a:srgbClr val="E2C089"/>
            </a:solidFill>
            <a:ln w="25400">
              <a:solidFill>
                <a:srgbClr val="1F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53" b="96766" l="7642" r="897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26487" y="966651"/>
              <a:ext cx="5204941" cy="5629697"/>
            </a:xfrm>
            <a:prstGeom prst="rect">
              <a:avLst/>
            </a:prstGeom>
          </p:spPr>
        </p:pic>
      </p:grpSp>
      <p:sp>
        <p:nvSpPr>
          <p:cNvPr id="17" name="Folyamatábra: Befejezés 16"/>
          <p:cNvSpPr/>
          <p:nvPr/>
        </p:nvSpPr>
        <p:spPr>
          <a:xfrm>
            <a:off x="571361" y="5051819"/>
            <a:ext cx="2022827" cy="1167306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 smtClean="0">
                <a:solidFill>
                  <a:srgbClr val="6E5241"/>
                </a:solidFill>
              </a:rPr>
              <a:t>szavakkal</a:t>
            </a:r>
            <a:endParaRPr lang="hu-HU" sz="2300" dirty="0">
              <a:solidFill>
                <a:srgbClr val="6E5241"/>
              </a:solidFill>
            </a:endParaRPr>
          </a:p>
        </p:txBody>
      </p:sp>
      <p:sp>
        <p:nvSpPr>
          <p:cNvPr id="18" name="Folyamatábra: Befejezés 17"/>
          <p:cNvSpPr/>
          <p:nvPr/>
        </p:nvSpPr>
        <p:spPr>
          <a:xfrm>
            <a:off x="4726893" y="5051819"/>
            <a:ext cx="3090069" cy="1167306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>
                <a:solidFill>
                  <a:srgbClr val="6E5241"/>
                </a:solidFill>
              </a:rPr>
              <a:t>j</a:t>
            </a:r>
            <a:r>
              <a:rPr lang="hu-HU" sz="2300" dirty="0" smtClean="0">
                <a:solidFill>
                  <a:srgbClr val="6E5241"/>
                </a:solidFill>
              </a:rPr>
              <a:t>óvátétellel </a:t>
            </a:r>
          </a:p>
          <a:p>
            <a:pPr algn="ctr"/>
            <a:r>
              <a:rPr lang="hu-HU" sz="2300" dirty="0" smtClean="0">
                <a:solidFill>
                  <a:srgbClr val="6E5241"/>
                </a:solidFill>
              </a:rPr>
              <a:t>(pl.: </a:t>
            </a:r>
            <a:r>
              <a:rPr lang="hu-HU" sz="2300" dirty="0" err="1" smtClean="0">
                <a:solidFill>
                  <a:srgbClr val="6E5241"/>
                </a:solidFill>
              </a:rPr>
              <a:t>Ézsau</a:t>
            </a:r>
            <a:r>
              <a:rPr lang="hu-HU" sz="2300" dirty="0" smtClean="0">
                <a:solidFill>
                  <a:srgbClr val="6E5241"/>
                </a:solidFill>
              </a:rPr>
              <a:t> és </a:t>
            </a:r>
            <a:r>
              <a:rPr lang="hu-HU" sz="2300" dirty="0" err="1" smtClean="0">
                <a:solidFill>
                  <a:srgbClr val="6E5241"/>
                </a:solidFill>
              </a:rPr>
              <a:t>Jákób</a:t>
            </a:r>
            <a:r>
              <a:rPr lang="hu-HU" sz="2300" dirty="0" smtClean="0">
                <a:solidFill>
                  <a:srgbClr val="6E5241"/>
                </a:solidFill>
              </a:rPr>
              <a:t> történetében)</a:t>
            </a:r>
            <a:endParaRPr lang="hu-HU" sz="2300" dirty="0">
              <a:solidFill>
                <a:srgbClr val="6E5241"/>
              </a:solidFill>
            </a:endParaRPr>
          </a:p>
        </p:txBody>
      </p:sp>
      <p:sp>
        <p:nvSpPr>
          <p:cNvPr id="19" name="Folyamatábra: Befejezés 18"/>
          <p:cNvSpPr/>
          <p:nvPr/>
        </p:nvSpPr>
        <p:spPr>
          <a:xfrm>
            <a:off x="9055267" y="5051819"/>
            <a:ext cx="2726672" cy="1093986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300" dirty="0">
                <a:solidFill>
                  <a:srgbClr val="6E5241"/>
                </a:solidFill>
              </a:rPr>
              <a:t>t</a:t>
            </a:r>
            <a:r>
              <a:rPr lang="hu-HU" sz="2300" dirty="0" smtClean="0">
                <a:solidFill>
                  <a:srgbClr val="6E5241"/>
                </a:solidFill>
              </a:rPr>
              <a:t>esti érintéssel (pl.: öleléssel)</a:t>
            </a:r>
            <a:endParaRPr lang="hu-HU" sz="2300" dirty="0">
              <a:solidFill>
                <a:srgbClr val="6E5241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104" l="1850" r="98900">
                        <a14:foregroundMark x1="5300" y1="80195" x2="5300" y2="80195"/>
                        <a14:foregroundMark x1="7700" y1="82955" x2="7700" y2="82955"/>
                        <a14:foregroundMark x1="9950" y1="82955" x2="9950" y2="82955"/>
                        <a14:foregroundMark x1="12350" y1="79545" x2="12350" y2="79545"/>
                        <a14:foregroundMark x1="3550" y1="80032" x2="3550" y2="80032"/>
                        <a14:foregroundMark x1="2300" y1="83279" x2="2300" y2="83279"/>
                        <a14:foregroundMark x1="2300" y1="87825" x2="2300" y2="87825"/>
                        <a14:foregroundMark x1="2200" y1="92045" x2="2200" y2="92045"/>
                        <a14:foregroundMark x1="3050" y1="91071" x2="3050" y2="91071"/>
                        <a14:foregroundMark x1="4050" y1="88799" x2="4050" y2="88799"/>
                        <a14:foregroundMark x1="2200" y1="89935" x2="2200" y2="89935"/>
                        <a14:foregroundMark x1="9050" y1="91721" x2="9050" y2="91721"/>
                        <a14:foregroundMark x1="8350" y1="92695" x2="8350" y2="92695"/>
                        <a14:foregroundMark x1="15200" y1="93182" x2="15200" y2="93182"/>
                        <a14:foregroundMark x1="17050" y1="93182" x2="17050" y2="93182"/>
                        <a14:foregroundMark x1="18950" y1="94156" x2="18950" y2="94156"/>
                        <a14:foregroundMark x1="20650" y1="94156" x2="20650" y2="94156"/>
                        <a14:foregroundMark x1="12450" y1="80682" x2="12450" y2="80682"/>
                        <a14:foregroundMark x1="10550" y1="76786" x2="10550" y2="76786"/>
                        <a14:foregroundMark x1="13200" y1="79058" x2="13200" y2="79058"/>
                        <a14:foregroundMark x1="13200" y1="83279" x2="13200" y2="83279"/>
                        <a14:foregroundMark x1="15200" y1="81981" x2="15200" y2="81981"/>
                        <a14:foregroundMark x1="20850" y1="90909" x2="20850" y2="90909"/>
                        <a14:foregroundMark x1="23200" y1="86688" x2="23200" y2="86688"/>
                        <a14:foregroundMark x1="20550" y1="83279" x2="20550" y2="83279"/>
                        <a14:foregroundMark x1="21950" y1="77922" x2="21950" y2="77922"/>
                        <a14:foregroundMark x1="22000" y1="80682" x2="22000" y2="80682"/>
                        <a14:foregroundMark x1="25800" y1="79545" x2="25800" y2="79545"/>
                        <a14:foregroundMark x1="27150" y1="79221" x2="27150" y2="79221"/>
                        <a14:foregroundMark x1="27300" y1="85714" x2="27300" y2="85714"/>
                        <a14:foregroundMark x1="23850" y1="88312" x2="23850" y2="88312"/>
                        <a14:foregroundMark x1="23150" y1="91396" x2="23150" y2="91396"/>
                        <a14:foregroundMark x1="24000" y1="93344" x2="24000" y2="93344"/>
                        <a14:foregroundMark x1="26050" y1="92045" x2="26050" y2="92045"/>
                        <a14:foregroundMark x1="28050" y1="92208" x2="28050" y2="92208"/>
                        <a14:foregroundMark x1="30550" y1="92045" x2="30550" y2="92045"/>
                        <a14:foregroundMark x1="30550" y1="81169" x2="30550" y2="81169"/>
                        <a14:foregroundMark x1="34350" y1="80844" x2="34350" y2="80844"/>
                        <a14:foregroundMark x1="50550" y1="80195" x2="50550" y2="80195"/>
                        <a14:foregroundMark x1="46550" y1="82792" x2="46550" y2="82792"/>
                        <a14:foregroundMark x1="96500" y1="86039" x2="96500" y2="86039"/>
                        <a14:foregroundMark x1="95550" y1="82468" x2="95550" y2="82468"/>
                        <a14:foregroundMark x1="93200" y1="85065" x2="93200" y2="85065"/>
                        <a14:foregroundMark x1="95000" y1="80682" x2="95000" y2="80682"/>
                        <a14:foregroundMark x1="96650" y1="80195" x2="96650" y2="80195"/>
                        <a14:foregroundMark x1="97500" y1="83279" x2="97500" y2="83279"/>
                        <a14:foregroundMark x1="97800" y1="80682" x2="97800" y2="80682"/>
                        <a14:foregroundMark x1="95050" y1="90422" x2="95050" y2="90422"/>
                        <a14:foregroundMark x1="92900" y1="91071" x2="92900" y2="91071"/>
                        <a14:foregroundMark x1="91000" y1="92532" x2="91000" y2="92532"/>
                        <a14:foregroundMark x1="89150" y1="91396" x2="89150" y2="91396"/>
                        <a14:foregroundMark x1="87500" y1="87338" x2="87500" y2="87338"/>
                        <a14:foregroundMark x1="87700" y1="90584" x2="87700" y2="90584"/>
                        <a14:foregroundMark x1="84650" y1="90584" x2="84650" y2="90584"/>
                        <a14:foregroundMark x1="80700" y1="93831" x2="80700" y2="93831"/>
                        <a14:foregroundMark x1="78350" y1="92532" x2="78350" y2="92532"/>
                        <a14:foregroundMark x1="76650" y1="84903" x2="76650" y2="84903"/>
                        <a14:foregroundMark x1="78050" y1="84903" x2="78050" y2="84903"/>
                        <a14:foregroundMark x1="75300" y1="88149" x2="75300" y2="88149"/>
                        <a14:foregroundMark x1="73550" y1="83279" x2="73550" y2="83279"/>
                        <a14:foregroundMark x1="73800" y1="70942" x2="73800" y2="70942"/>
                        <a14:foregroundMark x1="72200" y1="80032" x2="72200" y2="80032"/>
                        <a14:foregroundMark x1="74450" y1="82305" x2="74450" y2="82305"/>
                        <a14:foregroundMark x1="72700" y1="77435" x2="72700" y2="77435"/>
                        <a14:foregroundMark x1="70550" y1="77597" x2="70550" y2="77597"/>
                        <a14:foregroundMark x1="55550" y1="88312" x2="55550" y2="88312"/>
                        <a14:foregroundMark x1="56000" y1="82955" x2="56000" y2="82955"/>
                        <a14:foregroundMark x1="53700" y1="93669" x2="53700" y2="93669"/>
                        <a14:foregroundMark x1="51700" y1="87662" x2="51700" y2="87662"/>
                        <a14:foregroundMark x1="32050" y1="89935" x2="32050" y2="89935"/>
                        <a14:foregroundMark x1="33700" y1="85714" x2="33700" y2="85714"/>
                        <a14:foregroundMark x1="39850" y1="88312" x2="39850" y2="88312"/>
                        <a14:foregroundMark x1="47300" y1="80357" x2="47300" y2="80357"/>
                        <a14:foregroundMark x1="47950" y1="89448" x2="47950" y2="89448"/>
                        <a14:foregroundMark x1="36200" y1="84091" x2="36200" y2="84091"/>
                        <a14:foregroundMark x1="43550" y1="89773" x2="43550" y2="89773"/>
                        <a14:foregroundMark x1="37800" y1="91071" x2="37800" y2="91071"/>
                        <a14:foregroundMark x1="20000" y1="21916" x2="20000" y2="21916"/>
                        <a14:foregroundMark x1="94750" y1="25812" x2="94750" y2="25812"/>
                        <a14:foregroundMark x1="63550" y1="40909" x2="63550" y2="40909"/>
                        <a14:foregroundMark x1="67200" y1="38961" x2="67200" y2="38961"/>
                        <a14:foregroundMark x1="58750" y1="81494" x2="58750" y2="81494"/>
                        <a14:foregroundMark x1="58600" y1="87500" x2="58600" y2="87500"/>
                        <a14:foregroundMark x1="57300" y1="88636" x2="57300" y2="88636"/>
                        <a14:foregroundMark x1="63250" y1="15909" x2="63250" y2="15909"/>
                        <a14:foregroundMark x1="62400" y1="16721" x2="62400" y2="16721"/>
                        <a14:foregroundMark x1="62000" y1="18019" x2="62000" y2="18019"/>
                        <a14:foregroundMark x1="61350" y1="21429" x2="61350" y2="21429"/>
                        <a14:foregroundMark x1="61050" y1="24351" x2="61050" y2="24351"/>
                        <a14:foregroundMark x1="60800" y1="26786" x2="60800" y2="26786"/>
                        <a14:foregroundMark x1="63950" y1="16721" x2="63950" y2="16721"/>
                        <a14:foregroundMark x1="64400" y1="17208" x2="64400" y2="17208"/>
                        <a14:backgroundMark x1="21950" y1="95292" x2="21950" y2="95292"/>
                        <a14:backgroundMark x1="23800" y1="98701" x2="23800" y2="98701"/>
                        <a14:backgroundMark x1="25550" y1="98701" x2="25550" y2="98701"/>
                        <a14:backgroundMark x1="27200" y1="98701" x2="27200" y2="98701"/>
                        <a14:backgroundMark x1="29050" y1="99026" x2="29050" y2="99026"/>
                        <a14:backgroundMark x1="31150" y1="98701" x2="31150" y2="98701"/>
                        <a14:backgroundMark x1="30050" y1="98701" x2="30050" y2="98701"/>
                        <a14:backgroundMark x1="32700" y1="99513" x2="32700" y2="99513"/>
                        <a14:backgroundMark x1="34150" y1="99026" x2="34150" y2="99026"/>
                        <a14:backgroundMark x1="52300" y1="99513" x2="52300" y2="99513"/>
                        <a14:backgroundMark x1="54450" y1="99026" x2="54450" y2="99026"/>
                        <a14:backgroundMark x1="94700" y1="98539" x2="94700" y2="98539"/>
                        <a14:backgroundMark x1="94500" y1="95292" x2="94500" y2="95292"/>
                        <a14:backgroundMark x1="37050" y1="99188" x2="37050" y2="99188"/>
                        <a14:backgroundMark x1="38800" y1="99026" x2="38800" y2="99026"/>
                        <a14:backgroundMark x1="41200" y1="98701" x2="41200" y2="98701"/>
                        <a14:backgroundMark x1="43350" y1="98539" x2="43350" y2="98539"/>
                        <a14:backgroundMark x1="45800" y1="98701" x2="45800" y2="98701"/>
                        <a14:backgroundMark x1="48150" y1="99026" x2="48150" y2="99026"/>
                        <a14:backgroundMark x1="50850" y1="98701" x2="50850" y2="98701"/>
                        <a14:backgroundMark x1="8250" y1="2760" x2="8250" y2="2760"/>
                        <a14:backgroundMark x1="10400" y1="4383" x2="10400" y2="4383"/>
                        <a14:backgroundMark x1="12100" y1="4383" x2="12100" y2="4383"/>
                        <a14:backgroundMark x1="15600" y1="4383" x2="15600" y2="4383"/>
                        <a14:backgroundMark x1="21500" y1="2435" x2="21500" y2="2435"/>
                        <a14:backgroundMark x1="29150" y1="1948" x2="29150" y2="1948"/>
                        <a14:backgroundMark x1="36350" y1="5519" x2="36350" y2="5519"/>
                        <a14:backgroundMark x1="42350" y1="7305" x2="42350" y2="7305"/>
                        <a14:backgroundMark x1="90300" y1="5519" x2="90300" y2="5519"/>
                        <a14:backgroundMark x1="85000" y1="2435" x2="85000" y2="2435"/>
                        <a14:backgroundMark x1="71700" y1="2110" x2="71700" y2="2110"/>
                        <a14:backgroundMark x1="76450" y1="4221" x2="76450" y2="4221"/>
                        <a14:backgroundMark x1="65900" y1="5032" x2="65900" y2="5032"/>
                        <a14:backgroundMark x1="55100" y1="2435" x2="55100" y2="2435"/>
                        <a14:backgroundMark x1="46200" y1="2435" x2="46200" y2="2435"/>
                        <a14:backgroundMark x1="40350" y1="2922" x2="40350" y2="2922"/>
                        <a14:backgroundMark x1="33300" y1="2760" x2="33300" y2="2760"/>
                        <a14:backgroundMark x1="27050" y1="2435" x2="27050" y2="2435"/>
                        <a14:backgroundMark x1="31650" y1="1623" x2="31650" y2="1623"/>
                        <a14:backgroundMark x1="38300" y1="3409" x2="38300" y2="3409"/>
                        <a14:backgroundMark x1="44550" y1="4708" x2="44550" y2="4708"/>
                        <a14:backgroundMark x1="52600" y1="1948" x2="52600" y2="1948"/>
                        <a14:backgroundMark x1="60900" y1="3896" x2="60900" y2="3896"/>
                        <a14:backgroundMark x1="73750" y1="3247" x2="73750" y2="3247"/>
                        <a14:backgroundMark x1="33900" y1="6818" x2="33900" y2="6818"/>
                        <a14:backgroundMark x1="36200" y1="10065" x2="36200" y2="10065"/>
                        <a14:backgroundMark x1="42200" y1="2760" x2="42200" y2="2760"/>
                        <a14:backgroundMark x1="47750" y1="2760" x2="47750" y2="2760"/>
                        <a14:backgroundMark x1="50350" y1="4383" x2="50350" y2="4383"/>
                        <a14:backgroundMark x1="59400" y1="31656" x2="59400" y2="31656"/>
                        <a14:backgroundMark x1="70300" y1="31331" x2="70300" y2="31331"/>
                        <a14:backgroundMark x1="70150" y1="56981" x2="70150" y2="56981"/>
                        <a14:backgroundMark x1="66500" y1="42208" x2="66500" y2="42208"/>
                        <a14:backgroundMark x1="58700" y1="61201" x2="58700" y2="61201"/>
                        <a14:backgroundMark x1="58750" y1="52435" x2="58750" y2="52435"/>
                        <a14:backgroundMark x1="57650" y1="45942" x2="57650" y2="45942"/>
                        <a14:backgroundMark x1="57600" y1="41396" x2="57600" y2="41396"/>
                        <a14:backgroundMark x1="57150" y1="33766" x2="57150" y2="33766"/>
                        <a14:backgroundMark x1="56750" y1="58117" x2="56750" y2="58117"/>
                        <a14:backgroundMark x1="57200" y1="66234" x2="57200" y2="66234"/>
                        <a14:backgroundMark x1="57150" y1="77922" x2="57150" y2="77922"/>
                        <a14:backgroundMark x1="56500" y1="83766" x2="56500" y2="83766"/>
                        <a14:backgroundMark x1="56500" y1="89286" x2="56500" y2="89286"/>
                        <a14:backgroundMark x1="57700" y1="83929" x2="57700" y2="83929"/>
                        <a14:backgroundMark x1="58200" y1="72727" x2="58200" y2="72727"/>
                        <a14:backgroundMark x1="60500" y1="85714" x2="60500" y2="85714"/>
                        <a14:backgroundMark x1="59300" y1="85714" x2="59300" y2="85714"/>
                        <a14:backgroundMark x1="60800" y1="80519" x2="60800" y2="80519"/>
                        <a14:backgroundMark x1="68450" y1="82630" x2="68450" y2="82630"/>
                        <a14:backgroundMark x1="67600" y1="71591" x2="67600" y2="71591"/>
                        <a14:backgroundMark x1="67250" y1="61526" x2="67250" y2="61526"/>
                        <a14:backgroundMark x1="66600" y1="62500" x2="66600" y2="62500"/>
                        <a14:backgroundMark x1="69100" y1="60552" x2="69100" y2="60552"/>
                        <a14:backgroundMark x1="68650" y1="67045" x2="68650" y2="67045"/>
                        <a14:backgroundMark x1="67600" y1="67045" x2="67600" y2="67045"/>
                        <a14:backgroundMark x1="71600" y1="60714" x2="71600" y2="60714"/>
                        <a14:backgroundMark x1="72150" y1="61526" x2="72150" y2="61526"/>
                      </a14:backgroundRemoval>
                    </a14:imgEffect>
                  </a14:imgLayer>
                </a14:imgProps>
              </a:ext>
            </a:extLst>
          </a:blip>
          <a:srcRect l="56806" t="13104" r="28490" b="38091"/>
          <a:stretch/>
        </p:blipFill>
        <p:spPr>
          <a:xfrm flipH="1">
            <a:off x="9099825" y="1642738"/>
            <a:ext cx="3247658" cy="3405440"/>
          </a:xfrm>
          <a:prstGeom prst="rect">
            <a:avLst/>
          </a:prstGeom>
          <a:effectLst/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3" b="100000" l="5336" r="939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4163" y="1651442"/>
            <a:ext cx="2734514" cy="366082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929540" y="6216998"/>
            <a:ext cx="8750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Ha bocsánatot kérünk, nagyon fontos 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az 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őszinteség!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20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452707" y="2777990"/>
            <a:ext cx="113802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dirty="0">
                <a:solidFill>
                  <a:srgbClr val="6E5241"/>
                </a:solidFill>
              </a:rPr>
              <a:t>Te hogyan szoktál bocsánatot kérni?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99138" cy="16733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184648"/>
            <a:ext cx="1733337" cy="16733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>
            <a:off x="7850355" y="1306050"/>
            <a:ext cx="1042417" cy="148132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547904">
            <a:off x="4252665" y="4617514"/>
            <a:ext cx="1042417" cy="14813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19581895">
            <a:off x="8164126" y="3897096"/>
            <a:ext cx="1042417" cy="148132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426247">
            <a:off x="10286197" y="301447"/>
            <a:ext cx="1042417" cy="148132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584172">
            <a:off x="2816135" y="708761"/>
            <a:ext cx="1042417" cy="148132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639287">
            <a:off x="2779408" y="4884649"/>
            <a:ext cx="1042417" cy="148132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940336">
            <a:off x="833210" y="3713649"/>
            <a:ext cx="1042417" cy="148132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867614">
            <a:off x="5889608" y="450211"/>
            <a:ext cx="1042417" cy="148132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815415">
            <a:off x="4207035" y="1237488"/>
            <a:ext cx="1042417" cy="1481328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563725">
            <a:off x="6410816" y="4971958"/>
            <a:ext cx="1042417" cy="148132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437005">
            <a:off x="10003962" y="4479895"/>
            <a:ext cx="1042417" cy="1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57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yamatábra: Befejezés 12"/>
          <p:cNvSpPr/>
          <p:nvPr/>
        </p:nvSpPr>
        <p:spPr>
          <a:xfrm>
            <a:off x="281921" y="5277965"/>
            <a:ext cx="2929783" cy="1333714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2"/>
                </a:solidFill>
              </a:rPr>
              <a:t>Beszélgessetek ezekről a kérdésekről</a:t>
            </a:r>
            <a:r>
              <a:rPr lang="hu-HU" sz="2400" dirty="0" smtClean="0">
                <a:solidFill>
                  <a:schemeClr val="accent2"/>
                </a:solidFill>
              </a:rPr>
              <a:t>!</a:t>
            </a:r>
            <a:endParaRPr lang="hu-HU" sz="2400" dirty="0">
              <a:solidFill>
                <a:schemeClr val="accent2"/>
              </a:solidFill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2015612" y="547479"/>
            <a:ext cx="8160776" cy="45688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Arial" panose="020B0604020202020204"/>
              </a:rPr>
              <a:t>„</a:t>
            </a:r>
            <a:r>
              <a:rPr lang="hu-HU" sz="3200" dirty="0" smtClean="0">
                <a:solidFill>
                  <a:srgbClr val="7F6000"/>
                </a:solidFill>
              </a:rPr>
              <a:t>... </a:t>
            </a:r>
            <a:r>
              <a:rPr lang="hu-HU" sz="3200" dirty="0">
                <a:solidFill>
                  <a:srgbClr val="7F6000"/>
                </a:solidFill>
              </a:rPr>
              <a:t>amennyire tőletek telik, éljetek minden emberrel békességben</a:t>
            </a:r>
            <a:r>
              <a:rPr lang="hu-HU" sz="3200" dirty="0" smtClean="0">
                <a:solidFill>
                  <a:srgbClr val="7F6000"/>
                </a:solidFill>
              </a:rPr>
              <a:t>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Arial" panose="020B0604020202020204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Pál levele a rómaiakhoz 12,18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86878" y="901057"/>
            <a:ext cx="681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üzenete is ez a számunkra: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30202" y="497518"/>
            <a:ext cx="1019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Bocsánatot kérni jó. </a:t>
            </a:r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H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a békességre törekszünk a haragunk is megszűnik.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281920" y="3067369"/>
            <a:ext cx="3281154" cy="1622296"/>
          </a:xfrm>
          <a:prstGeom prst="wedgeEllipseCallout">
            <a:avLst>
              <a:gd name="adj1" fmla="val -40897"/>
              <a:gd name="adj2" fmla="val 6973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Te mennyire tudsz békességben élni a társaiddal?</a:t>
            </a:r>
            <a:endParaRPr lang="hu-HU" sz="2200" dirty="0"/>
          </a:p>
        </p:txBody>
      </p:sp>
      <p:sp>
        <p:nvSpPr>
          <p:cNvPr id="8" name="Ellipszis buborék 7"/>
          <p:cNvSpPr/>
          <p:nvPr/>
        </p:nvSpPr>
        <p:spPr>
          <a:xfrm>
            <a:off x="3643205" y="4177937"/>
            <a:ext cx="4572001" cy="1664254"/>
          </a:xfrm>
          <a:prstGeom prst="wedgeEllipseCallout">
            <a:avLst>
              <a:gd name="adj1" fmla="val -22406"/>
              <a:gd name="adj2" fmla="val 7501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Miért mondja Pál apostol azt, hogy „amennyire tőletek telik”? Mit jelent ez?</a:t>
            </a:r>
          </a:p>
        </p:txBody>
      </p:sp>
      <p:sp>
        <p:nvSpPr>
          <p:cNvPr id="10" name="Ellipszis buborék 9"/>
          <p:cNvSpPr/>
          <p:nvPr/>
        </p:nvSpPr>
        <p:spPr>
          <a:xfrm>
            <a:off x="8295337" y="3582158"/>
            <a:ext cx="3762102" cy="2008420"/>
          </a:xfrm>
          <a:prstGeom prst="wedgeEllipseCallout">
            <a:avLst>
              <a:gd name="adj1" fmla="val 38372"/>
              <a:gd name="adj2" fmla="val 6193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/>
              <a:t>Te </a:t>
            </a:r>
            <a:r>
              <a:rPr lang="hu-HU" sz="2200" dirty="0" smtClean="0"/>
              <a:t>törekszel </a:t>
            </a:r>
            <a:r>
              <a:rPr lang="hu-HU" sz="2200" dirty="0"/>
              <a:t>a békességre minden esetben? </a:t>
            </a:r>
            <a:endParaRPr lang="hu-HU" sz="2200" dirty="0" smtClean="0"/>
          </a:p>
          <a:p>
            <a:pPr algn="ctr"/>
            <a:r>
              <a:rPr lang="hu-HU" sz="2200" dirty="0" smtClean="0"/>
              <a:t>Mikor </a:t>
            </a:r>
            <a:r>
              <a:rPr lang="hu-HU" sz="2200" dirty="0"/>
              <a:t>sikerül? Mikor nem sikerül? 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6813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818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93976" y="544621"/>
            <a:ext cx="968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Ha törekszel a békességre, de mégsem sikerül mindig megvalósítani, Istentől is kérhetsz segítséget! Imádságban.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11478" cy="192024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58746" y="2045990"/>
            <a:ext cx="11276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Most imádkozzunk együtt, kicsit másképp, mint ahogyan szoktuk!</a:t>
            </a:r>
            <a:endParaRPr lang="hu-HU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olyamatábra: Befejezés 6"/>
          <p:cNvSpPr/>
          <p:nvPr/>
        </p:nvSpPr>
        <p:spPr>
          <a:xfrm>
            <a:off x="701872" y="2814304"/>
            <a:ext cx="3650369" cy="3255831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Ehhez az imádsághoz, amire szükség lesz:</a:t>
            </a:r>
          </a:p>
          <a:p>
            <a:pPr algn="ctr"/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Csoport tagjai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Fekete és fehér gombok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Kosár, üveg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4626631" y="3918631"/>
            <a:ext cx="3939075" cy="2190095"/>
            <a:chOff x="4756868" y="3259729"/>
            <a:chExt cx="6801147" cy="325318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19" name="Csoportba foglalás 18"/>
            <p:cNvGrpSpPr/>
            <p:nvPr/>
          </p:nvGrpSpPr>
          <p:grpSpPr>
            <a:xfrm>
              <a:off x="4782312" y="3259729"/>
              <a:ext cx="6775703" cy="3253189"/>
              <a:chOff x="4828032" y="3262371"/>
              <a:chExt cx="6775703" cy="3253189"/>
            </a:xfrm>
          </p:grpSpPr>
          <p:pic>
            <p:nvPicPr>
              <p:cNvPr id="8" name="Kép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8032" y="4230786"/>
                <a:ext cx="6775703" cy="2284774"/>
              </a:xfrm>
              <a:prstGeom prst="rect">
                <a:avLst/>
              </a:prstGeom>
            </p:spPr>
          </p:pic>
          <p:pic>
            <p:nvPicPr>
              <p:cNvPr id="9" name="Kép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7175892" y="3262371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0" name="Kép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6083279" y="3406225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1" name="Kép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6253654" y="4128662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2" name="Kép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4995422" y="3657649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3" name="Kép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7370404" y="3906259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4" name="Kép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8368808" y="3935102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5" name="Kép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9423261" y="3722593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16" name="Kép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8352106" y="3334298"/>
                <a:ext cx="2142309" cy="1915886"/>
              </a:xfrm>
              <a:prstGeom prst="rect">
                <a:avLst/>
              </a:prstGeom>
            </p:spPr>
          </p:pic>
        </p:grpSp>
        <p:pic>
          <p:nvPicPr>
            <p:cNvPr id="17" name="Kép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222" b="100000" l="0" r="100000">
                          <a14:foregroundMark x1="4581" y1="38661" x2="4581" y2="38661"/>
                          <a14:foregroundMark x1="2570" y1="29590" x2="2570" y2="29590"/>
                          <a14:foregroundMark x1="4134" y1="25918" x2="4134" y2="25918"/>
                          <a14:foregroundMark x1="2570" y1="19222" x2="2570" y2="19222"/>
                          <a14:foregroundMark x1="6816" y1="54644" x2="6816" y2="54644"/>
                          <a14:foregroundMark x1="9944" y1="65443" x2="9944" y2="65443"/>
                          <a14:foregroundMark x1="25363" y1="35853" x2="25363" y2="35853"/>
                          <a14:foregroundMark x1="21564" y1="34773" x2="21564" y2="34773"/>
                          <a14:foregroundMark x1="17207" y1="33045" x2="17207" y2="33045"/>
                          <a14:foregroundMark x1="13966" y1="31533" x2="13966" y2="31533"/>
                          <a14:foregroundMark x1="10056" y1="29590" x2="10056" y2="29590"/>
                          <a14:foregroundMark x1="6816" y1="28294" x2="6816" y2="28294"/>
                          <a14:foregroundMark x1="4916" y1="27430" x2="4916" y2="27430"/>
                          <a14:foregroundMark x1="27039" y1="35853" x2="27039" y2="35853"/>
                          <a14:foregroundMark x1="31397" y1="37149" x2="31397" y2="37149"/>
                          <a14:foregroundMark x1="35419" y1="38013" x2="35419" y2="38013"/>
                          <a14:foregroundMark x1="39330" y1="39093" x2="39330" y2="39093"/>
                          <a14:foregroundMark x1="36983" y1="37581" x2="36983" y2="37581"/>
                          <a14:foregroundMark x1="42905" y1="38661" x2="42905" y2="38661"/>
                          <a14:foregroundMark x1="46369" y1="38661" x2="46369" y2="38661"/>
                          <a14:foregroundMark x1="49944" y1="38661" x2="49944" y2="38661"/>
                          <a14:foregroundMark x1="54190" y1="38229" x2="54190" y2="38229"/>
                          <a14:foregroundMark x1="58101" y1="38229" x2="58101" y2="38229"/>
                          <a14:foregroundMark x1="62123" y1="38229" x2="62123" y2="38229"/>
                          <a14:foregroundMark x1="65810" y1="38229" x2="65810" y2="38229"/>
                          <a14:foregroundMark x1="69162" y1="37149" x2="69162" y2="37149"/>
                          <a14:foregroundMark x1="72961" y1="35853" x2="72961" y2="35853"/>
                          <a14:foregroundMark x1="76089" y1="35205" x2="76089" y2="35205"/>
                          <a14:foregroundMark x1="79888" y1="34773" x2="79888" y2="34773"/>
                          <a14:foregroundMark x1="82793" y1="33045" x2="82793" y2="33045"/>
                          <a14:foregroundMark x1="87151" y1="31102" x2="87151" y2="31102"/>
                          <a14:foregroundMark x1="88715" y1="30670" x2="88715" y2="30670"/>
                          <a14:foregroundMark x1="92179" y1="29590" x2="92179" y2="29590"/>
                          <a14:foregroundMark x1="94860" y1="27214" x2="94860" y2="27214"/>
                          <a14:foregroundMark x1="97095" y1="27214" x2="97095" y2="27214"/>
                          <a14:foregroundMark x1="95531" y1="28294" x2="95531" y2="28294"/>
                          <a14:foregroundMark x1="98101" y1="31965" x2="98101" y2="31965"/>
                          <a14:foregroundMark x1="96425" y1="31965" x2="96425" y2="31965"/>
                          <a14:foregroundMark x1="95084" y1="31965" x2="95084" y2="31965"/>
                          <a14:foregroundMark x1="98436" y1="27430" x2="98436" y2="27430"/>
                          <a14:foregroundMark x1="3575" y1="30238" x2="3575" y2="30238"/>
                          <a14:foregroundMark x1="2793" y1="34773" x2="2793" y2="34773"/>
                          <a14:foregroundMark x1="1564" y1="25918" x2="1564" y2="25918"/>
                          <a14:foregroundMark x1="4693" y1="32397" x2="4693" y2="32397"/>
                        </a14:backgroundRemoval>
                      </a14:imgEffect>
                    </a14:imgLayer>
                  </a14:imgProps>
                </a:ext>
              </a:extLst>
            </a:blip>
            <a:srcRect t="24285"/>
            <a:stretch/>
          </p:blipFill>
          <p:spPr>
            <a:xfrm>
              <a:off x="4756868" y="4781663"/>
              <a:ext cx="6801147" cy="1729929"/>
            </a:xfrm>
            <a:prstGeom prst="rect">
              <a:avLst/>
            </a:prstGeom>
          </p:spPr>
        </p:pic>
      </p:grpSp>
      <p:grpSp>
        <p:nvGrpSpPr>
          <p:cNvPr id="21" name="Csoportba foglalás 20"/>
          <p:cNvGrpSpPr/>
          <p:nvPr/>
        </p:nvGrpSpPr>
        <p:grpSpPr>
          <a:xfrm>
            <a:off x="8824779" y="2625652"/>
            <a:ext cx="2459474" cy="3638651"/>
            <a:chOff x="7620186" y="444682"/>
            <a:chExt cx="3821828" cy="608248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grpSp>
          <p:nvGrpSpPr>
            <p:cNvPr id="22" name="Csoportba foglalás 21"/>
            <p:cNvGrpSpPr/>
            <p:nvPr/>
          </p:nvGrpSpPr>
          <p:grpSpPr>
            <a:xfrm>
              <a:off x="7845686" y="1133273"/>
              <a:ext cx="3451250" cy="5393898"/>
              <a:chOff x="8385182" y="998757"/>
              <a:chExt cx="3451250" cy="5393898"/>
            </a:xfrm>
          </p:grpSpPr>
          <p:pic>
            <p:nvPicPr>
              <p:cNvPr id="24" name="Kép 23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8445888" y="1261986"/>
                <a:ext cx="1898469" cy="1672046"/>
              </a:xfrm>
              <a:prstGeom prst="rect">
                <a:avLst/>
              </a:prstGeom>
            </p:spPr>
          </p:pic>
          <p:pic>
            <p:nvPicPr>
              <p:cNvPr id="25" name="Kép 2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9583355" y="2531640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26" name="Kép 25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9552032" y="3052354"/>
                <a:ext cx="1898469" cy="1672046"/>
              </a:xfrm>
              <a:prstGeom prst="rect">
                <a:avLst/>
              </a:prstGeom>
            </p:spPr>
          </p:pic>
          <p:pic>
            <p:nvPicPr>
              <p:cNvPr id="27" name="Kép 26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9937963" y="3844739"/>
                <a:ext cx="1898469" cy="1672046"/>
              </a:xfrm>
              <a:prstGeom prst="rect">
                <a:avLst/>
              </a:prstGeom>
            </p:spPr>
          </p:pic>
          <p:pic>
            <p:nvPicPr>
              <p:cNvPr id="28" name="Kép 27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9822867" y="1462381"/>
                <a:ext cx="1898469" cy="1672046"/>
              </a:xfrm>
              <a:prstGeom prst="rect">
                <a:avLst/>
              </a:prstGeom>
            </p:spPr>
          </p:pic>
          <p:pic>
            <p:nvPicPr>
              <p:cNvPr id="29" name="Kép 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8531175" y="3394349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30" name="Kép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9537105" y="4476769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31" name="Kép 30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8385182" y="4396031"/>
                <a:ext cx="1898469" cy="1672046"/>
              </a:xfrm>
              <a:prstGeom prst="rect">
                <a:avLst/>
              </a:prstGeom>
            </p:spPr>
          </p:pic>
          <p:pic>
            <p:nvPicPr>
              <p:cNvPr id="32" name="Kép 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8415653" y="2156318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33" name="Kép 3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09" b="66921" l="9840" r="64188">
                            <a14:backgroundMark x1="57323" y1="65854" x2="57323" y2="65854"/>
                            <a14:backgroundMark x1="60984" y1="59756" x2="60984" y2="59756"/>
                          </a14:backgroundRemoval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6546" t="26428" r="33248" b="25666"/>
              <a:stretch/>
            </p:blipFill>
            <p:spPr>
              <a:xfrm>
                <a:off x="9430111" y="998757"/>
                <a:ext cx="2142309" cy="1915886"/>
              </a:xfrm>
              <a:prstGeom prst="rect">
                <a:avLst/>
              </a:prstGeom>
            </p:spPr>
          </p:pic>
          <p:pic>
            <p:nvPicPr>
              <p:cNvPr id="34" name="Kép 33"/>
              <p:cNvPicPr>
                <a:picLocks noChangeAspect="1"/>
              </p:cNvPicPr>
              <p:nvPr/>
            </p:nvPicPr>
            <p:blipFill rotWithShape="1"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9116" b="66311" l="28490" r="64531">
                            <a14:backgroundMark x1="55034" y1="65091" x2="55034" y2="65091"/>
                          </a14:backgroundRemoval>
                        </a14:imgEffect>
                      </a14:imgLayer>
                    </a14:imgProps>
                  </a:ext>
                </a:extLst>
              </a:blip>
              <a:srcRect l="28753" t="26973" r="35617" b="31219"/>
              <a:stretch/>
            </p:blipFill>
            <p:spPr>
              <a:xfrm>
                <a:off x="8988729" y="2772557"/>
                <a:ext cx="1898469" cy="1672046"/>
              </a:xfrm>
              <a:prstGeom prst="rect">
                <a:avLst/>
              </a:prstGeom>
            </p:spPr>
          </p:pic>
        </p:grpSp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186" y="444682"/>
              <a:ext cx="3821828" cy="5893904"/>
            </a:xfrm>
            <a:prstGeom prst="rect">
              <a:avLst/>
            </a:prstGeom>
          </p:spPr>
        </p:pic>
      </p:grpSp>
      <p:sp>
        <p:nvSpPr>
          <p:cNvPr id="35" name="Jobbra nyíl 34"/>
          <p:cNvSpPr/>
          <p:nvPr/>
        </p:nvSpPr>
        <p:spPr>
          <a:xfrm>
            <a:off x="10076621" y="6108726"/>
            <a:ext cx="1902663" cy="688922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LAPOZZ!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4117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8880509" y="3229552"/>
            <a:ext cx="2142309" cy="1915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10140324" y="4187495"/>
            <a:ext cx="2142309" cy="1915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7436197" y="4077259"/>
            <a:ext cx="2142309" cy="1915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9336698" y="1754611"/>
            <a:ext cx="2142309" cy="1915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6966295" y="3009080"/>
            <a:ext cx="2142309" cy="19158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Folyamatábra: Befejezés 15"/>
          <p:cNvSpPr/>
          <p:nvPr/>
        </p:nvSpPr>
        <p:spPr>
          <a:xfrm>
            <a:off x="632204" y="328784"/>
            <a:ext cx="6132896" cy="5906553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Mindenki vegyen egy fekete gombot a kosárból!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Álljunk körbe!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Szorítsátok az egyik tenyeretekbe a fekete gombot!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Közben </a:t>
            </a:r>
            <a:r>
              <a:rPr lang="hu-HU" sz="2400" b="1" dirty="0" smtClean="0">
                <a:solidFill>
                  <a:schemeClr val="accent4">
                    <a:lumMod val="75000"/>
                  </a:schemeClr>
                </a:solidFill>
              </a:rPr>
              <a:t>gondoljatok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 egy olyan szituációra, amikor nem a békességet kerestétek (P.: durva voltál valakivel, meglöktél valakit, stb.). </a:t>
            </a:r>
            <a:r>
              <a:rPr lang="hu-HU" sz="2400" b="1" dirty="0" smtClean="0">
                <a:solidFill>
                  <a:schemeClr val="accent4">
                    <a:lumMod val="75000"/>
                  </a:schemeClr>
                </a:solidFill>
              </a:rPr>
              <a:t>Ne mondjátok ki hangosan!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Most ez a fekete gomb jelképezi azokat a tetteinket és </a:t>
            </a:r>
            <a:r>
              <a:rPr lang="hu-HU" sz="2400" dirty="0" err="1" smtClean="0">
                <a:solidFill>
                  <a:schemeClr val="accent4">
                    <a:lumMod val="75000"/>
                  </a:schemeClr>
                </a:solidFill>
              </a:rPr>
              <a:t>szavainkat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, amelyek miatt összevesztünk valakivel.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Jobbra nyíl 16"/>
          <p:cNvSpPr/>
          <p:nvPr/>
        </p:nvSpPr>
        <p:spPr>
          <a:xfrm>
            <a:off x="10076621" y="6108726"/>
            <a:ext cx="1902663" cy="688922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LAPOZZ!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5759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9618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7609178" y="4423512"/>
            <a:ext cx="2142309" cy="191588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9076092" y="4550991"/>
            <a:ext cx="2142309" cy="191588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68" y="521537"/>
            <a:ext cx="3821828" cy="5893904"/>
          </a:xfrm>
          <a:prstGeom prst="rect">
            <a:avLst/>
          </a:prstGeom>
        </p:spPr>
      </p:pic>
      <p:sp>
        <p:nvSpPr>
          <p:cNvPr id="16" name="Folyamatábra: Befejezés 15"/>
          <p:cNvSpPr/>
          <p:nvPr/>
        </p:nvSpPr>
        <p:spPr>
          <a:xfrm>
            <a:off x="783844" y="1854173"/>
            <a:ext cx="6132896" cy="4561268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A hittanoktató körbejár az üres befőttes üveggel.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Eközben dobjátok be a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fekete gombot az üvegbe, 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közben </a:t>
            </a:r>
            <a:r>
              <a:rPr lang="hu-HU" sz="2400" b="1" dirty="0" smtClean="0">
                <a:solidFill>
                  <a:schemeClr val="accent4">
                    <a:lumMod val="75000"/>
                  </a:schemeClr>
                </a:solidFill>
              </a:rPr>
              <a:t>magatokban </a:t>
            </a:r>
            <a:r>
              <a:rPr lang="hu-HU" sz="2400" b="1" dirty="0">
                <a:solidFill>
                  <a:schemeClr val="accent4">
                    <a:lumMod val="75000"/>
                  </a:schemeClr>
                </a:solidFill>
              </a:rPr>
              <a:t>mondjátok el Istennek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, hogy megértettétek, hogy nem örül ezeknek a dolgoknak, ne haragudjon ezért rátok, és segítsen abban, hogy tudjatok békére törekedni.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8992258" y="3560769"/>
            <a:ext cx="2142309" cy="191588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7852559" y="3392720"/>
            <a:ext cx="2142309" cy="191588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9" b="66921" l="9840" r="64188">
                        <a14:backgroundMark x1="57323" y1="65854" x2="57323" y2="65854"/>
                        <a14:backgroundMark x1="60984" y1="59756" x2="60984" y2="597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6546" t="26428" r="33248" b="25666"/>
          <a:stretch/>
        </p:blipFill>
        <p:spPr>
          <a:xfrm>
            <a:off x="8544997" y="2507626"/>
            <a:ext cx="2142309" cy="1915886"/>
          </a:xfrm>
          <a:prstGeom prst="rect">
            <a:avLst/>
          </a:prstGeom>
        </p:spPr>
      </p:pic>
      <p:sp>
        <p:nvSpPr>
          <p:cNvPr id="15" name="Jobbra nyíl 14"/>
          <p:cNvSpPr/>
          <p:nvPr/>
        </p:nvSpPr>
        <p:spPr>
          <a:xfrm>
            <a:off x="10076621" y="6108726"/>
            <a:ext cx="1902663" cy="688922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LAPOZZ!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7669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yamatábra: Befejezés 15"/>
          <p:cNvSpPr/>
          <p:nvPr/>
        </p:nvSpPr>
        <p:spPr>
          <a:xfrm>
            <a:off x="719836" y="1968129"/>
            <a:ext cx="6132896" cy="3907815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Végül pedig vegyetek egy fehér gombot! (Azt jelképezi, hogy megbántuk a rosszat és Isten megbocsátott.)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Tartsátok a tenyeretekben egy picit!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Vigyétek haza!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Mindig emlékeztessen titeket arra, hogy Istentől bármikor kérhettek erőt a békességre törekvéshez.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9504100" y="4295447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7600661" y="4143047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7106540" y="2836745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9005009" y="3489896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9752938" y="2471001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16" b="66311" l="28490" r="64531">
                        <a14:backgroundMark x1="55034" y1="65091" x2="55034" y2="65091"/>
                      </a14:backgroundRemoval>
                    </a14:imgEffect>
                  </a14:imgLayer>
                </a14:imgProps>
              </a:ext>
            </a:extLst>
          </a:blip>
          <a:srcRect l="28753" t="26973" r="35617" b="31219"/>
          <a:stretch/>
        </p:blipFill>
        <p:spPr>
          <a:xfrm>
            <a:off x="8429739" y="1817850"/>
            <a:ext cx="1898469" cy="16720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731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pic>
        <p:nvPicPr>
          <p:cNvPr id="11" name="Vezess, Jézusunk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280" y="2273816"/>
            <a:ext cx="1582566" cy="1582566"/>
          </a:xfrm>
          <a:prstGeom prst="rect">
            <a:avLst/>
          </a:prstGeom>
        </p:spPr>
      </p:pic>
      <p:sp>
        <p:nvSpPr>
          <p:cNvPr id="12" name="Lekerekített téglalap 11"/>
          <p:cNvSpPr/>
          <p:nvPr/>
        </p:nvSpPr>
        <p:spPr>
          <a:xfrm>
            <a:off x="2316479" y="196064"/>
            <a:ext cx="9048206" cy="1137483"/>
          </a:xfrm>
          <a:prstGeom prst="roundRect">
            <a:avLst/>
          </a:prstGeom>
          <a:solidFill>
            <a:srgbClr val="AC7929">
              <a:alpha val="60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Istentől bármikor kérhetünk segítséget. Kérhetünk Tőle türelmet is, békességet is. Erről szól ez az ének.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479" y="1481259"/>
            <a:ext cx="9048206" cy="52272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1826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77071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219700" y="2069271"/>
            <a:ext cx="5842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„…amennyire tőletek telik, éljetek minden emberrel békességben.”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(Pál levele a rómaiakhoz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12,18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4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8078"/>
            <a:ext cx="1583117" cy="14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4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86185" y="172283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71613" y="2658390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142081" y="555325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7127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667" y="14720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93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www.pixabay.com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zis 8"/>
          <p:cNvSpPr/>
          <p:nvPr/>
        </p:nvSpPr>
        <p:spPr>
          <a:xfrm>
            <a:off x="748224" y="4546048"/>
            <a:ext cx="4424625" cy="1788680"/>
          </a:xfrm>
          <a:prstGeom prst="ellipse">
            <a:avLst/>
          </a:prstGeom>
          <a:solidFill>
            <a:srgbClr val="BEB8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37607" cy="16069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637607" y="614229"/>
            <a:ext cx="4370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64C7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Kezdjük egy játékkal!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564C7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6036454" y="2628722"/>
            <a:ext cx="5021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A játék neve: Őszintén mondod?</a:t>
            </a:r>
            <a:endParaRPr lang="hu-H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6008216" y="3016578"/>
            <a:ext cx="5643355" cy="3499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</a:rPr>
              <a:t>Feladat:</a:t>
            </a:r>
            <a:endParaRPr lang="hu-HU" sz="2200" b="1" dirty="0">
              <a:solidFill>
                <a:schemeClr val="accent4">
                  <a:lumMod val="50000"/>
                </a:schemeClr>
              </a:solidFill>
              <a:latin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3 önkéntes jelentkezőt várunk!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Akik jelentkeztek, húzzanak egy kártyát a hittanoktató kezéből!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Majd álljanak az osztály elé és kérjenek bocsánatot úgy, ahogyan a kártyán olvasták (ezt ne árulják el a többieknek)!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/>
              </a:rPr>
              <a:t>Az osztály többi tagja állapítsa meg, hogy melyik bocsánatkérés volt őszinte!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1793499" y="1774764"/>
            <a:ext cx="2267224" cy="38009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" b="96577" l="2011" r="52145"/>
                    </a14:imgEffect>
                  </a14:imgLayer>
                </a14:imgProps>
              </a:ext>
            </a:extLst>
          </a:blip>
          <a:srcRect r="46268"/>
          <a:stretch/>
        </p:blipFill>
        <p:spPr>
          <a:xfrm>
            <a:off x="836704" y="2069819"/>
            <a:ext cx="2267224" cy="38009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3" b="84411" l="5533" r="93328">
                        <a14:foregroundMark x1="29699" y1="15423" x2="29699" y2="15423"/>
                        <a14:foregroundMark x1="37347" y1="19900" x2="37347" y2="19900"/>
                        <a14:foregroundMark x1="21562" y1="23881" x2="21562" y2="23881"/>
                        <a14:foregroundMark x1="39870" y1="31675" x2="39870" y2="31675"/>
                        <a14:foregroundMark x1="37429" y1="44859" x2="37429" y2="44859"/>
                        <a14:foregroundMark x1="37022" y1="46269" x2="37022" y2="46269"/>
                        <a14:foregroundMark x1="31977" y1="40879" x2="31977" y2="40879"/>
                        <a14:foregroundMark x1="31164" y1="79436" x2="31164" y2="79436"/>
                        <a14:foregroundMark x1="36208" y1="80597" x2="36208" y2="80597"/>
                        <a14:foregroundMark x1="12531" y1="76617" x2="12531" y2="76617"/>
                        <a14:foregroundMark x1="18308" y1="52902" x2="18308" y2="52902"/>
                        <a14:foregroundMark x1="23841" y1="54892" x2="23841" y2="54892"/>
                        <a14:foregroundMark x1="22132" y1="47264" x2="22132" y2="47264"/>
                        <a14:foregroundMark x1="24491" y1="36401" x2="24491" y2="36401"/>
                        <a14:foregroundMark x1="23271" y1="29519" x2="23271" y2="29519"/>
                        <a14:foregroundMark x1="29129" y1="19900" x2="29129" y2="19900"/>
                        <a14:foregroundMark x1="33686" y1="19320" x2="33686" y2="19320"/>
                        <a14:foregroundMark x1="22783" y1="29768" x2="22783" y2="29768"/>
                        <a14:foregroundMark x1="39870" y1="32670" x2="39870" y2="32670"/>
                        <a14:foregroundMark x1="31245" y1="37562" x2="31245" y2="37562"/>
                        <a14:foregroundMark x1="48332" y1="29768" x2="48332" y2="29768"/>
                        <a14:foregroundMark x1="43206" y1="43449" x2="43206" y2="43449"/>
                        <a14:foregroundMark x1="50122" y1="28773" x2="50122" y2="28773"/>
                        <a14:foregroundMark x1="51993" y1="35240" x2="51993" y2="35240"/>
                        <a14:foregroundMark x1="53458" y1="38308" x2="53458" y2="38308"/>
                        <a14:foregroundMark x1="68918" y1="64262" x2="68511" y2="64594"/>
                        <a14:foregroundMark x1="65175" y1="76202" x2="65175" y2="76202"/>
                        <a14:foregroundMark x1="65500" y1="78607" x2="65500" y2="78607"/>
                        <a14:foregroundMark x1="84215" y1="76451" x2="84215" y2="76451"/>
                        <a14:foregroundMark x1="83320" y1="70730" x2="83320" y2="70730"/>
                        <a14:foregroundMark x1="80309" y1="61692" x2="80309" y2="61692"/>
                        <a14:foregroundMark x1="77950" y1="60614" x2="77950" y2="60614"/>
                        <a14:foregroundMark x1="67535" y1="70813" x2="67535" y2="70813"/>
                        <a14:foregroundMark x1="67453" y1="65340" x2="67453" y2="65340"/>
                        <a14:foregroundMark x1="68755" y1="61857" x2="68755" y2="61857"/>
                        <a14:foregroundMark x1="79089" y1="63350" x2="79089" y2="63350"/>
                        <a14:foregroundMark x1="82262" y1="67330" x2="82262" y2="67330"/>
                        <a14:foregroundMark x1="80635" y1="64013" x2="80635" y2="64013"/>
                        <a14:foregroundMark x1="50203" y1="31177" x2="50203" y2="31177"/>
                        <a14:foregroundMark x1="51098" y1="33582" x2="51098" y2="33582"/>
                        <a14:foregroundMark x1="53377" y1="40299" x2="53377" y2="40299"/>
                        <a14:foregroundMark x1="54516" y1="41542" x2="54516" y2="41542"/>
                        <a14:foregroundMark x1="53214" y1="36484" x2="53214" y2="36484"/>
                        <a14:foregroundMark x1="50041" y1="32836" x2="50041" y2="32836"/>
                        <a14:foregroundMark x1="47030" y1="28275" x2="47030" y2="28275"/>
                        <a14:foregroundMark x1="50936" y1="32090" x2="50936" y2="32090"/>
                        <a14:foregroundMark x1="66802" y1="62272" x2="66802" y2="62272"/>
                        <a14:foregroundMark x1="67535" y1="69154" x2="67535" y2="69154"/>
                        <a14:foregroundMark x1="68592" y1="66418" x2="68592" y2="66418"/>
                        <a14:foregroundMark x1="66640" y1="74627" x2="66640" y2="74627"/>
                        <a14:foregroundMark x1="80309" y1="65672" x2="80309" y2="65672"/>
                        <a14:foregroundMark x1="83320" y1="72968" x2="83320" y2="72968"/>
                        <a14:foregroundMark x1="81937" y1="68076" x2="81937" y2="68076"/>
                        <a14:foregroundMark x1="78194" y1="62604" x2="78194" y2="62604"/>
                        <a14:backgroundMark x1="47844" y1="44776" x2="47844" y2="44776"/>
                      </a14:backgroundRemoval>
                    </a14:imgEffect>
                  </a14:imgLayer>
                </a14:imgProps>
              </a:ext>
            </a:extLst>
          </a:blip>
          <a:srcRect l="45478" t="9264" r="9578" b="15239"/>
          <a:stretch/>
        </p:blipFill>
        <p:spPr>
          <a:xfrm>
            <a:off x="2818111" y="2164658"/>
            <a:ext cx="2245169" cy="37008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Ellipszis buborék 12"/>
          <p:cNvSpPr/>
          <p:nvPr/>
        </p:nvSpPr>
        <p:spPr>
          <a:xfrm>
            <a:off x="262919" y="3561750"/>
            <a:ext cx="2333823" cy="982133"/>
          </a:xfrm>
          <a:prstGeom prst="wedgeEllipseCallout">
            <a:avLst>
              <a:gd name="adj1" fmla="val 25383"/>
              <a:gd name="adj2" fmla="val -8945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Bocsánat.</a:t>
            </a:r>
            <a:endParaRPr lang="hu-HU" sz="2400" dirty="0"/>
          </a:p>
        </p:txBody>
      </p:sp>
      <p:sp>
        <p:nvSpPr>
          <p:cNvPr id="17" name="Ellipszis buborék 16"/>
          <p:cNvSpPr/>
          <p:nvPr/>
        </p:nvSpPr>
        <p:spPr>
          <a:xfrm>
            <a:off x="2097067" y="3883144"/>
            <a:ext cx="2185025" cy="982133"/>
          </a:xfrm>
          <a:prstGeom prst="wedgeEllipseCallout">
            <a:avLst>
              <a:gd name="adj1" fmla="val -7873"/>
              <a:gd name="adj2" fmla="val -14965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Bocsánat.</a:t>
            </a:r>
            <a:endParaRPr lang="hu-HU" sz="2400" dirty="0"/>
          </a:p>
        </p:txBody>
      </p:sp>
      <p:sp>
        <p:nvSpPr>
          <p:cNvPr id="4" name="Ellipszis buborék 3"/>
          <p:cNvSpPr/>
          <p:nvPr/>
        </p:nvSpPr>
        <p:spPr>
          <a:xfrm>
            <a:off x="3471331" y="3479220"/>
            <a:ext cx="2185305" cy="982133"/>
          </a:xfrm>
          <a:prstGeom prst="wedgeEllipseCallout">
            <a:avLst>
              <a:gd name="adj1" fmla="val -31275"/>
              <a:gd name="adj2" fmla="val -8333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Bocsánat!</a:t>
            </a:r>
            <a:endParaRPr lang="hu-HU" dirty="0"/>
          </a:p>
        </p:txBody>
      </p:sp>
      <p:sp>
        <p:nvSpPr>
          <p:cNvPr id="19" name="Átellenes sarkain kerekített téglalap 18"/>
          <p:cNvSpPr/>
          <p:nvPr/>
        </p:nvSpPr>
        <p:spPr>
          <a:xfrm>
            <a:off x="6036454" y="608312"/>
            <a:ext cx="5643355" cy="1671350"/>
          </a:xfrm>
          <a:prstGeom prst="round2DiagRect">
            <a:avLst/>
          </a:prstGeom>
          <a:solidFill>
            <a:srgbClr val="C0A992"/>
          </a:solidFill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hittanoktató készítsen elő 3 db kártyát. </a:t>
            </a: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három kártyából kettőre az legyen írva: „Mérgesen kérj bocsánatot!” </a:t>
            </a:r>
          </a:p>
          <a:p>
            <a:pPr lvl="0" algn="ctr"/>
            <a:r>
              <a:rPr lang="hu-HU" sz="2000" dirty="0" smtClean="0">
                <a:solidFill>
                  <a:schemeClr val="bg1"/>
                </a:solidFill>
              </a:rPr>
              <a:t>A harmadik kártyára pedig a következő: „Őszintén kérj bocsánatot!”</a:t>
            </a:r>
            <a:endParaRPr lang="hu-HU" dirty="0"/>
          </a:p>
        </p:txBody>
      </p:sp>
      <p:sp>
        <p:nvSpPr>
          <p:cNvPr id="28" name="Átellenes sarkain kerekített téglalap 27"/>
          <p:cNvSpPr/>
          <p:nvPr/>
        </p:nvSpPr>
        <p:spPr>
          <a:xfrm>
            <a:off x="6036453" y="608312"/>
            <a:ext cx="5643355" cy="1671350"/>
          </a:xfrm>
          <a:prstGeom prst="round2DiagRect">
            <a:avLst/>
          </a:prstGeom>
          <a:solidFill>
            <a:srgbClr val="C0A992"/>
          </a:solidFill>
          <a:ln w="98425">
            <a:solidFill>
              <a:srgbClr val="F2F2F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400" dirty="0" smtClean="0"/>
              <a:t>Információ csak hittanoktatóknak!</a:t>
            </a:r>
            <a:endParaRPr lang="hu-HU" dirty="0"/>
          </a:p>
          <a:p>
            <a:pPr lvl="0" algn="ctr"/>
            <a:r>
              <a:rPr lang="hu-HU" dirty="0" smtClean="0"/>
              <a:t>(Kattintásra nyílik.)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1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7" grpId="0" animBg="1"/>
      <p:bldP spid="4" grpId="0" animBg="1"/>
      <p:bldP spid="19" grpId="0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890368" y="502337"/>
            <a:ext cx="4511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BE5108"/>
                </a:solidFill>
              </a:rPr>
              <a:t>Mi az a bocsánatkérés?</a:t>
            </a:r>
            <a:endParaRPr lang="hu-HU" sz="3200" dirty="0">
              <a:solidFill>
                <a:srgbClr val="BE5108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>
            <a:off x="9484621" y="183569"/>
            <a:ext cx="614552" cy="87331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1577471">
            <a:off x="10585483" y="494843"/>
            <a:ext cx="714092" cy="101476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584172">
            <a:off x="2007750" y="145442"/>
            <a:ext cx="714624" cy="101551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20867614">
            <a:off x="8480335" y="537197"/>
            <a:ext cx="746105" cy="106025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9805" t="20547" r="32862" b="39358"/>
          <a:stretch/>
        </p:blipFill>
        <p:spPr>
          <a:xfrm rot="815415">
            <a:off x="2835627" y="653765"/>
            <a:ext cx="647757" cy="920496"/>
          </a:xfrm>
          <a:prstGeom prst="rect">
            <a:avLst/>
          </a:prstGeom>
        </p:spPr>
      </p:pic>
      <p:grpSp>
        <p:nvGrpSpPr>
          <p:cNvPr id="18" name="Csoportba foglalás 17"/>
          <p:cNvGrpSpPr/>
          <p:nvPr/>
        </p:nvGrpSpPr>
        <p:grpSpPr>
          <a:xfrm>
            <a:off x="3635950" y="1938310"/>
            <a:ext cx="4625836" cy="4083014"/>
            <a:chOff x="262919" y="1813233"/>
            <a:chExt cx="5393717" cy="4521495"/>
          </a:xfrm>
        </p:grpSpPr>
        <p:sp>
          <p:nvSpPr>
            <p:cNvPr id="19" name="Ellipszis 18"/>
            <p:cNvSpPr/>
            <p:nvPr/>
          </p:nvSpPr>
          <p:spPr>
            <a:xfrm>
              <a:off x="748224" y="4546048"/>
              <a:ext cx="4424625" cy="1788680"/>
            </a:xfrm>
            <a:prstGeom prst="ellipse">
              <a:avLst/>
            </a:prstGeom>
            <a:solidFill>
              <a:srgbClr val="BEB8D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" name="Kép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79" b="96577" l="2011" r="52145"/>
                      </a14:imgEffect>
                    </a14:imgLayer>
                  </a14:imgProps>
                </a:ext>
              </a:extLst>
            </a:blip>
            <a:srcRect r="46268"/>
            <a:stretch/>
          </p:blipFill>
          <p:spPr>
            <a:xfrm>
              <a:off x="1793499" y="1813233"/>
              <a:ext cx="2267224" cy="380093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Kép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79" b="96577" l="2011" r="52145"/>
                      </a14:imgEffect>
                    </a14:imgLayer>
                  </a14:imgProps>
                </a:ext>
              </a:extLst>
            </a:blip>
            <a:srcRect r="46268"/>
            <a:stretch/>
          </p:blipFill>
          <p:spPr>
            <a:xfrm>
              <a:off x="836704" y="2108288"/>
              <a:ext cx="2267224" cy="3800937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Kép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33" b="84411" l="5533" r="93328">
                          <a14:foregroundMark x1="29699" y1="15423" x2="29699" y2="15423"/>
                          <a14:foregroundMark x1="37347" y1="19900" x2="37347" y2="19900"/>
                          <a14:foregroundMark x1="21562" y1="23881" x2="21562" y2="23881"/>
                          <a14:foregroundMark x1="39870" y1="31675" x2="39870" y2="31675"/>
                          <a14:foregroundMark x1="37429" y1="44859" x2="37429" y2="44859"/>
                          <a14:foregroundMark x1="37022" y1="46269" x2="37022" y2="46269"/>
                          <a14:foregroundMark x1="31977" y1="40879" x2="31977" y2="40879"/>
                          <a14:foregroundMark x1="31164" y1="79436" x2="31164" y2="79436"/>
                          <a14:foregroundMark x1="36208" y1="80597" x2="36208" y2="80597"/>
                          <a14:foregroundMark x1="12531" y1="76617" x2="12531" y2="76617"/>
                          <a14:foregroundMark x1="18308" y1="52902" x2="18308" y2="52902"/>
                          <a14:foregroundMark x1="23841" y1="54892" x2="23841" y2="54892"/>
                          <a14:foregroundMark x1="22132" y1="47264" x2="22132" y2="47264"/>
                          <a14:foregroundMark x1="24491" y1="36401" x2="24491" y2="36401"/>
                          <a14:foregroundMark x1="23271" y1="29519" x2="23271" y2="29519"/>
                          <a14:foregroundMark x1="29129" y1="19900" x2="29129" y2="19900"/>
                          <a14:foregroundMark x1="33686" y1="19320" x2="33686" y2="19320"/>
                          <a14:foregroundMark x1="22783" y1="29768" x2="22783" y2="29768"/>
                          <a14:foregroundMark x1="39870" y1="32670" x2="39870" y2="32670"/>
                          <a14:foregroundMark x1="31245" y1="37562" x2="31245" y2="37562"/>
                          <a14:foregroundMark x1="48332" y1="29768" x2="48332" y2="29768"/>
                          <a14:foregroundMark x1="43206" y1="43449" x2="43206" y2="43449"/>
                          <a14:foregroundMark x1="50122" y1="28773" x2="50122" y2="28773"/>
                          <a14:foregroundMark x1="51993" y1="35240" x2="51993" y2="35240"/>
                          <a14:foregroundMark x1="53458" y1="38308" x2="53458" y2="38308"/>
                          <a14:foregroundMark x1="68918" y1="64262" x2="68511" y2="64594"/>
                          <a14:foregroundMark x1="65175" y1="76202" x2="65175" y2="76202"/>
                          <a14:foregroundMark x1="65500" y1="78607" x2="65500" y2="78607"/>
                          <a14:foregroundMark x1="84215" y1="76451" x2="84215" y2="76451"/>
                          <a14:foregroundMark x1="83320" y1="70730" x2="83320" y2="70730"/>
                          <a14:foregroundMark x1="80309" y1="61692" x2="80309" y2="61692"/>
                          <a14:foregroundMark x1="77950" y1="60614" x2="77950" y2="60614"/>
                          <a14:foregroundMark x1="67535" y1="70813" x2="67535" y2="70813"/>
                          <a14:foregroundMark x1="67453" y1="65340" x2="67453" y2="65340"/>
                          <a14:foregroundMark x1="68755" y1="61857" x2="68755" y2="61857"/>
                          <a14:foregroundMark x1="79089" y1="63350" x2="79089" y2="63350"/>
                          <a14:foregroundMark x1="82262" y1="67330" x2="82262" y2="67330"/>
                          <a14:foregroundMark x1="80635" y1="64013" x2="80635" y2="64013"/>
                          <a14:foregroundMark x1="50203" y1="31177" x2="50203" y2="31177"/>
                          <a14:foregroundMark x1="51098" y1="33582" x2="51098" y2="33582"/>
                          <a14:foregroundMark x1="53377" y1="40299" x2="53377" y2="40299"/>
                          <a14:foregroundMark x1="54516" y1="41542" x2="54516" y2="41542"/>
                          <a14:foregroundMark x1="53214" y1="36484" x2="53214" y2="36484"/>
                          <a14:foregroundMark x1="50041" y1="32836" x2="50041" y2="32836"/>
                          <a14:foregroundMark x1="47030" y1="28275" x2="47030" y2="28275"/>
                          <a14:foregroundMark x1="50936" y1="32090" x2="50936" y2="32090"/>
                          <a14:foregroundMark x1="66802" y1="62272" x2="66802" y2="62272"/>
                          <a14:foregroundMark x1="67535" y1="69154" x2="67535" y2="69154"/>
                          <a14:foregroundMark x1="68592" y1="66418" x2="68592" y2="66418"/>
                          <a14:foregroundMark x1="66640" y1="74627" x2="66640" y2="74627"/>
                          <a14:foregroundMark x1="80309" y1="65672" x2="80309" y2="65672"/>
                          <a14:foregroundMark x1="83320" y1="72968" x2="83320" y2="72968"/>
                          <a14:foregroundMark x1="81937" y1="68076" x2="81937" y2="68076"/>
                          <a14:foregroundMark x1="78194" y1="62604" x2="78194" y2="62604"/>
                          <a14:backgroundMark x1="47844" y1="44776" x2="47844" y2="44776"/>
                        </a14:backgroundRemoval>
                      </a14:imgEffect>
                    </a14:imgLayer>
                  </a14:imgProps>
                </a:ext>
              </a:extLst>
            </a:blip>
            <a:srcRect l="45478" t="9264" r="9578" b="15239"/>
            <a:stretch/>
          </p:blipFill>
          <p:spPr>
            <a:xfrm>
              <a:off x="2818111" y="2203127"/>
              <a:ext cx="2245169" cy="370084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3" name="Ellipszis buborék 22"/>
            <p:cNvSpPr/>
            <p:nvPr/>
          </p:nvSpPr>
          <p:spPr>
            <a:xfrm>
              <a:off x="262919" y="3600219"/>
              <a:ext cx="2333823" cy="982133"/>
            </a:xfrm>
            <a:prstGeom prst="wedgeEllipseCallout">
              <a:avLst>
                <a:gd name="adj1" fmla="val 25383"/>
                <a:gd name="adj2" fmla="val -89459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/>
                <a:t>Bocsánat.</a:t>
              </a:r>
              <a:endParaRPr lang="hu-HU" sz="2000" dirty="0"/>
            </a:p>
          </p:txBody>
        </p:sp>
        <p:sp>
          <p:nvSpPr>
            <p:cNvPr id="24" name="Ellipszis buborék 23"/>
            <p:cNvSpPr/>
            <p:nvPr/>
          </p:nvSpPr>
          <p:spPr>
            <a:xfrm>
              <a:off x="2097067" y="3921613"/>
              <a:ext cx="2185025" cy="982133"/>
            </a:xfrm>
            <a:prstGeom prst="wedgeEllipseCallout">
              <a:avLst>
                <a:gd name="adj1" fmla="val -7873"/>
                <a:gd name="adj2" fmla="val -149652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/>
                <a:t>Bocsánat.</a:t>
              </a:r>
              <a:endParaRPr lang="hu-HU" sz="2000" dirty="0"/>
            </a:p>
          </p:txBody>
        </p:sp>
        <p:sp>
          <p:nvSpPr>
            <p:cNvPr id="25" name="Ellipszis buborék 24"/>
            <p:cNvSpPr/>
            <p:nvPr/>
          </p:nvSpPr>
          <p:spPr>
            <a:xfrm>
              <a:off x="3471331" y="3517689"/>
              <a:ext cx="2185305" cy="982133"/>
            </a:xfrm>
            <a:prstGeom prst="wedgeEllipseCallout">
              <a:avLst>
                <a:gd name="adj1" fmla="val -31275"/>
                <a:gd name="adj2" fmla="val -83333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/>
                <a:t>Bocsánat!</a:t>
              </a:r>
              <a:endParaRPr lang="hu-HU" sz="1600" dirty="0"/>
            </a:p>
          </p:txBody>
        </p:sp>
      </p:grpSp>
      <p:pic>
        <p:nvPicPr>
          <p:cNvPr id="26" name="Kép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46813" cy="1741714"/>
          </a:xfrm>
          <a:prstGeom prst="rect">
            <a:avLst/>
          </a:prstGeom>
        </p:spPr>
      </p:pic>
      <p:sp>
        <p:nvSpPr>
          <p:cNvPr id="27" name="Folyamatábra: Befejezés 26"/>
          <p:cNvSpPr/>
          <p:nvPr/>
        </p:nvSpPr>
        <p:spPr>
          <a:xfrm>
            <a:off x="311855" y="2325290"/>
            <a:ext cx="2909955" cy="1038720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Mit jelent bocsánatot kérni?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28" name="Folyamatábra: Befejezés 27"/>
          <p:cNvSpPr/>
          <p:nvPr/>
        </p:nvSpPr>
        <p:spPr>
          <a:xfrm>
            <a:off x="333609" y="3649796"/>
            <a:ext cx="2909955" cy="1015292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Te kértél már bocsánatot?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29" name="Folyamatábra: Befejezés 28"/>
          <p:cNvSpPr/>
          <p:nvPr/>
        </p:nvSpPr>
        <p:spPr>
          <a:xfrm>
            <a:off x="339890" y="4950874"/>
            <a:ext cx="2909954" cy="1036077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Szeretsz bocsánatot kérni?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30" name="Folyamatábra: Befejezés 29"/>
          <p:cNvSpPr/>
          <p:nvPr/>
        </p:nvSpPr>
        <p:spPr>
          <a:xfrm>
            <a:off x="8649194" y="2179571"/>
            <a:ext cx="3082337" cy="1038720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Tőled kértek már bocsánatot?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31" name="Folyamatábra: Befejezés 30"/>
          <p:cNvSpPr/>
          <p:nvPr/>
        </p:nvSpPr>
        <p:spPr>
          <a:xfrm>
            <a:off x="8649194" y="3506903"/>
            <a:ext cx="3082337" cy="1301078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Miért lehet könnyű, vagy nehéz bocsánatot kérni?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32" name="Folyamatábra: Befejezés 31"/>
          <p:cNvSpPr/>
          <p:nvPr/>
        </p:nvSpPr>
        <p:spPr>
          <a:xfrm>
            <a:off x="8592398" y="5172168"/>
            <a:ext cx="3082337" cy="1301078"/>
          </a:xfrm>
          <a:prstGeom prst="flowChartTerminator">
            <a:avLst/>
          </a:prstGeom>
          <a:solidFill>
            <a:srgbClr val="BEB8D2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BE5108"/>
                </a:solidFill>
              </a:rPr>
              <a:t>Beszélgessetek ezekről a kérdésekről!</a:t>
            </a:r>
            <a:endParaRPr lang="hu-HU" sz="2400" dirty="0">
              <a:solidFill>
                <a:srgbClr val="BE51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521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yamatábra: Befejezés 2"/>
          <p:cNvSpPr/>
          <p:nvPr/>
        </p:nvSpPr>
        <p:spPr>
          <a:xfrm>
            <a:off x="2389533" y="442153"/>
            <a:ext cx="7412934" cy="1811093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E5241"/>
                </a:solidFill>
              </a:rPr>
              <a:t>A következő oldalakon különböző helyzeteket fogsz látni.</a:t>
            </a:r>
            <a:endParaRPr lang="hu-HU" sz="2800" dirty="0">
              <a:solidFill>
                <a:srgbClr val="6E5241"/>
              </a:solidFill>
            </a:endParaRPr>
          </a:p>
        </p:txBody>
      </p:sp>
      <p:sp>
        <p:nvSpPr>
          <p:cNvPr id="4" name="Folyamatábra: Befejezés 3"/>
          <p:cNvSpPr/>
          <p:nvPr/>
        </p:nvSpPr>
        <p:spPr>
          <a:xfrm>
            <a:off x="2389533" y="4594222"/>
            <a:ext cx="7412934" cy="1811093"/>
          </a:xfrm>
          <a:prstGeom prst="flowChartTerminator">
            <a:avLst/>
          </a:prstGeom>
          <a:solidFill>
            <a:srgbClr val="FDF7D3"/>
          </a:solidFill>
          <a:ln>
            <a:solidFill>
              <a:srgbClr val="6E524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6E5241"/>
                </a:solidFill>
              </a:rPr>
              <a:t>Figyeld meg, hogyan kapcsolódik az előbb játszott játék ezekhez a helyzetekhez!</a:t>
            </a:r>
            <a:endParaRPr lang="hu-HU" sz="2800" dirty="0">
              <a:solidFill>
                <a:srgbClr val="6E524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66731" y="2503836"/>
            <a:ext cx="1789043" cy="183979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27981" y="2070809"/>
            <a:ext cx="2524540" cy="277379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24728" y="2070809"/>
            <a:ext cx="2497204" cy="274376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56059" cy="172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845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56" r="99813">
                        <a14:foregroundMark x1="33833" y1="5830" x2="33833" y2="5830"/>
                        <a14:foregroundMark x1="69166" y1="28622" x2="69166" y2="28622"/>
                        <a14:foregroundMark x1="94096" y1="96290" x2="94096" y2="96290"/>
                        <a14:foregroundMark x1="96720" y1="94170" x2="96720" y2="94170"/>
                        <a14:foregroundMark x1="90159" y1="88163" x2="90159" y2="88163"/>
                        <a14:foregroundMark x1="83130" y1="93816" x2="83130" y2="93816"/>
                        <a14:foregroundMark x1="65417" y1="95583" x2="65417" y2="95583"/>
                        <a14:foregroundMark x1="58763" y1="97880" x2="58763" y2="97880"/>
                        <a14:foregroundMark x1="55576" y1="96820" x2="55576" y2="96820"/>
                        <a14:foregroundMark x1="71696" y1="97880" x2="71696" y2="97880"/>
                        <a14:foregroundMark x1="80037" y1="97880" x2="80037" y2="97880"/>
                        <a14:foregroundMark x1="86692" y1="96113" x2="86692" y2="96113"/>
                        <a14:foregroundMark x1="96720" y1="47703" x2="96720" y2="47703"/>
                        <a14:foregroundMark x1="85848" y1="42756" x2="85848" y2="42756"/>
                        <a14:foregroundMark x1="66823" y1="35689" x2="66823" y2="35689"/>
                        <a14:foregroundMark x1="65886" y1="26678" x2="65886" y2="26678"/>
                        <a14:foregroundMark x1="66729" y1="13074" x2="66729" y2="13074"/>
                        <a14:foregroundMark x1="63543" y1="9541" x2="63543" y2="9541"/>
                        <a14:foregroundMark x1="63636" y1="17138" x2="63636" y2="17138"/>
                        <a14:foregroundMark x1="64105" y1="24735" x2="64105" y2="24735"/>
                        <a14:foregroundMark x1="63261" y1="32155" x2="63261" y2="32155"/>
                        <a14:foregroundMark x1="64574" y1="35866" x2="64574" y2="35866"/>
                        <a14:foregroundMark x1="69634" y1="40283" x2="69634" y2="40283"/>
                        <a14:foregroundMark x1="82849" y1="39223" x2="82849" y2="39223"/>
                        <a14:foregroundMark x1="76570" y1="16254" x2="76570" y2="16254"/>
                        <a14:foregroundMark x1="76757" y1="9541" x2="76757" y2="9541"/>
                        <a14:foregroundMark x1="80881" y1="17668" x2="80881" y2="17668"/>
                        <a14:foregroundMark x1="84067" y1="19258" x2="84067" y2="19258"/>
                        <a14:backgroundMark x1="95127" y1="34099" x2="95127" y2="34099"/>
                        <a14:backgroundMark x1="98875" y1="33216" x2="98875" y2="33216"/>
                        <a14:backgroundMark x1="90534" y1="34099" x2="90534" y2="34099"/>
                        <a14:backgroundMark x1="89503" y1="34099" x2="89503" y2="34099"/>
                        <a14:backgroundMark x1="97751" y1="38693" x2="97751" y2="38693"/>
                        <a14:backgroundMark x1="93533" y1="38339" x2="93533" y2="38339"/>
                        <a14:backgroundMark x1="92221" y1="35336" x2="92221" y2="35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5860" y="825902"/>
            <a:ext cx="9234436" cy="4898491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>
            <a:off x="5223766" y="785352"/>
            <a:ext cx="2234152" cy="1366887"/>
          </a:xfrm>
          <a:prstGeom prst="wedgeEllipseCallout">
            <a:avLst>
              <a:gd name="adj1" fmla="val 78852"/>
              <a:gd name="adj2" fmla="val 6926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Jaj, most mi lesz?</a:t>
            </a:r>
            <a:endParaRPr lang="hu-HU" sz="2400" dirty="0"/>
          </a:p>
        </p:txBody>
      </p:sp>
      <p:sp>
        <p:nvSpPr>
          <p:cNvPr id="5" name="Lefelé nyíl 4"/>
          <p:cNvSpPr/>
          <p:nvPr/>
        </p:nvSpPr>
        <p:spPr>
          <a:xfrm>
            <a:off x="8120848" y="103038"/>
            <a:ext cx="768079" cy="1611983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PI</a:t>
            </a:r>
          </a:p>
          <a:p>
            <a:pPr algn="ctr"/>
            <a:r>
              <a:rPr lang="hu-HU" dirty="0" smtClean="0"/>
              <a:t>STI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257662" y="1963547"/>
            <a:ext cx="1991569" cy="676303"/>
          </a:xfrm>
          <a:prstGeom prst="roundRect">
            <a:avLst/>
          </a:prstGeom>
          <a:solidFill>
            <a:srgbClr val="D1CC6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705343"/>
                </a:solidFill>
              </a:rPr>
              <a:t>Mi történt?</a:t>
            </a:r>
            <a:endParaRPr lang="hu-HU" sz="2000" dirty="0">
              <a:solidFill>
                <a:srgbClr val="705343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257662" y="3782289"/>
            <a:ext cx="2603941" cy="1133150"/>
          </a:xfrm>
          <a:prstGeom prst="roundRect">
            <a:avLst/>
          </a:prstGeom>
          <a:solidFill>
            <a:srgbClr val="D1CC6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705343"/>
                </a:solidFill>
              </a:rPr>
              <a:t>Vajon mire gondolhatott amikor ez megtörtént?</a:t>
            </a:r>
            <a:endParaRPr lang="hu-HU" dirty="0">
              <a:solidFill>
                <a:srgbClr val="705343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270233" y="2765381"/>
            <a:ext cx="1978998" cy="891377"/>
          </a:xfrm>
          <a:prstGeom prst="roundRect">
            <a:avLst/>
          </a:prstGeom>
          <a:solidFill>
            <a:srgbClr val="D1CC6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705343"/>
                </a:solidFill>
              </a:rPr>
              <a:t>Mit érezhetett Pisti?</a:t>
            </a:r>
            <a:endParaRPr lang="hu-HU" sz="2000" dirty="0">
              <a:solidFill>
                <a:srgbClr val="705343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366" y="0"/>
            <a:ext cx="1607634" cy="1570704"/>
          </a:xfrm>
          <a:prstGeom prst="rect">
            <a:avLst/>
          </a:prstGeom>
        </p:spPr>
      </p:pic>
      <p:sp>
        <p:nvSpPr>
          <p:cNvPr id="16" name="Lekerekített téglalap 15"/>
          <p:cNvSpPr/>
          <p:nvPr/>
        </p:nvSpPr>
        <p:spPr>
          <a:xfrm>
            <a:off x="257661" y="5417144"/>
            <a:ext cx="2603941" cy="1133150"/>
          </a:xfrm>
          <a:prstGeom prst="roundRect">
            <a:avLst/>
          </a:prstGeom>
          <a:solidFill>
            <a:srgbClr val="B7E2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6E5241"/>
                </a:solidFill>
              </a:rPr>
              <a:t>Beszélgessetek ezekről a kérdésekről a csoportban!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9282215" y="3907497"/>
            <a:ext cx="2603941" cy="2642798"/>
          </a:xfrm>
          <a:prstGeom prst="roundRect">
            <a:avLst/>
          </a:prstGeom>
          <a:solidFill>
            <a:srgbClr val="B7E2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6E5241"/>
                </a:solidFill>
              </a:rPr>
              <a:t>Beszélgessetek </a:t>
            </a:r>
            <a:r>
              <a:rPr lang="hu-HU" dirty="0" smtClean="0">
                <a:solidFill>
                  <a:srgbClr val="6E5241"/>
                </a:solidFill>
              </a:rPr>
              <a:t>arról a csoportban, hogyan fejeznétek be a történetet! </a:t>
            </a:r>
          </a:p>
          <a:p>
            <a:pPr algn="ctr"/>
            <a:r>
              <a:rPr lang="hu-HU" dirty="0" smtClean="0">
                <a:solidFill>
                  <a:srgbClr val="6E5241"/>
                </a:solidFill>
              </a:rPr>
              <a:t>Majd lapozzatok tovább és nézzétek meg, hogy Pisti is így gondolkodott-e a befejezésről!</a:t>
            </a:r>
            <a:endParaRPr lang="hu-HU" dirty="0">
              <a:solidFill>
                <a:srgbClr val="6E524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9294788" y="1963547"/>
            <a:ext cx="2591368" cy="155110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Szerinted mi lenne a helyes befejezése ennek a történetnek?</a:t>
            </a:r>
            <a:endParaRPr lang="hu-HU" sz="2000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9381" y="248027"/>
            <a:ext cx="1339358" cy="13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26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6" grpId="0" animBg="1"/>
      <p:bldP spid="1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48" y="1170747"/>
            <a:ext cx="10823361" cy="5564608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300252" y="356617"/>
            <a:ext cx="3649955" cy="814130"/>
          </a:xfrm>
          <a:prstGeom prst="roundRect">
            <a:avLst/>
          </a:prstGeom>
          <a:solidFill>
            <a:srgbClr val="D1CC6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705343"/>
                </a:solidFill>
              </a:rPr>
              <a:t>Mit tett Pisti a baleset után?</a:t>
            </a:r>
            <a:endParaRPr lang="hu-HU" sz="2000" dirty="0">
              <a:solidFill>
                <a:srgbClr val="705343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9715409" y="2274660"/>
            <a:ext cx="2254101" cy="1778985"/>
          </a:xfrm>
          <a:prstGeom prst="roundRect">
            <a:avLst/>
          </a:prstGeom>
          <a:solidFill>
            <a:srgbClr val="7D5F7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 néni mozdulatai, </a:t>
            </a:r>
          </a:p>
          <a:p>
            <a:pPr algn="ctr"/>
            <a:r>
              <a:rPr lang="hu-HU" sz="2000" dirty="0" smtClean="0"/>
              <a:t>az arca mit mondanak neked?</a:t>
            </a:r>
            <a:endParaRPr lang="hu-HU" sz="20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300251" y="3086427"/>
            <a:ext cx="2254101" cy="1450519"/>
          </a:xfrm>
          <a:prstGeom prst="roundRect">
            <a:avLst/>
          </a:prstGeom>
          <a:solidFill>
            <a:srgbClr val="D1CC6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705343"/>
                </a:solidFill>
              </a:rPr>
              <a:t>Miért volt fontos, hogy Pisti bocsánatot kérjen?</a:t>
            </a:r>
            <a:endParaRPr lang="hu-HU" sz="2000" dirty="0">
              <a:solidFill>
                <a:srgbClr val="705343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9715408" y="4197367"/>
            <a:ext cx="2254101" cy="1197593"/>
          </a:xfrm>
          <a:prstGeom prst="roundRect">
            <a:avLst/>
          </a:prstGeom>
          <a:solidFill>
            <a:srgbClr val="7D5F7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Vajon milyen választ kapott Pisti?</a:t>
            </a:r>
            <a:endParaRPr lang="hu-HU" sz="2000" dirty="0"/>
          </a:p>
        </p:txBody>
      </p:sp>
      <p:sp>
        <p:nvSpPr>
          <p:cNvPr id="8" name="Ellipszis buborék 7"/>
          <p:cNvSpPr/>
          <p:nvPr/>
        </p:nvSpPr>
        <p:spPr>
          <a:xfrm>
            <a:off x="6629400" y="99392"/>
            <a:ext cx="5340110" cy="2031546"/>
          </a:xfrm>
          <a:prstGeom prst="wedgeEllipseCallout">
            <a:avLst>
              <a:gd name="adj1" fmla="val -13480"/>
              <a:gd name="adj2" fmla="val 6651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Jó napot kívánok!</a:t>
            </a:r>
          </a:p>
          <a:p>
            <a:pPr algn="ctr"/>
            <a:r>
              <a:rPr lang="hu-HU" sz="2400" dirty="0" smtClean="0"/>
              <a:t>Véletlenül betörtem az ablakot! Van zsebpénzem és kifizetem. </a:t>
            </a:r>
          </a:p>
          <a:p>
            <a:pPr algn="ctr"/>
            <a:r>
              <a:rPr lang="hu-HU" sz="2400" dirty="0" smtClean="0"/>
              <a:t>Bocsánatot kérek!</a:t>
            </a:r>
            <a:endParaRPr lang="hu-HU" sz="24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300251" y="1446738"/>
            <a:ext cx="2254101" cy="1368399"/>
          </a:xfrm>
          <a:prstGeom prst="round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Ti is ilyen befejezésre gondoltatok?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5303520" y="5688154"/>
            <a:ext cx="6665989" cy="698134"/>
          </a:xfrm>
          <a:prstGeom prst="roundRect">
            <a:avLst/>
          </a:prstGeom>
          <a:solidFill>
            <a:srgbClr val="B7E2E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5241"/>
                </a:solidFill>
              </a:rPr>
              <a:t>Válaszoljátok meg ezeket </a:t>
            </a:r>
            <a:r>
              <a:rPr lang="hu-HU" sz="2400" dirty="0">
                <a:solidFill>
                  <a:srgbClr val="6E5241"/>
                </a:solidFill>
              </a:rPr>
              <a:t>a </a:t>
            </a:r>
            <a:r>
              <a:rPr lang="hu-HU" sz="2400" dirty="0" smtClean="0">
                <a:solidFill>
                  <a:srgbClr val="6E5241"/>
                </a:solidFill>
              </a:rPr>
              <a:t>kérdéseket együtt!</a:t>
            </a:r>
            <a:endParaRPr lang="hu-HU" sz="2400" dirty="0">
              <a:solidFill>
                <a:srgbClr val="6E5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82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93" y="895547"/>
            <a:ext cx="9344982" cy="5277292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>
            <a:off x="1148413" y="1777406"/>
            <a:ext cx="2677212" cy="1319753"/>
          </a:xfrm>
          <a:prstGeom prst="wedgeEllipseCallout">
            <a:avLst>
              <a:gd name="adj1" fmla="val 86993"/>
              <a:gd name="adj2" fmla="val -224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Ez az enyém!</a:t>
            </a:r>
            <a:endParaRPr lang="hu-HU" sz="24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293544" y="3471994"/>
            <a:ext cx="2124700" cy="1037369"/>
          </a:xfrm>
          <a:prstGeom prst="roundRect">
            <a:avLst/>
          </a:prstGeom>
          <a:solidFill>
            <a:srgbClr val="DB4E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Vajon miért olyan dühös 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és durva Kati?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293543" y="4780540"/>
            <a:ext cx="2124701" cy="1037369"/>
          </a:xfrm>
          <a:prstGeom prst="roundRect">
            <a:avLst/>
          </a:prstGeom>
          <a:solidFill>
            <a:srgbClr val="DB4E4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Mit tett Kati Lacival, amikor dühös lett rá?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9772433" y="947039"/>
            <a:ext cx="2124701" cy="1037369"/>
          </a:xfrm>
          <a:prstGeom prst="roundRect">
            <a:avLst/>
          </a:prstGeom>
          <a:solidFill>
            <a:srgbClr val="C7C25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Mit érezhetett Laci, amikor elesett?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9772433" y="2243307"/>
            <a:ext cx="2124701" cy="1037369"/>
          </a:xfrm>
          <a:prstGeom prst="roundRect">
            <a:avLst/>
          </a:prstGeom>
          <a:solidFill>
            <a:srgbClr val="C7C25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Meséld el, mi </a:t>
            </a:r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történhetett</a:t>
            </a:r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</p:txBody>
      </p:sp>
      <p:sp>
        <p:nvSpPr>
          <p:cNvPr id="3" name="Balra nyíl 2"/>
          <p:cNvSpPr/>
          <p:nvPr/>
        </p:nvSpPr>
        <p:spPr>
          <a:xfrm>
            <a:off x="5695406" y="895547"/>
            <a:ext cx="1378991" cy="919048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KATI</a:t>
            </a:r>
            <a:endParaRPr lang="hu-HU" dirty="0"/>
          </a:p>
        </p:txBody>
      </p:sp>
      <p:sp>
        <p:nvSpPr>
          <p:cNvPr id="12" name="Lefelé nyíl 11"/>
          <p:cNvSpPr/>
          <p:nvPr/>
        </p:nvSpPr>
        <p:spPr>
          <a:xfrm>
            <a:off x="8418443" y="745435"/>
            <a:ext cx="822698" cy="1440578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LACI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9772433" y="3534193"/>
            <a:ext cx="2124701" cy="1174552"/>
          </a:xfrm>
          <a:prstGeom prst="roundRect">
            <a:avLst/>
          </a:prstGeom>
          <a:solidFill>
            <a:srgbClr val="C7C25E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Hogyan fejeznétek be a történetet?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6227064" y="5070760"/>
            <a:ext cx="5742444" cy="1430624"/>
          </a:xfrm>
          <a:prstGeom prst="roundRect">
            <a:avLst/>
          </a:prstGeom>
          <a:solidFill>
            <a:srgbClr val="EDE6D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6E5241"/>
                </a:solidFill>
              </a:rPr>
              <a:t>Beszélgessetek </a:t>
            </a:r>
            <a:r>
              <a:rPr lang="hu-HU" sz="2000" dirty="0" smtClean="0">
                <a:solidFill>
                  <a:srgbClr val="6E5241"/>
                </a:solidFill>
              </a:rPr>
              <a:t>ezekről </a:t>
            </a:r>
            <a:r>
              <a:rPr lang="hu-HU" sz="2000" dirty="0">
                <a:solidFill>
                  <a:srgbClr val="6E5241"/>
                </a:solidFill>
              </a:rPr>
              <a:t>a </a:t>
            </a:r>
            <a:r>
              <a:rPr lang="hu-HU" sz="2000" dirty="0" smtClean="0">
                <a:solidFill>
                  <a:srgbClr val="6E5241"/>
                </a:solidFill>
              </a:rPr>
              <a:t>kérdésekről </a:t>
            </a:r>
          </a:p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a csoportban! </a:t>
            </a:r>
          </a:p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Majd lapozzatok és nézzétek meg, hogy Kati is úgy gondolkodott-e a befejezésről, ahogyan ti!</a:t>
            </a:r>
            <a:endParaRPr lang="hu-HU" sz="2400" dirty="0">
              <a:solidFill>
                <a:srgbClr val="6E524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910" y="-149902"/>
            <a:ext cx="1903005" cy="20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917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3" grpId="0" animBg="1"/>
      <p:bldP spid="12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541725"/>
            <a:ext cx="9589802" cy="6147309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8723376" y="1820949"/>
            <a:ext cx="2947632" cy="959120"/>
          </a:xfrm>
          <a:prstGeom prst="roundRect">
            <a:avLst/>
          </a:prstGeom>
          <a:solidFill>
            <a:srgbClr val="C74C3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Mit gondolsz, mitől védte Kati a könyvét?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8723376" y="3052945"/>
            <a:ext cx="2947632" cy="1659713"/>
          </a:xfrm>
          <a:prstGeom prst="roundRect">
            <a:avLst/>
          </a:prstGeom>
          <a:solidFill>
            <a:srgbClr val="C74C3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Te hogyan szoktál bocsánatot kérni, ha valami ehhez hasonló történik veled?</a:t>
            </a:r>
          </a:p>
        </p:txBody>
      </p:sp>
      <p:sp>
        <p:nvSpPr>
          <p:cNvPr id="8" name="Ellipszis buborék 7"/>
          <p:cNvSpPr/>
          <p:nvPr/>
        </p:nvSpPr>
        <p:spPr>
          <a:xfrm>
            <a:off x="248479" y="427493"/>
            <a:ext cx="3607904" cy="2133488"/>
          </a:xfrm>
          <a:prstGeom prst="wedgeEllipseCallout">
            <a:avLst>
              <a:gd name="adj1" fmla="val 77952"/>
              <a:gd name="adj2" fmla="val 408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Ne haragudj, hogy bántottalak, de én a könyvemet védtem!</a:t>
            </a:r>
            <a:endParaRPr lang="hu-HU" sz="24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8723376" y="4985534"/>
            <a:ext cx="2947632" cy="1430624"/>
          </a:xfrm>
          <a:prstGeom prst="roundRect">
            <a:avLst/>
          </a:prstGeom>
          <a:solidFill>
            <a:srgbClr val="EDE6D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6E5241"/>
                </a:solidFill>
              </a:rPr>
              <a:t>Válaszoljátok meg ezeket a kérdéseket együtt!</a:t>
            </a:r>
            <a:endParaRPr lang="hu-HU" sz="2400" dirty="0">
              <a:solidFill>
                <a:srgbClr val="6E5241"/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8723376" y="541725"/>
            <a:ext cx="2947632" cy="1045881"/>
          </a:xfrm>
          <a:prstGeom prst="roundRect">
            <a:avLst/>
          </a:prstGeom>
          <a:solidFill>
            <a:srgbClr val="B27B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Ilyen befejezésre számítottatok?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618811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1235</Words>
  <Application>Microsoft Office PowerPoint</Application>
  <PresentationFormat>Szélesvásznú</PresentationFormat>
  <Paragraphs>189</Paragraphs>
  <Slides>25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Deminger Orsolya</cp:lastModifiedBy>
  <cp:revision>125</cp:revision>
  <dcterms:created xsi:type="dcterms:W3CDTF">2021-06-15T10:07:55Z</dcterms:created>
  <dcterms:modified xsi:type="dcterms:W3CDTF">2021-10-13T07:04:29Z</dcterms:modified>
</cp:coreProperties>
</file>