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93" r:id="rId5"/>
    <p:sldId id="294" r:id="rId6"/>
    <p:sldId id="271" r:id="rId7"/>
    <p:sldId id="273" r:id="rId8"/>
    <p:sldId id="299" r:id="rId9"/>
    <p:sldId id="274" r:id="rId10"/>
    <p:sldId id="278" r:id="rId11"/>
    <p:sldId id="279" r:id="rId12"/>
    <p:sldId id="288" r:id="rId13"/>
    <p:sldId id="289" r:id="rId14"/>
    <p:sldId id="263" r:id="rId15"/>
    <p:sldId id="290" r:id="rId16"/>
    <p:sldId id="295" r:id="rId17"/>
    <p:sldId id="276" r:id="rId18"/>
    <p:sldId id="296" r:id="rId19"/>
    <p:sldId id="298" r:id="rId20"/>
    <p:sldId id="291" r:id="rId21"/>
    <p:sldId id="292" r:id="rId22"/>
    <p:sldId id="259" r:id="rId23"/>
    <p:sldId id="260" r:id="rId24"/>
    <p:sldId id="261" r:id="rId25"/>
    <p:sldId id="262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B63"/>
    <a:srgbClr val="5E5340"/>
    <a:srgbClr val="006852"/>
    <a:srgbClr val="009375"/>
    <a:srgbClr val="9D8C70"/>
    <a:srgbClr val="E6D49B"/>
    <a:srgbClr val="FAE8BA"/>
    <a:srgbClr val="DCCB93"/>
    <a:srgbClr val="CBE1EF"/>
    <a:srgbClr val="D8D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72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344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8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699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34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605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10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52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51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50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9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41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98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26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7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33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5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638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7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5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2021. 01. 07.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7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hyperlink" Target="http://rpi-feladatbank.reformatus.hu/xFE2LkAb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efpedi.hu/hatteranyagok/digihittan2020/2.o._A%20f%C3%A1re%C3%B3%20%C3%A1lma%20sablon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pi-feladatbank.reformatus.hu/sMXr8c0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66001" y="1696476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24588" y="1696476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színes ceruzák, olló, miltonkapocs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Téglalap 5"/>
          <p:cNvSpPr/>
          <p:nvPr/>
        </p:nvSpPr>
        <p:spPr>
          <a:xfrm>
            <a:off x="267585" y="3977551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0" y="163944"/>
            <a:ext cx="12192000" cy="1200329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Isten megszabadítja Józsefet: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A fáraó álmai</a:t>
            </a: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9" b="100000" l="3904" r="95796">
                        <a14:foregroundMark x1="35135" y1="4802" x2="35135" y2="4802"/>
                        <a14:foregroundMark x1="30330" y1="39875" x2="30330" y2="39875"/>
                        <a14:foregroundMark x1="30030" y1="51148" x2="30030" y2="51148"/>
                        <a14:foregroundMark x1="40841" y1="46347" x2="40841" y2="46347"/>
                        <a14:foregroundMark x1="57357" y1="44468" x2="57357" y2="44468"/>
                        <a14:foregroundMark x1="50450" y1="46347" x2="50450" y2="46347"/>
                        <a14:foregroundMark x1="50450" y1="43424" x2="50450" y2="43424"/>
                        <a14:foregroundMark x1="61261" y1="96660" x2="61261" y2="96660"/>
                        <a14:foregroundMark x1="58258" y1="94572" x2="58258" y2="94572"/>
                        <a14:foregroundMark x1="57658" y1="92902" x2="57658" y2="92902"/>
                        <a14:foregroundMark x1="28829" y1="17954" x2="28829" y2="17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5555" y="59189"/>
            <a:ext cx="894280" cy="12876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5" b="100000" l="8364" r="100000">
                        <a14:foregroundMark x1="33455" y1="64736" x2="33455" y2="64736"/>
                        <a14:foregroundMark x1="66909" y1="64225" x2="66909" y2="64225"/>
                        <a14:foregroundMark x1="36000" y1="64566" x2="36000" y2="64566"/>
                        <a14:foregroundMark x1="35273" y1="71380" x2="35273" y2="71380"/>
                        <a14:foregroundMark x1="27273" y1="66099" x2="27273" y2="66099"/>
                        <a14:foregroundMark x1="29455" y1="65588" x2="29455" y2="65588"/>
                        <a14:foregroundMark x1="28364" y1="68143" x2="28364" y2="68143"/>
                        <a14:foregroundMark x1="25455" y1="70528" x2="25455" y2="70528"/>
                        <a14:foregroundMark x1="29091" y1="72572" x2="29091" y2="72572"/>
                        <a14:foregroundMark x1="21818" y1="75809" x2="21818" y2="75809"/>
                        <a14:foregroundMark x1="22909" y1="72743" x2="22909" y2="72743"/>
                        <a14:foregroundMark x1="26909" y1="82112" x2="26909" y2="82112"/>
                        <a14:foregroundMark x1="21455" y1="92504" x2="21455" y2="92504"/>
                        <a14:foregroundMark x1="19636" y1="86882" x2="19636" y2="86882"/>
                        <a14:foregroundMark x1="22545" y1="81772" x2="22545" y2="81772"/>
                        <a14:foregroundMark x1="24364" y1="79216" x2="24364" y2="79216"/>
                        <a14:foregroundMark x1="25455" y1="75298" x2="25455" y2="75298"/>
                        <a14:foregroundMark x1="29818" y1="76661" x2="29818" y2="76661"/>
                        <a14:foregroundMark x1="31636" y1="74617" x2="31636" y2="74617"/>
                        <a14:foregroundMark x1="44364" y1="69847" x2="44364" y2="69847"/>
                        <a14:foregroundMark x1="47273" y1="78194" x2="47273" y2="78194"/>
                        <a14:foregroundMark x1="54182" y1="80579" x2="54182" y2="80579"/>
                        <a14:foregroundMark x1="48364" y1="86542" x2="48364" y2="86542"/>
                        <a14:foregroundMark x1="40727" y1="83135" x2="40727" y2="83135"/>
                        <a14:foregroundMark x1="18182" y1="82624" x2="18182" y2="82624"/>
                        <a14:foregroundMark x1="25091" y1="84497" x2="25091" y2="84497"/>
                        <a14:foregroundMark x1="25091" y1="85860" x2="25091" y2="85860"/>
                        <a14:foregroundMark x1="22182" y1="69336" x2="22182" y2="69336"/>
                        <a14:foregroundMark x1="29091" y1="87734" x2="29091" y2="8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816" y="53633"/>
            <a:ext cx="605854" cy="12932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02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5000"/>
                <a:lumOff val="9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70000">
              <a:srgbClr val="D8D6D2"/>
            </a:gs>
            <a:gs pos="82000">
              <a:srgbClr val="97908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b="31734"/>
          <a:stretch/>
        </p:blipFill>
        <p:spPr>
          <a:xfrm flipH="1">
            <a:off x="6923314" y="2403598"/>
            <a:ext cx="4719796" cy="4474498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6139543" y="2862472"/>
            <a:ext cx="3028431" cy="1355805"/>
          </a:xfrm>
          <a:prstGeom prst="wedgeEllipseCallout">
            <a:avLst>
              <a:gd name="adj1" fmla="val 71068"/>
              <a:gd name="adj2" fmla="val -684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Hozzátok őt elém!</a:t>
            </a:r>
            <a:endParaRPr lang="hu-HU" sz="2800" dirty="0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3391585" y="2522136"/>
            <a:ext cx="3366198" cy="4355960"/>
            <a:chOff x="6400799" y="1054386"/>
            <a:chExt cx="4402315" cy="5823710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29" b="96786" l="57173" r="99168">
                          <a14:foregroundMark x1="88462" y1="95357" x2="88462" y2="95357"/>
                          <a14:foregroundMark x1="87422" y1="94643" x2="87422" y2="94643"/>
                          <a14:foregroundMark x1="75052" y1="95179" x2="75052" y2="95179"/>
                          <a14:foregroundMark x1="88669" y1="94286" x2="88669" y2="94286"/>
                          <a14:foregroundMark x1="87214" y1="95893" x2="87214" y2="95893"/>
                          <a14:foregroundMark x1="64449" y1="78571" x2="64449" y2="78571"/>
                          <a14:foregroundMark x1="66944" y1="78214" x2="66944" y2="78214"/>
                          <a14:foregroundMark x1="68919" y1="75536" x2="68919" y2="75536"/>
                          <a14:foregroundMark x1="59667" y1="74107" x2="59667" y2="74107"/>
                          <a14:foregroundMark x1="59667" y1="75357" x2="59667" y2="75357"/>
                          <a14:foregroundMark x1="62890" y1="78929" x2="62890" y2="78929"/>
                          <a14:foregroundMark x1="62890" y1="80536" x2="62890" y2="80536"/>
                          <a14:foregroundMark x1="64033" y1="80536" x2="64033" y2="80536"/>
                          <a14:foregroundMark x1="65800" y1="80536" x2="65800" y2="80536"/>
                          <a14:foregroundMark x1="67048" y1="79464" x2="67048" y2="79464"/>
                          <a14:foregroundMark x1="62162" y1="78750" x2="62162" y2="78750"/>
                          <a14:foregroundMark x1="60811" y1="72143" x2="60811" y2="72143"/>
                          <a14:foregroundMark x1="59979" y1="73929" x2="59979" y2="73929"/>
                          <a14:foregroundMark x1="84407" y1="95714" x2="84407" y2="95714"/>
                          <a14:foregroundMark x1="89293" y1="95893" x2="89293" y2="95893"/>
                          <a14:foregroundMark x1="65073" y1="81607" x2="65073" y2="81607"/>
                          <a14:foregroundMark x1="62370" y1="77143" x2="62370" y2="77143"/>
                          <a14:foregroundMark x1="65800" y1="77143" x2="65800" y2="77143"/>
                          <a14:foregroundMark x1="68399" y1="77321" x2="68399" y2="77321"/>
                          <a14:foregroundMark x1="68295" y1="79286" x2="68295" y2="79286"/>
                          <a14:foregroundMark x1="67048" y1="80179" x2="67048" y2="80179"/>
                          <a14:foregroundMark x1="66528" y1="81607" x2="66528" y2="81607"/>
                          <a14:foregroundMark x1="65593" y1="79107" x2="65593" y2="79107"/>
                          <a14:foregroundMark x1="67464" y1="73750" x2="67464" y2="73750"/>
                          <a14:foregroundMark x1="65489" y1="72321" x2="65489" y2="72321"/>
                          <a14:foregroundMark x1="63202" y1="72500" x2="63202" y2="72500"/>
                          <a14:foregroundMark x1="63306" y1="73750" x2="63306" y2="73750"/>
                          <a14:backgroundMark x1="86694" y1="53750" x2="86694" y2="53750"/>
                          <a14:backgroundMark x1="88358" y1="54821" x2="88358" y2="54821"/>
                          <a14:backgroundMark x1="88254" y1="56429" x2="88254" y2="56429"/>
                          <a14:backgroundMark x1="88669" y1="55893" x2="88669" y2="55893"/>
                          <a14:backgroundMark x1="86071" y1="53036" x2="86071" y2="53036"/>
                        </a14:backgroundRemoval>
                      </a14:imgEffect>
                    </a14:imgLayer>
                  </a14:imgProps>
                </a:ext>
              </a:extLst>
            </a:blip>
            <a:srcRect l="74149" t="30374" r="11138" b="43395"/>
            <a:stretch/>
          </p:blipFill>
          <p:spPr>
            <a:xfrm flipH="1">
              <a:off x="7295103" y="1054386"/>
              <a:ext cx="2110154" cy="245249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843" b="100000" l="3904" r="95796">
                          <a14:foregroundMark x1="35135" y1="4802" x2="35135" y2="4802"/>
                          <a14:foregroundMark x1="30330" y1="39875" x2="30330" y2="39875"/>
                          <a14:foregroundMark x1="30030" y1="51148" x2="30030" y2="51148"/>
                          <a14:foregroundMark x1="40841" y1="46347" x2="40841" y2="46347"/>
                          <a14:foregroundMark x1="57357" y1="44468" x2="57357" y2="44468"/>
                          <a14:foregroundMark x1="50450" y1="46347" x2="50450" y2="46347"/>
                          <a14:foregroundMark x1="50450" y1="43424" x2="50450" y2="43424"/>
                          <a14:foregroundMark x1="61261" y1="96660" x2="61261" y2="96660"/>
                          <a14:foregroundMark x1="58258" y1="94572" x2="58258" y2="94572"/>
                          <a14:foregroundMark x1="57658" y1="92902" x2="57658" y2="92902"/>
                          <a14:foregroundMark x1="28829" y1="17954" x2="28829" y2="17954"/>
                          <a14:backgroundMark x1="43243" y1="32777" x2="43243" y2="32777"/>
                          <a14:backgroundMark x1="26126" y1="30271" x2="26126" y2="30271"/>
                          <a14:backgroundMark x1="42643" y1="27975" x2="42643" y2="27975"/>
                          <a14:backgroundMark x1="30931" y1="27140" x2="30931" y2="27140"/>
                          <a14:backgroundMark x1="35736" y1="27975" x2="35736" y2="27975"/>
                          <a14:backgroundMark x1="35435" y1="30689" x2="35435" y2="30689"/>
                          <a14:backgroundMark x1="32733" y1="35282" x2="32733" y2="35282"/>
                          <a14:backgroundMark x1="46847" y1="26514" x2="46847" y2="26514"/>
                          <a14:backgroundMark x1="50751" y1="26096" x2="50751" y2="26096"/>
                          <a14:backgroundMark x1="45045" y1="31315" x2="45045" y2="31315"/>
                          <a14:backgroundMark x1="47147" y1="34656" x2="47147" y2="34656"/>
                        </a14:backgroundRemoval>
                      </a14:imgEffect>
                    </a14:imgLayer>
                  </a14:imgProps>
                </a:ext>
              </a:extLst>
            </a:blip>
            <a:srcRect t="25632"/>
            <a:stretch/>
          </p:blipFill>
          <p:spPr>
            <a:xfrm>
              <a:off x="6400799" y="2672862"/>
              <a:ext cx="4402315" cy="4205234"/>
            </a:xfrm>
            <a:prstGeom prst="rect">
              <a:avLst/>
            </a:prstGeom>
          </p:spPr>
        </p:pic>
      </p:grpSp>
      <p:sp>
        <p:nvSpPr>
          <p:cNvPr id="3" name="Szövegdoboz 2"/>
          <p:cNvSpPr txBox="1"/>
          <p:nvPr/>
        </p:nvSpPr>
        <p:spPr>
          <a:xfrm>
            <a:off x="4602144" y="229259"/>
            <a:ext cx="717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/>
              <a:t>Hiába tanakodtak azonban, </a:t>
            </a:r>
          </a:p>
          <a:p>
            <a:pPr algn="r"/>
            <a:r>
              <a:rPr lang="hu-HU" sz="2800" dirty="0" smtClean="0"/>
              <a:t>a legokosabb bölcsek sem tudták a választ.</a:t>
            </a:r>
            <a:endParaRPr lang="hu-HU" sz="2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379615" y="1375697"/>
            <a:ext cx="7616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/>
              <a:t>Ekkor a </a:t>
            </a:r>
            <a:r>
              <a:rPr lang="hu-HU" sz="2800" dirty="0" err="1" smtClean="0"/>
              <a:t>főpohárnoknak</a:t>
            </a:r>
            <a:r>
              <a:rPr lang="hu-HU" sz="2800" dirty="0" smtClean="0"/>
              <a:t> eszébe jutott a </a:t>
            </a:r>
            <a:r>
              <a:rPr lang="hu-HU" sz="2800" dirty="0" err="1" smtClean="0"/>
              <a:t>börtönbeli</a:t>
            </a:r>
            <a:r>
              <a:rPr lang="hu-HU" sz="2800" dirty="0" smtClean="0"/>
              <a:t> álma és József, aki megfejtette azt. </a:t>
            </a:r>
            <a:endParaRPr lang="hu-HU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90557" y="3631112"/>
            <a:ext cx="3005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Elmesélt mindent a fáraónak.</a:t>
            </a:r>
            <a:endParaRPr lang="hu-HU" sz="28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90557" y="4828347"/>
            <a:ext cx="2431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Azonnal hívatták a fiút!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7493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/>
      <p:bldP spid="6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5000"/>
                <a:lumOff val="9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70000">
              <a:srgbClr val="D8D6D2"/>
            </a:gs>
            <a:gs pos="82000">
              <a:srgbClr val="97908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b="31734"/>
          <a:stretch/>
        </p:blipFill>
        <p:spPr>
          <a:xfrm flipH="1">
            <a:off x="6923314" y="2403598"/>
            <a:ext cx="4719796" cy="4474498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5192384" y="928136"/>
            <a:ext cx="5063751" cy="2200881"/>
          </a:xfrm>
          <a:prstGeom prst="wedgeEllipseCallout">
            <a:avLst>
              <a:gd name="adj1" fmla="val -49174"/>
              <a:gd name="adj2" fmla="val 7744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000" dirty="0" smtClean="0"/>
          </a:p>
          <a:p>
            <a:pPr algn="ctr"/>
            <a:endParaRPr lang="hu-HU" sz="2000" dirty="0"/>
          </a:p>
          <a:p>
            <a:pPr algn="ctr"/>
            <a:r>
              <a:rPr lang="hu-HU" sz="2000" dirty="0" smtClean="0"/>
              <a:t>A két álom ugyanazt jelenti.</a:t>
            </a:r>
          </a:p>
          <a:p>
            <a:pPr algn="ctr"/>
            <a:r>
              <a:rPr lang="hu-HU" sz="2000" dirty="0" smtClean="0"/>
              <a:t>A hét kövér tehén és a hét szép kalász bőséget jelent. </a:t>
            </a:r>
          </a:p>
          <a:p>
            <a:pPr algn="ctr"/>
            <a:r>
              <a:rPr lang="hu-HU" sz="2000" dirty="0" smtClean="0"/>
              <a:t>Hét éven át annyi búza terem, amennyit meg sem bírnak enni az emberek.</a:t>
            </a:r>
          </a:p>
          <a:p>
            <a:pPr algn="ctr"/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81" b="100000" l="0" r="97240">
                        <a14:foregroundMark x1="5195" y1="64199" x2="5195" y2="64199"/>
                        <a14:foregroundMark x1="5032" y1="61329" x2="5032" y2="61329"/>
                        <a14:foregroundMark x1="5195" y1="73414" x2="5195" y2="73414"/>
                        <a14:foregroundMark x1="5195" y1="75076" x2="5195" y2="75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79" y="2170255"/>
            <a:ext cx="4362010" cy="468774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" b="100000" l="0" r="98680">
                        <a14:backgroundMark x1="10561" y1="76451" x2="10561" y2="76451"/>
                        <a14:backgroundMark x1="47525" y1="84375" x2="47525" y2="84375"/>
                        <a14:backgroundMark x1="37954" y1="87165" x2="37954" y2="87165"/>
                        <a14:backgroundMark x1="1980" y1="96317" x2="1980" y2="96317"/>
                        <a14:backgroundMark x1="1320" y1="98996" x2="1320" y2="98996"/>
                        <a14:backgroundMark x1="8251" y1="73884" x2="8251" y2="73884"/>
                        <a14:backgroundMark x1="16502" y1="73661" x2="16502" y2="73661"/>
                        <a14:backgroundMark x1="58086" y1="97210" x2="58086" y2="97210"/>
                      </a14:backgroundRemoval>
                    </a14:imgEffect>
                  </a14:imgLayer>
                </a14:imgProps>
              </a:ext>
            </a:extLst>
          </a:blip>
          <a:srcRect b="43821"/>
          <a:stretch/>
        </p:blipFill>
        <p:spPr>
          <a:xfrm>
            <a:off x="191759" y="1886898"/>
            <a:ext cx="2992352" cy="497110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97054" y="349134"/>
            <a:ext cx="118949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/>
              <a:t>Amikor elővezették, József figyelmesen meghallgatta az álmokat, és így szólt:</a:t>
            </a:r>
            <a:endParaRPr lang="hu-HU" sz="2600" dirty="0"/>
          </a:p>
        </p:txBody>
      </p:sp>
    </p:spTree>
    <p:extLst>
      <p:ext uri="{BB962C8B-B14F-4D97-AF65-F5344CB8AC3E}">
        <p14:creationId xmlns:p14="http://schemas.microsoft.com/office/powerpoint/2010/main" val="8814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5000"/>
                <a:lumOff val="9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70000">
              <a:srgbClr val="D8D6D2"/>
            </a:gs>
            <a:gs pos="82000">
              <a:srgbClr val="97908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b="31734"/>
          <a:stretch/>
        </p:blipFill>
        <p:spPr>
          <a:xfrm flipH="1">
            <a:off x="7263151" y="2374978"/>
            <a:ext cx="4719796" cy="4474498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1824542" y="895436"/>
            <a:ext cx="5098772" cy="1870363"/>
          </a:xfrm>
          <a:prstGeom prst="wedgeEllipseCallout">
            <a:avLst>
              <a:gd name="adj1" fmla="val -37436"/>
              <a:gd name="adj2" fmla="val 9833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Utána azonban pusztító éhínség következik.</a:t>
            </a:r>
          </a:p>
          <a:p>
            <a:pPr algn="ctr"/>
            <a:r>
              <a:rPr lang="hu-HU" sz="2000" dirty="0" smtClean="0"/>
              <a:t>Ez is hét évig tart majd. </a:t>
            </a:r>
          </a:p>
          <a:p>
            <a:pPr algn="ctr"/>
            <a:r>
              <a:rPr lang="hu-HU" sz="2000" dirty="0" smtClean="0"/>
              <a:t>Ezt jelenti a hét sovány tehén és a hét hitvány kalász.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81" b="100000" l="0" r="97240">
                        <a14:foregroundMark x1="5195" y1="64199" x2="5195" y2="64199"/>
                        <a14:foregroundMark x1="5032" y1="61329" x2="5032" y2="61329"/>
                        <a14:foregroundMark x1="5195" y1="73414" x2="5195" y2="73414"/>
                        <a14:foregroundMark x1="5195" y1="75076" x2="5195" y2="75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3" y="2170255"/>
            <a:ext cx="4362010" cy="468774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4996" y="294014"/>
            <a:ext cx="97114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/>
              <a:t>József hamar elmagyarázta az álom másik felének jelentését is.</a:t>
            </a:r>
            <a:endParaRPr lang="hu-HU" sz="2600" dirty="0"/>
          </a:p>
        </p:txBody>
      </p:sp>
      <p:sp>
        <p:nvSpPr>
          <p:cNvPr id="9" name="Ellipszis buborék 8"/>
          <p:cNvSpPr/>
          <p:nvPr/>
        </p:nvSpPr>
        <p:spPr>
          <a:xfrm>
            <a:off x="2901141" y="2874778"/>
            <a:ext cx="4264429" cy="1421567"/>
          </a:xfrm>
          <a:prstGeom prst="wedgeEllipseCallout">
            <a:avLst>
              <a:gd name="adj1" fmla="val -60314"/>
              <a:gd name="adj2" fmla="val 783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Nem fog teremni a föld, és a folyók is elapadnak. </a:t>
            </a:r>
          </a:p>
          <a:p>
            <a:pPr algn="ctr"/>
            <a:r>
              <a:rPr lang="hu-HU" sz="2000" dirty="0" smtClean="0"/>
              <a:t>Mindenki éhezni fog.</a:t>
            </a:r>
          </a:p>
        </p:txBody>
      </p:sp>
      <p:sp>
        <p:nvSpPr>
          <p:cNvPr id="10" name="Ellipszis buborék 9"/>
          <p:cNvSpPr/>
          <p:nvPr/>
        </p:nvSpPr>
        <p:spPr>
          <a:xfrm>
            <a:off x="6923314" y="2200432"/>
            <a:ext cx="3111731" cy="1130734"/>
          </a:xfrm>
          <a:prstGeom prst="wedgeEllipseCallout">
            <a:avLst>
              <a:gd name="adj1" fmla="val 55317"/>
              <a:gd name="adj2" fmla="val 5878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Mit tegyünk, hogy megmeneküljön Egyiptom?</a:t>
            </a:r>
          </a:p>
        </p:txBody>
      </p:sp>
      <p:sp>
        <p:nvSpPr>
          <p:cNvPr id="11" name="Ellipszis buborék 10"/>
          <p:cNvSpPr/>
          <p:nvPr/>
        </p:nvSpPr>
        <p:spPr>
          <a:xfrm>
            <a:off x="2733699" y="4070795"/>
            <a:ext cx="4431871" cy="1525751"/>
          </a:xfrm>
          <a:prstGeom prst="wedgeEllipseCallout">
            <a:avLst>
              <a:gd name="adj1" fmla="val -58390"/>
              <a:gd name="adj2" fmla="val -695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Ha a bőség évei alatt a felesleget magtárakba gyűjtjük, lesz tartalék a szűk esztendőkben is.</a:t>
            </a:r>
          </a:p>
        </p:txBody>
      </p:sp>
      <p:sp>
        <p:nvSpPr>
          <p:cNvPr id="12" name="Ellipszis buborék 11"/>
          <p:cNvSpPr/>
          <p:nvPr/>
        </p:nvSpPr>
        <p:spPr>
          <a:xfrm>
            <a:off x="5619404" y="2660073"/>
            <a:ext cx="3750601" cy="1476957"/>
          </a:xfrm>
          <a:prstGeom prst="wedgeEllipseCallout">
            <a:avLst>
              <a:gd name="adj1" fmla="val 69437"/>
              <a:gd name="adj2" fmla="val 416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Te fogod a begyűjtést végezni!</a:t>
            </a:r>
          </a:p>
        </p:txBody>
      </p:sp>
    </p:spTree>
    <p:extLst>
      <p:ext uri="{BB962C8B-B14F-4D97-AF65-F5344CB8AC3E}">
        <p14:creationId xmlns:p14="http://schemas.microsoft.com/office/powerpoint/2010/main" val="247208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CBE1EF"/>
            </a:gs>
            <a:gs pos="64000">
              <a:srgbClr val="DCCB93"/>
            </a:gs>
            <a:gs pos="70000">
              <a:srgbClr val="FAE8BA"/>
            </a:gs>
            <a:gs pos="100000">
              <a:srgbClr val="E6D4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t="4823" b="4446"/>
          <a:stretch/>
        </p:blipFill>
        <p:spPr>
          <a:xfrm>
            <a:off x="533642" y="0"/>
            <a:ext cx="11132649" cy="68148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Lekerekített téglalap 1"/>
          <p:cNvSpPr/>
          <p:nvPr/>
        </p:nvSpPr>
        <p:spPr>
          <a:xfrm>
            <a:off x="5806912" y="235670"/>
            <a:ext cx="6061435" cy="2375555"/>
          </a:xfrm>
          <a:prstGeom prst="roundRect">
            <a:avLst/>
          </a:prstGeom>
          <a:solidFill>
            <a:schemeClr val="accent3">
              <a:alpha val="79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Úgy is lett. Józsefből főember lett.</a:t>
            </a:r>
          </a:p>
          <a:p>
            <a:pPr algn="ctr"/>
            <a:r>
              <a:rPr lang="hu-HU" sz="2800" dirty="0" smtClean="0"/>
              <a:t>Mindenki leborult előtte.</a:t>
            </a:r>
          </a:p>
          <a:p>
            <a:pPr algn="ctr"/>
            <a:r>
              <a:rPr lang="hu-HU" sz="2800" dirty="0" smtClean="0"/>
              <a:t>A hét bő esztendő alatt folyt a gyűjtés és raktározás.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895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CBE1EF"/>
            </a:gs>
            <a:gs pos="64000">
              <a:srgbClr val="DCCB93"/>
            </a:gs>
            <a:gs pos="70000">
              <a:srgbClr val="FAE8BA"/>
            </a:gs>
            <a:gs pos="100000">
              <a:srgbClr val="E6D4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" y="150829"/>
            <a:ext cx="8738648" cy="6536786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2" name="Szövegdoboz 1"/>
          <p:cNvSpPr txBox="1"/>
          <p:nvPr/>
        </p:nvSpPr>
        <p:spPr>
          <a:xfrm>
            <a:off x="8154185" y="4600281"/>
            <a:ext cx="3572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rgbClr val="5E5340"/>
                </a:solidFill>
              </a:rPr>
              <a:t>Amikor beköszöntött a hét szűk esztendő, Egyiptom felkészülve várta a szárazságot.</a:t>
            </a:r>
            <a:endParaRPr lang="hu-HU" sz="2800" dirty="0">
              <a:solidFill>
                <a:srgbClr val="5E5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47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CBE1EF"/>
            </a:gs>
            <a:gs pos="64000">
              <a:srgbClr val="DCCB93"/>
            </a:gs>
            <a:gs pos="70000">
              <a:srgbClr val="FAE8BA"/>
            </a:gs>
            <a:gs pos="100000">
              <a:srgbClr val="E6D4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64722" y="3483428"/>
            <a:ext cx="2328073" cy="3233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Csoportba foglalás 3"/>
          <p:cNvGrpSpPr/>
          <p:nvPr/>
        </p:nvGrpSpPr>
        <p:grpSpPr>
          <a:xfrm>
            <a:off x="7119257" y="1240972"/>
            <a:ext cx="4713514" cy="2699658"/>
            <a:chOff x="7119257" y="1240972"/>
            <a:chExt cx="4713514" cy="2699658"/>
          </a:xfrm>
        </p:grpSpPr>
        <p:sp>
          <p:nvSpPr>
            <p:cNvPr id="3" name="Felhő 2"/>
            <p:cNvSpPr/>
            <p:nvPr/>
          </p:nvSpPr>
          <p:spPr>
            <a:xfrm>
              <a:off x="7119257" y="1240972"/>
              <a:ext cx="4713514" cy="2699658"/>
            </a:xfrm>
            <a:prstGeom prst="cloudCallout">
              <a:avLst>
                <a:gd name="adj1" fmla="val -55414"/>
                <a:gd name="adj2" fmla="val 44192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7914" y1="73748" x2="17914" y2="73748"/>
                          <a14:foregroundMark x1="28209" y1="65285" x2="28209" y2="65285"/>
                          <a14:foregroundMark x1="32888" y1="67530" x2="32888" y2="67530"/>
                          <a14:foregroundMark x1="36364" y1="66149" x2="36364" y2="66149"/>
                          <a14:foregroundMark x1="42513" y1="80138" x2="42513" y2="80138"/>
                          <a14:foregroundMark x1="38102" y1="77893" x2="38102" y2="77893"/>
                          <a14:foregroundMark x1="33690" y1="77029" x2="33690" y2="77029"/>
                          <a14:foregroundMark x1="34091" y1="91883" x2="34091" y2="91883"/>
                          <a14:foregroundMark x1="20187" y1="15717" x2="20187" y2="15717"/>
                          <a14:foregroundMark x1="8824" y1="18653" x2="8824" y2="18653"/>
                          <a14:foregroundMark x1="6417" y1="13817" x2="6417" y2="13817"/>
                          <a14:foregroundMark x1="14439" y1="5354" x2="14439" y2="5354"/>
                          <a14:foregroundMark x1="7086" y1="4318" x2="7086" y2="4318"/>
                          <a14:foregroundMark x1="32888" y1="10363" x2="32888" y2="10363"/>
                          <a14:foregroundMark x1="29545" y1="10363" x2="29545" y2="10363"/>
                          <a14:foregroundMark x1="34091" y1="15371" x2="34091" y2="15371"/>
                          <a14:foregroundMark x1="38636" y1="72884" x2="38636" y2="72884"/>
                          <a14:foregroundMark x1="25802" y1="75475" x2="25802" y2="75475"/>
                          <a14:foregroundMark x1="30214" y1="7254" x2="30214" y2="7254"/>
                          <a14:foregroundMark x1="35829" y1="15717" x2="35829" y2="157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04577" y="1913592"/>
              <a:ext cx="1956739" cy="1514641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6685" y1="72388" x2="26685" y2="72388"/>
                          <a14:foregroundMark x1="30899" y1="61194" x2="30899" y2="61194"/>
                          <a14:foregroundMark x1="37219" y1="61194" x2="37219" y2="61194"/>
                          <a14:foregroundMark x1="34831" y1="67724" x2="34831" y2="67724"/>
                          <a14:foregroundMark x1="25000" y1="17537" x2="25000" y2="17537"/>
                          <a14:foregroundMark x1="21348" y1="19590" x2="21348" y2="19590"/>
                          <a14:foregroundMark x1="23455" y1="21269" x2="23455" y2="21269"/>
                          <a14:foregroundMark x1="18961" y1="20896" x2="18961" y2="20896"/>
                          <a14:foregroundMark x1="19382" y1="12127" x2="19382" y2="12127"/>
                          <a14:foregroundMark x1="42275" y1="11567" x2="42275" y2="11567"/>
                          <a14:foregroundMark x1="47753" y1="17164" x2="47753" y2="17164"/>
                          <a14:foregroundMark x1="50281" y1="16604" x2="50281" y2="16604"/>
                          <a14:foregroundMark x1="44944" y1="4478" x2="44944" y2="4478"/>
                          <a14:foregroundMark x1="26685" y1="5970" x2="26685" y2="597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61316" y="1764871"/>
              <a:ext cx="1530934" cy="1152501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1314555" y="1132385"/>
            <a:ext cx="4210082" cy="2586823"/>
            <a:chOff x="1314555" y="1132385"/>
            <a:chExt cx="4210082" cy="2586823"/>
          </a:xfrm>
        </p:grpSpPr>
        <p:sp>
          <p:nvSpPr>
            <p:cNvPr id="10" name="Felhő 9"/>
            <p:cNvSpPr/>
            <p:nvPr/>
          </p:nvSpPr>
          <p:spPr>
            <a:xfrm>
              <a:off x="1314555" y="1132385"/>
              <a:ext cx="4210082" cy="2586823"/>
            </a:xfrm>
            <a:prstGeom prst="cloudCallout">
              <a:avLst>
                <a:gd name="adj1" fmla="val 61595"/>
                <a:gd name="adj2" fmla="val 46892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437" b="100000" l="4483" r="99483">
                          <a14:foregroundMark x1="37586" y1="64138" x2="37586" y2="64138"/>
                          <a14:foregroundMark x1="30862" y1="61839" x2="30862" y2="61839"/>
                          <a14:foregroundMark x1="36897" y1="52644" x2="36897" y2="52644"/>
                          <a14:foregroundMark x1="35172" y1="51494" x2="35172" y2="51494"/>
                          <a14:foregroundMark x1="22759" y1="56322" x2="22759" y2="56322"/>
                          <a14:foregroundMark x1="13276" y1="79540" x2="13276" y2="79540"/>
                          <a14:foregroundMark x1="15517" y1="74023" x2="15517" y2="74023"/>
                          <a14:foregroundMark x1="16379" y1="71724" x2="16379" y2="71724"/>
                          <a14:foregroundMark x1="8621" y1="81149" x2="8621" y2="81149"/>
                          <a14:foregroundMark x1="78448" y1="88276" x2="78448" y2="88276"/>
                          <a14:foregroundMark x1="80690" y1="82989" x2="80690" y2="82989"/>
                          <a14:foregroundMark x1="53621" y1="63448" x2="53621" y2="63448"/>
                          <a14:foregroundMark x1="61897" y1="62989" x2="61897" y2="62989"/>
                          <a14:foregroundMark x1="73276" y1="63908" x2="73276" y2="63908"/>
                          <a14:foregroundMark x1="88103" y1="60920" x2="88103" y2="60920"/>
                          <a14:foregroundMark x1="81897" y1="77241" x2="81897" y2="77241"/>
                          <a14:foregroundMark x1="64828" y1="82759" x2="64828" y2="82759"/>
                          <a14:foregroundMark x1="66034" y1="77471" x2="66034" y2="77471"/>
                          <a14:foregroundMark x1="56034" y1="77931" x2="56034" y2="77931"/>
                          <a14:foregroundMark x1="21034" y1="71724" x2="21034" y2="71724"/>
                          <a14:foregroundMark x1="19655" y1="74253" x2="19655" y2="74253"/>
                          <a14:foregroundMark x1="31724" y1="74943" x2="31724" y2="74943"/>
                          <a14:foregroundMark x1="47241" y1="78391" x2="47241" y2="78391"/>
                          <a14:backgroundMark x1="23621" y1="66207" x2="23621" y2="66207"/>
                          <a14:backgroundMark x1="19310" y1="70805" x2="19310" y2="70805"/>
                          <a14:backgroundMark x1="26897" y1="72414" x2="26897" y2="72414"/>
                          <a14:backgroundMark x1="32759" y1="65747" x2="32759" y2="65747"/>
                          <a14:backgroundMark x1="34310" y1="73333" x2="34310" y2="73333"/>
                          <a14:backgroundMark x1="52414" y1="70575" x2="52414" y2="70575"/>
                          <a14:backgroundMark x1="60862" y1="71724" x2="60862" y2="71724"/>
                          <a14:backgroundMark x1="71552" y1="73103" x2="71552" y2="73103"/>
                          <a14:backgroundMark x1="86379" y1="73793" x2="86379" y2="73793"/>
                          <a14:backgroundMark x1="57586" y1="65517" x2="57586" y2="65517"/>
                          <a14:backgroundMark x1="16207" y1="77011" x2="16207" y2="77011"/>
                        </a14:backgroundRemoval>
                      </a14:imgEffect>
                    </a14:imgLayer>
                  </a14:imgProps>
                </a:ext>
              </a:extLst>
            </a:blip>
            <a:srcRect t="46748"/>
            <a:stretch/>
          </p:blipFill>
          <p:spPr>
            <a:xfrm>
              <a:off x="2375342" y="1557882"/>
              <a:ext cx="2281924" cy="911381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43448" l="345" r="72069">
                          <a14:foregroundMark x1="30345" y1="21149" x2="30345" y2="21149"/>
                          <a14:foregroundMark x1="36034" y1="11264" x2="36034" y2="11264"/>
                          <a14:foregroundMark x1="37759" y1="6897" x2="37759" y2="6897"/>
                          <a14:foregroundMark x1="41724" y1="3218" x2="41724" y2="3218"/>
                          <a14:foregroundMark x1="48621" y1="3218" x2="48621" y2="3218"/>
                          <a14:foregroundMark x1="53276" y1="5747" x2="53276" y2="5747"/>
                          <a14:foregroundMark x1="56897" y1="23448" x2="56897" y2="23448"/>
                          <a14:foregroundMark x1="69483" y1="3218" x2="69483" y2="3218"/>
                          <a14:foregroundMark x1="56379" y1="37471" x2="56379" y2="37471"/>
                          <a14:foregroundMark x1="29138" y1="36782" x2="29138" y2="36782"/>
                          <a14:foregroundMark x1="29138" y1="37931" x2="29138" y2="37931"/>
                          <a14:foregroundMark x1="5690" y1="39540" x2="5690" y2="39540"/>
                          <a14:foregroundMark x1="55345" y1="2989" x2="55345" y2="2989"/>
                          <a14:backgroundMark x1="12759" y1="17241" x2="12759" y2="17241"/>
                          <a14:backgroundMark x1="19828" y1="15862" x2="19828" y2="15862"/>
                          <a14:backgroundMark x1="11897" y1="24828" x2="11897" y2="24828"/>
                          <a14:backgroundMark x1="18276" y1="24368" x2="18276" y2="24368"/>
                          <a14:backgroundMark x1="8448" y1="24368" x2="8448" y2="24368"/>
                          <a14:backgroundMark x1="37586" y1="25287" x2="37586" y2="25287"/>
                          <a14:backgroundMark x1="43621" y1="25517" x2="43621" y2="25517"/>
                          <a14:backgroundMark x1="45000" y1="27586" x2="45000" y2="27586"/>
                        </a14:backgroundRemoval>
                      </a14:imgEffect>
                    </a14:imgLayer>
                  </a14:imgProps>
                </a:ext>
              </a:extLst>
            </a:blip>
            <a:srcRect r="25664" b="55115"/>
            <a:stretch/>
          </p:blipFill>
          <p:spPr>
            <a:xfrm>
              <a:off x="2536959" y="2495052"/>
              <a:ext cx="1765274" cy="799415"/>
            </a:xfrm>
            <a:prstGeom prst="rect">
              <a:avLst/>
            </a:prstGeom>
          </p:spPr>
        </p:pic>
      </p:grpSp>
      <p:pic>
        <p:nvPicPr>
          <p:cNvPr id="13" name="Kép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11" y="0"/>
            <a:ext cx="1611597" cy="1583998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935319" y="431893"/>
            <a:ext cx="9470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A fáraó volt tehát az, aki mai történetünkben álmokat látott.</a:t>
            </a:r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87740" y="4538677"/>
            <a:ext cx="4098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következő feladat segítségével </a:t>
            </a:r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</a:rPr>
              <a:t>elevenítsd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fel az eseményeket és válaszolj a kérdésekre!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hlinkClick r:id="rId11"/>
              </a:rPr>
              <a:t>Kattints ide!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61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98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" b="96514" l="4355" r="96579"/>
                    </a14:imgEffect>
                  </a14:imgLayer>
                </a14:imgProps>
              </a:ext>
            </a:extLst>
          </a:blip>
          <a:srcRect l="33453" t="14091" r="1269" b="3773"/>
          <a:stretch/>
        </p:blipFill>
        <p:spPr>
          <a:xfrm>
            <a:off x="9848090" y="2252255"/>
            <a:ext cx="2112262" cy="225268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" b="96514" l="4355" r="96579"/>
                    </a14:imgEffect>
                  </a14:imgLayer>
                </a14:imgProps>
              </a:ext>
            </a:extLst>
          </a:blip>
          <a:srcRect l="33453" t="14091" r="1269" b="3773"/>
          <a:stretch/>
        </p:blipFill>
        <p:spPr>
          <a:xfrm>
            <a:off x="5574953" y="985338"/>
            <a:ext cx="1317535" cy="14051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" b="96514" l="4355" r="96579"/>
                    </a14:imgEffect>
                  </a14:imgLayer>
                </a14:imgProps>
              </a:ext>
            </a:extLst>
          </a:blip>
          <a:srcRect l="33453" t="14091" r="1269" b="3773"/>
          <a:stretch/>
        </p:blipFill>
        <p:spPr>
          <a:xfrm>
            <a:off x="6892488" y="1078992"/>
            <a:ext cx="991724" cy="10576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" b="96514" l="4355" r="96579"/>
                    </a14:imgEffect>
                  </a14:imgLayer>
                </a14:imgProps>
              </a:ext>
            </a:extLst>
          </a:blip>
          <a:srcRect l="33453" t="14091" r="1269" b="3773"/>
          <a:stretch/>
        </p:blipFill>
        <p:spPr>
          <a:xfrm>
            <a:off x="8183880" y="2790154"/>
            <a:ext cx="2273807" cy="242497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" b="96514" l="4355" r="96579"/>
                    </a14:imgEffect>
                  </a14:imgLayer>
                </a14:imgProps>
              </a:ext>
            </a:extLst>
          </a:blip>
          <a:srcRect l="33453" t="14091" r="1269" b="3773"/>
          <a:stretch/>
        </p:blipFill>
        <p:spPr>
          <a:xfrm>
            <a:off x="9244585" y="3766970"/>
            <a:ext cx="2715767" cy="2896316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1336461" y="704214"/>
            <a:ext cx="4238492" cy="3484264"/>
          </a:xfrm>
          <a:prstGeom prst="roundRect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/>
              <a:t>Tudod-e?</a:t>
            </a:r>
          </a:p>
          <a:p>
            <a:pPr algn="ctr"/>
            <a:r>
              <a:rPr lang="hu-HU" sz="2400" dirty="0" smtClean="0"/>
              <a:t>A hét bő esztendő alatt József sok </a:t>
            </a:r>
            <a:r>
              <a:rPr lang="hu-HU" sz="2400" dirty="0" err="1" smtClean="0"/>
              <a:t>raktárat</a:t>
            </a:r>
            <a:r>
              <a:rPr lang="hu-HU" sz="2400" dirty="0" smtClean="0"/>
              <a:t> épített. </a:t>
            </a:r>
          </a:p>
          <a:p>
            <a:pPr algn="ctr"/>
            <a:r>
              <a:rPr lang="hu-HU" sz="2400" dirty="0" smtClean="0"/>
              <a:t>Ezeket a nehéz időre feltöltötték gabonával. </a:t>
            </a:r>
          </a:p>
          <a:p>
            <a:pPr algn="ctr"/>
            <a:r>
              <a:rPr lang="hu-HU" sz="2400" dirty="0" smtClean="0"/>
              <a:t>Így takarékoskodtak a következő időszakokra. </a:t>
            </a:r>
          </a:p>
          <a:p>
            <a:pPr algn="ctr"/>
            <a:r>
              <a:rPr lang="hu-HU" sz="2400" dirty="0" smtClean="0"/>
              <a:t>Nem pénzt, hanem élelmet raktak félre.</a:t>
            </a:r>
            <a:endParaRPr lang="hu-HU" sz="24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1341752" y="4410208"/>
            <a:ext cx="4238492" cy="2031347"/>
          </a:xfrm>
          <a:prstGeom prst="roundRect">
            <a:avLst/>
          </a:prstGeom>
          <a:solidFill>
            <a:schemeClr val="accent3">
              <a:lumMod val="75000"/>
              <a:alpha val="79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/>
              <a:t>- Te szoktál takarékoskodni?</a:t>
            </a:r>
          </a:p>
          <a:p>
            <a:r>
              <a:rPr lang="hu-HU" sz="2400" dirty="0" smtClean="0"/>
              <a:t>- Most mire </a:t>
            </a:r>
            <a:r>
              <a:rPr lang="hu-HU" sz="2400" dirty="0" err="1" smtClean="0"/>
              <a:t>gyűjtesz</a:t>
            </a:r>
            <a:r>
              <a:rPr lang="hu-HU" sz="2400" dirty="0" smtClean="0"/>
              <a:t>?</a:t>
            </a:r>
          </a:p>
          <a:p>
            <a:r>
              <a:rPr lang="hu-HU" sz="2400" dirty="0" smtClean="0"/>
              <a:t>- A pénzen kívül mivel takarékoskodhatsz még?</a:t>
            </a:r>
            <a:endParaRPr lang="hu-HU" sz="24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67165" cy="125279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4416"/>
            <a:ext cx="1262747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19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CBE1EF"/>
            </a:gs>
            <a:gs pos="64000">
              <a:srgbClr val="DCCB93"/>
            </a:gs>
            <a:gs pos="70000">
              <a:srgbClr val="FAE8BA"/>
            </a:gs>
            <a:gs pos="100000">
              <a:srgbClr val="E6D4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85370" y="3943982"/>
            <a:ext cx="7673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5E5340"/>
                </a:solidFill>
              </a:rPr>
              <a:t>„…megáldja majd Istened, az Úr kezed minden munkáját.”</a:t>
            </a:r>
          </a:p>
          <a:p>
            <a:pPr algn="r"/>
            <a:r>
              <a:rPr lang="hu-HU" sz="2400" dirty="0" smtClean="0">
                <a:solidFill>
                  <a:srgbClr val="5E5340"/>
                </a:solidFill>
              </a:rPr>
              <a:t>Mózes 5. könyve 24,19</a:t>
            </a:r>
            <a:endParaRPr lang="hu-HU" sz="2400" dirty="0">
              <a:solidFill>
                <a:srgbClr val="5E534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576896" y="1926819"/>
            <a:ext cx="8395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5E5340"/>
                </a:solidFill>
              </a:rPr>
              <a:t>Isten kiszabadította Józsefet a börtönből és megáldotta őt. </a:t>
            </a:r>
          </a:p>
          <a:p>
            <a:pPr algn="ctr"/>
            <a:endParaRPr lang="hu-HU" sz="2400" dirty="0" smtClean="0">
              <a:solidFill>
                <a:srgbClr val="5E5340"/>
              </a:solidFill>
            </a:endParaRPr>
          </a:p>
          <a:p>
            <a:pPr algn="ctr"/>
            <a:r>
              <a:rPr lang="hu-HU" sz="2400" dirty="0" smtClean="0">
                <a:solidFill>
                  <a:srgbClr val="5E5340"/>
                </a:solidFill>
              </a:rPr>
              <a:t>Erről szól mai aranymondásunk is:</a:t>
            </a:r>
            <a:endParaRPr lang="hu-HU" sz="2400" dirty="0">
              <a:solidFill>
                <a:srgbClr val="5E534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5" b="100000" l="8364" r="100000">
                        <a14:foregroundMark x1="33455" y1="64736" x2="33455" y2="64736"/>
                        <a14:foregroundMark x1="66909" y1="64225" x2="66909" y2="64225"/>
                        <a14:foregroundMark x1="36000" y1="64566" x2="36000" y2="64566"/>
                        <a14:foregroundMark x1="35273" y1="71380" x2="35273" y2="71380"/>
                        <a14:foregroundMark x1="27273" y1="66099" x2="27273" y2="66099"/>
                        <a14:foregroundMark x1="29455" y1="65588" x2="29455" y2="65588"/>
                        <a14:foregroundMark x1="28364" y1="68143" x2="28364" y2="68143"/>
                        <a14:foregroundMark x1="25455" y1="70528" x2="25455" y2="70528"/>
                        <a14:foregroundMark x1="29091" y1="72572" x2="29091" y2="72572"/>
                        <a14:foregroundMark x1="21818" y1="75809" x2="21818" y2="75809"/>
                        <a14:foregroundMark x1="22909" y1="72743" x2="22909" y2="72743"/>
                        <a14:foregroundMark x1="26909" y1="82112" x2="26909" y2="82112"/>
                        <a14:foregroundMark x1="21455" y1="92504" x2="21455" y2="92504"/>
                        <a14:foregroundMark x1="19636" y1="86882" x2="19636" y2="86882"/>
                        <a14:foregroundMark x1="22545" y1="81772" x2="22545" y2="81772"/>
                        <a14:foregroundMark x1="24364" y1="79216" x2="24364" y2="79216"/>
                        <a14:foregroundMark x1="25455" y1="75298" x2="25455" y2="75298"/>
                        <a14:foregroundMark x1="29818" y1="76661" x2="29818" y2="76661"/>
                        <a14:foregroundMark x1="31636" y1="74617" x2="31636" y2="74617"/>
                        <a14:foregroundMark x1="44364" y1="69847" x2="44364" y2="69847"/>
                        <a14:foregroundMark x1="47273" y1="78194" x2="47273" y2="78194"/>
                        <a14:foregroundMark x1="54182" y1="80579" x2="54182" y2="80579"/>
                        <a14:foregroundMark x1="48364" y1="86542" x2="48364" y2="86542"/>
                        <a14:foregroundMark x1="40727" y1="83135" x2="40727" y2="83135"/>
                        <a14:foregroundMark x1="18182" y1="82624" x2="18182" y2="82624"/>
                        <a14:foregroundMark x1="25091" y1="84497" x2="25091" y2="84497"/>
                        <a14:foregroundMark x1="25091" y1="85860" x2="25091" y2="85860"/>
                        <a14:foregroundMark x1="22182" y1="69336" x2="22182" y2="69336"/>
                        <a14:foregroundMark x1="29091" y1="87734" x2="29091" y2="87734"/>
                      </a14:backgroundRemoval>
                    </a14:imgEffect>
                  </a14:imgLayer>
                </a14:imgProps>
              </a:ext>
            </a:extLst>
          </a:blip>
          <a:srcRect l="13233"/>
          <a:stretch/>
        </p:blipFill>
        <p:spPr>
          <a:xfrm>
            <a:off x="0" y="2784291"/>
            <a:ext cx="1655918" cy="40737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9" b="100000" l="3904" r="95796">
                        <a14:foregroundMark x1="35135" y1="4802" x2="35135" y2="4802"/>
                        <a14:foregroundMark x1="30330" y1="39875" x2="30330" y2="39875"/>
                        <a14:foregroundMark x1="30030" y1="51148" x2="30030" y2="51148"/>
                        <a14:foregroundMark x1="40841" y1="46347" x2="40841" y2="46347"/>
                        <a14:foregroundMark x1="57357" y1="44468" x2="57357" y2="44468"/>
                        <a14:foregroundMark x1="50450" y1="46347" x2="50450" y2="46347"/>
                        <a14:foregroundMark x1="50450" y1="43424" x2="50450" y2="43424"/>
                        <a14:foregroundMark x1="61261" y1="96660" x2="61261" y2="96660"/>
                        <a14:foregroundMark x1="58258" y1="94572" x2="58258" y2="94572"/>
                        <a14:foregroundMark x1="57658" y1="92902" x2="57658" y2="92902"/>
                        <a14:foregroundMark x1="28829" y1="17954" x2="28829" y2="17954"/>
                      </a14:backgroundRemoval>
                    </a14:imgEffect>
                  </a14:imgLayer>
                </a14:imgProps>
              </a:ext>
            </a:extLst>
          </a:blip>
          <a:srcRect l="5883" r="5555"/>
          <a:stretch/>
        </p:blipFill>
        <p:spPr>
          <a:xfrm flipH="1">
            <a:off x="9892936" y="2784291"/>
            <a:ext cx="2299063" cy="407371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96929" y="426547"/>
            <a:ext cx="6769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5E5340"/>
                </a:solidFill>
              </a:rPr>
              <a:t>Isten nem hagyja magára azokat, akik Benne bíznak.</a:t>
            </a:r>
            <a:endParaRPr lang="hu-HU" sz="2200" dirty="0">
              <a:solidFill>
                <a:srgbClr val="5E534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905898" y="426547"/>
            <a:ext cx="506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5E5340"/>
                </a:solidFill>
              </a:rPr>
              <a:t>Mindig velünk van és vezet bennünket.</a:t>
            </a:r>
            <a:endParaRPr lang="hu-HU" sz="2200" dirty="0">
              <a:solidFill>
                <a:srgbClr val="5E534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239988" y="1526578"/>
            <a:ext cx="5164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5E5340"/>
                </a:solidFill>
              </a:rPr>
              <a:t>Józsefet sem hagyta magára.</a:t>
            </a:r>
            <a:endParaRPr lang="hu-HU" sz="2400" dirty="0">
              <a:solidFill>
                <a:srgbClr val="5E5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90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CBE1EF"/>
            </a:gs>
            <a:gs pos="64000">
              <a:srgbClr val="DCCB93"/>
            </a:gs>
            <a:gs pos="70000">
              <a:srgbClr val="FAE8BA"/>
            </a:gs>
            <a:gs pos="100000">
              <a:srgbClr val="E6D4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3" b="93494" l="613" r="99080"/>
                    </a14:imgEffect>
                  </a14:imgLayer>
                </a14:imgProps>
              </a:ext>
            </a:extLst>
          </a:blip>
          <a:srcRect l="47681"/>
          <a:stretch/>
        </p:blipFill>
        <p:spPr>
          <a:xfrm>
            <a:off x="7801850" y="712559"/>
            <a:ext cx="4153265" cy="50528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75" y="3322317"/>
            <a:ext cx="1183633" cy="11875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75" y="4501152"/>
            <a:ext cx="1178004" cy="117084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5" y="5671997"/>
            <a:ext cx="1178004" cy="1178835"/>
          </a:xfrm>
          <a:prstGeom prst="rect">
            <a:avLst/>
          </a:prstGeom>
        </p:spPr>
      </p:pic>
      <p:pic>
        <p:nvPicPr>
          <p:cNvPr id="7" name="Kép 7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6241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2573924" y="455855"/>
            <a:ext cx="3810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582B63"/>
                </a:solidFill>
                <a:latin typeface="Comic Sans MS" panose="030F0702030302020204" pitchFamily="66" charset="0"/>
              </a:rPr>
              <a:t>Imádkozzunk!</a:t>
            </a:r>
            <a:endParaRPr lang="hu-HU" sz="4400" dirty="0">
              <a:solidFill>
                <a:srgbClr val="582B63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596434" y="1425740"/>
            <a:ext cx="669717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5E5340"/>
                </a:solidFill>
              </a:rPr>
              <a:t>Az aranymondásban arról van szó, hogy Isten megáldotta József kezének munkáját.</a:t>
            </a:r>
          </a:p>
          <a:p>
            <a:r>
              <a:rPr lang="hu-HU" sz="2200" dirty="0" smtClean="0">
                <a:solidFill>
                  <a:srgbClr val="5E5340"/>
                </a:solidFill>
              </a:rPr>
              <a:t>Tudod, hogy Isten minket is vezet? </a:t>
            </a:r>
          </a:p>
          <a:p>
            <a:r>
              <a:rPr lang="hu-HU" sz="2200" dirty="0" smtClean="0">
                <a:solidFill>
                  <a:srgbClr val="5E5340"/>
                </a:solidFill>
              </a:rPr>
              <a:t>Nekünk is tud segíteni. A mi kezünk munkáját is meg tudja áldani, ha kérjük Őt!</a:t>
            </a:r>
          </a:p>
          <a:p>
            <a:endParaRPr lang="hu-HU" sz="2200" dirty="0" smtClean="0">
              <a:solidFill>
                <a:srgbClr val="5E5340"/>
              </a:solidFill>
            </a:endParaRPr>
          </a:p>
          <a:p>
            <a:r>
              <a:rPr lang="hu-HU" sz="2200" dirty="0" smtClean="0">
                <a:solidFill>
                  <a:srgbClr val="5E5340"/>
                </a:solidFill>
              </a:rPr>
              <a:t>Ma imádkozzunk ezért!</a:t>
            </a:r>
          </a:p>
          <a:p>
            <a:endParaRPr lang="hu-HU" sz="2200" dirty="0">
              <a:solidFill>
                <a:srgbClr val="5E5340"/>
              </a:solidFill>
            </a:endParaRPr>
          </a:p>
          <a:p>
            <a:r>
              <a:rPr lang="hu-HU" sz="2200" b="1" dirty="0" smtClean="0">
                <a:solidFill>
                  <a:srgbClr val="582B63"/>
                </a:solidFill>
              </a:rPr>
              <a:t>Feladat: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582B63"/>
                </a:solidFill>
              </a:rPr>
              <a:t>Rajzold </a:t>
            </a:r>
            <a:r>
              <a:rPr lang="hu-HU" sz="2200" dirty="0">
                <a:solidFill>
                  <a:srgbClr val="582B63"/>
                </a:solidFill>
              </a:rPr>
              <a:t>körbe az egyik kezedet egy lapra (ki is vághatod), vagy a füzetedbe</a:t>
            </a:r>
            <a:r>
              <a:rPr lang="hu-HU" sz="2200" dirty="0" smtClean="0">
                <a:solidFill>
                  <a:srgbClr val="582B63"/>
                </a:solidFill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582B63"/>
                </a:solidFill>
              </a:rPr>
              <a:t>Írj az 5 ujjra 1-1 dolgot, amihez Isten segítségét, áldását kéred!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582B63"/>
                </a:solidFill>
              </a:rPr>
              <a:t>Majd imádkozz magadban a kézre felírt dolgokért!</a:t>
            </a:r>
            <a:endParaRPr lang="hu-HU" sz="2200" dirty="0">
              <a:solidFill>
                <a:srgbClr val="582B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63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CBE1EF"/>
            </a:gs>
            <a:gs pos="64000">
              <a:srgbClr val="DCCB93"/>
            </a:gs>
            <a:gs pos="70000">
              <a:srgbClr val="FAE8BA"/>
            </a:gs>
            <a:gs pos="100000">
              <a:srgbClr val="E6D4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551" t="1468" r="1149" b="1989"/>
          <a:stretch/>
        </p:blipFill>
        <p:spPr>
          <a:xfrm>
            <a:off x="3833567" y="1830931"/>
            <a:ext cx="7990844" cy="4493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231406" y="2623351"/>
            <a:ext cx="33419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582B63"/>
                </a:solidFill>
              </a:rPr>
              <a:t>Szükséges eszközök:</a:t>
            </a:r>
          </a:p>
          <a:p>
            <a:endParaRPr lang="hu-HU" sz="2400" dirty="0" smtClean="0">
              <a:solidFill>
                <a:srgbClr val="582B63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200" dirty="0">
                <a:solidFill>
                  <a:srgbClr val="582B63"/>
                </a:solidFill>
              </a:rPr>
              <a:t>f</a:t>
            </a:r>
            <a:r>
              <a:rPr lang="hu-HU" sz="2200" dirty="0" smtClean="0">
                <a:solidFill>
                  <a:srgbClr val="582B63"/>
                </a:solidFill>
              </a:rPr>
              <a:t>ehér műszaki rajzlap</a:t>
            </a:r>
          </a:p>
          <a:p>
            <a:pPr marL="342900" indent="-342900">
              <a:buFontTx/>
              <a:buChar char="-"/>
            </a:pPr>
            <a:r>
              <a:rPr lang="hu-HU" sz="2200" dirty="0" smtClean="0">
                <a:solidFill>
                  <a:srgbClr val="582B63"/>
                </a:solidFill>
              </a:rPr>
              <a:t>1 db miltonkapocs</a:t>
            </a:r>
          </a:p>
          <a:p>
            <a:pPr marL="342900" indent="-342900">
              <a:buFontTx/>
              <a:buChar char="-"/>
            </a:pPr>
            <a:r>
              <a:rPr lang="hu-HU" sz="2200" dirty="0">
                <a:solidFill>
                  <a:srgbClr val="582B63"/>
                </a:solidFill>
              </a:rPr>
              <a:t>b</a:t>
            </a:r>
            <a:r>
              <a:rPr lang="hu-HU" sz="2200" dirty="0" smtClean="0">
                <a:solidFill>
                  <a:srgbClr val="582B63"/>
                </a:solidFill>
              </a:rPr>
              <a:t>arna papír </a:t>
            </a:r>
            <a:r>
              <a:rPr lang="hu-HU" sz="2200" i="1" dirty="0" smtClean="0">
                <a:solidFill>
                  <a:srgbClr val="582B63"/>
                </a:solidFill>
              </a:rPr>
              <a:t>(elhagyható, helyette </a:t>
            </a:r>
            <a:r>
              <a:rPr lang="hu-HU" sz="2200" i="1" dirty="0" err="1" smtClean="0">
                <a:solidFill>
                  <a:srgbClr val="582B63"/>
                </a:solidFill>
              </a:rPr>
              <a:t>filctollal</a:t>
            </a:r>
            <a:r>
              <a:rPr lang="hu-HU" sz="2200" i="1" dirty="0" smtClean="0">
                <a:solidFill>
                  <a:srgbClr val="582B63"/>
                </a:solidFill>
              </a:rPr>
              <a:t> is rajzolhatsz foltokat)</a:t>
            </a:r>
            <a:endParaRPr lang="hu-HU" sz="2200" i="1" dirty="0">
              <a:solidFill>
                <a:srgbClr val="582B63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31406" y="459955"/>
            <a:ext cx="5399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582B63"/>
                </a:solidFill>
                <a:latin typeface="Comic Sans MS" panose="030F0702030302020204" pitchFamily="66" charset="0"/>
              </a:rPr>
              <a:t>BARKÁCSOLJUNK!</a:t>
            </a:r>
            <a:endParaRPr lang="hu-HU" sz="4400" dirty="0">
              <a:solidFill>
                <a:srgbClr val="582B63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202078" y="473971"/>
            <a:ext cx="462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>
                <a:solidFill>
                  <a:srgbClr val="582B63"/>
                </a:solidFill>
              </a:rPr>
              <a:t>Készítsük el a fáraó egyik álmát: </a:t>
            </a:r>
          </a:p>
          <a:p>
            <a:pPr algn="r"/>
            <a:r>
              <a:rPr lang="hu-HU" dirty="0" smtClean="0">
                <a:solidFill>
                  <a:srgbClr val="582B63"/>
                </a:solidFill>
              </a:rPr>
              <a:t>mozgatható tehénfigurát, amellyel a hét bő </a:t>
            </a:r>
          </a:p>
          <a:p>
            <a:pPr algn="r"/>
            <a:r>
              <a:rPr lang="hu-HU" dirty="0" smtClean="0">
                <a:solidFill>
                  <a:srgbClr val="582B63"/>
                </a:solidFill>
              </a:rPr>
              <a:t>és a hét szűk esztendőt váltogathatjuk.</a:t>
            </a:r>
            <a:endParaRPr lang="hu-HU" dirty="0">
              <a:solidFill>
                <a:srgbClr val="582B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33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1096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0853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CBE1EF"/>
            </a:gs>
            <a:gs pos="64000">
              <a:srgbClr val="DCCB93"/>
            </a:gs>
            <a:gs pos="70000">
              <a:srgbClr val="FAE8BA"/>
            </a:gs>
            <a:gs pos="100000">
              <a:srgbClr val="E6D4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308" y="1511625"/>
            <a:ext cx="7413725" cy="4714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240944" y="1329828"/>
            <a:ext cx="39841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6852"/>
                </a:solidFill>
              </a:rPr>
              <a:t>Elkészítés menete:</a:t>
            </a:r>
            <a:endParaRPr lang="hu-HU" sz="2000" dirty="0">
              <a:solidFill>
                <a:srgbClr val="006852"/>
              </a:solidFill>
            </a:endParaRPr>
          </a:p>
          <a:p>
            <a:pPr marL="342900" indent="-342900">
              <a:buAutoNum type="arabicPeriod"/>
            </a:pPr>
            <a:endParaRPr lang="hu-HU" sz="2000" dirty="0" smtClean="0">
              <a:solidFill>
                <a:srgbClr val="006852"/>
              </a:solidFill>
            </a:endParaRPr>
          </a:p>
          <a:p>
            <a:pPr marL="342900" indent="-342900">
              <a:buAutoNum type="arabicPeriod"/>
            </a:pPr>
            <a:r>
              <a:rPr lang="hu-HU" sz="2000" dirty="0">
                <a:solidFill>
                  <a:srgbClr val="006852"/>
                </a:solidFill>
              </a:rPr>
              <a:t>K</a:t>
            </a:r>
            <a:r>
              <a:rPr lang="hu-HU" sz="2000" dirty="0" smtClean="0">
                <a:solidFill>
                  <a:srgbClr val="006852"/>
                </a:solidFill>
              </a:rPr>
              <a:t>érj meg egy felnőttet, </a:t>
            </a:r>
            <a:r>
              <a:rPr lang="hu-HU" sz="2000" dirty="0" smtClean="0">
                <a:solidFill>
                  <a:srgbClr val="006852"/>
                </a:solidFill>
              </a:rPr>
              <a:t>hogy </a:t>
            </a:r>
            <a:r>
              <a:rPr lang="hu-HU" sz="2000" dirty="0" smtClean="0">
                <a:hlinkClick r:id="rId3"/>
              </a:rPr>
              <a:t>ide kattintva</a:t>
            </a:r>
            <a:r>
              <a:rPr lang="hu-HU" sz="2000" dirty="0" smtClean="0"/>
              <a:t> </a:t>
            </a:r>
            <a:r>
              <a:rPr lang="hu-HU" sz="2000" dirty="0" smtClean="0">
                <a:solidFill>
                  <a:srgbClr val="006852"/>
                </a:solidFill>
              </a:rPr>
              <a:t>segítsen </a:t>
            </a:r>
            <a:r>
              <a:rPr lang="hu-HU" sz="2000" dirty="0" smtClean="0">
                <a:solidFill>
                  <a:srgbClr val="006852"/>
                </a:solidFill>
              </a:rPr>
              <a:t>kinyomtatni a sablon mellékletet! </a:t>
            </a:r>
          </a:p>
          <a:p>
            <a:pPr marL="342900" indent="-342900">
              <a:buAutoNum type="arabicPeriod"/>
            </a:pPr>
            <a:r>
              <a:rPr lang="hu-HU" sz="2000" dirty="0" smtClean="0">
                <a:solidFill>
                  <a:srgbClr val="006852"/>
                </a:solidFill>
              </a:rPr>
              <a:t>Ha végeztél a nyomtatással, színezd ki a sablont tetszés szerint!</a:t>
            </a:r>
          </a:p>
          <a:p>
            <a:pPr marL="342900" indent="-342900">
              <a:buAutoNum type="arabicPeriod"/>
            </a:pPr>
            <a:r>
              <a:rPr lang="hu-HU" sz="2000" dirty="0" smtClean="0">
                <a:solidFill>
                  <a:srgbClr val="006852"/>
                </a:solidFill>
              </a:rPr>
              <a:t>Vágd ki a sablont!</a:t>
            </a:r>
          </a:p>
          <a:p>
            <a:pPr marL="342900" indent="-342900">
              <a:buAutoNum type="arabicPeriod"/>
            </a:pPr>
            <a:r>
              <a:rPr lang="hu-HU" sz="2000" dirty="0" smtClean="0">
                <a:solidFill>
                  <a:srgbClr val="006852"/>
                </a:solidFill>
              </a:rPr>
              <a:t>A tehén orrán és a testén látsz egy-egy fekete kört. Ott </a:t>
            </a:r>
            <a:r>
              <a:rPr lang="hu-HU" sz="2000" dirty="0" err="1" smtClean="0">
                <a:solidFill>
                  <a:srgbClr val="006852"/>
                </a:solidFill>
              </a:rPr>
              <a:t>rögzítsd</a:t>
            </a:r>
            <a:r>
              <a:rPr lang="hu-HU" sz="2000" dirty="0" smtClean="0">
                <a:solidFill>
                  <a:srgbClr val="006852"/>
                </a:solidFill>
              </a:rPr>
              <a:t> miltonkapoccsal egymáshoz a test két részét.</a:t>
            </a:r>
          </a:p>
          <a:p>
            <a:pPr marL="342900" indent="-342900">
              <a:buAutoNum type="arabicPeriod"/>
            </a:pPr>
            <a:r>
              <a:rPr lang="hu-HU" sz="2000" dirty="0" smtClean="0">
                <a:solidFill>
                  <a:srgbClr val="006852"/>
                </a:solidFill>
              </a:rPr>
              <a:t>Ragaszd a miltonkapocsra a tehén orrát!</a:t>
            </a:r>
            <a:endParaRPr lang="hu-HU" sz="2000" dirty="0">
              <a:solidFill>
                <a:srgbClr val="006852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6286" cy="129834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86" y="-1873"/>
            <a:ext cx="1299306" cy="13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86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190411" y="4241074"/>
            <a:ext cx="2380659" cy="20813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 hálát Istennek azért,</a:t>
            </a: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mert nem hagyja magára azt, aki Benne bízik!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533926" cy="1520687"/>
          </a:xfrm>
          <a:prstGeom prst="rect">
            <a:avLst/>
          </a:prstGeom>
        </p:spPr>
      </p:pic>
      <p:pic>
        <p:nvPicPr>
          <p:cNvPr id="2" name="Ki az Istent szereti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443" y="2058396"/>
            <a:ext cx="1644968" cy="164496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730" y="603304"/>
            <a:ext cx="9014384" cy="57191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3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kerekített téglalap 8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195943"/>
            <a:ext cx="8391525" cy="6662057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021783" y="2343746"/>
            <a:ext cx="59489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„…megáldja majd Istened, az Úr kezed minden munkáját.”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Mózes 5.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könyve 24,19)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8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6291" cy="143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1964415" y="426951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97" y="1546167"/>
            <a:ext cx="4604202" cy="45863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043138" y="1615031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28565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5899034" y="5497220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9717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10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11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29273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767" y="201768"/>
            <a:ext cx="5087662" cy="64436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699657" y="664501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E5340"/>
                </a:solidFill>
              </a:rPr>
              <a:t>Emlékszel a múlt órán tanult történetre? </a:t>
            </a:r>
            <a:endParaRPr lang="hu-HU" sz="2400" dirty="0">
              <a:solidFill>
                <a:srgbClr val="5E534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35429" y="2730946"/>
            <a:ext cx="5591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E5340"/>
                </a:solidFill>
              </a:rPr>
              <a:t>József börtönbe került, ahol megfejtette a </a:t>
            </a:r>
            <a:r>
              <a:rPr lang="hu-HU" sz="2400" dirty="0" err="1" smtClean="0">
                <a:solidFill>
                  <a:srgbClr val="5E5340"/>
                </a:solidFill>
              </a:rPr>
              <a:t>főpohárnok</a:t>
            </a:r>
            <a:r>
              <a:rPr lang="hu-HU" sz="2400" dirty="0" smtClean="0">
                <a:solidFill>
                  <a:srgbClr val="5E5340"/>
                </a:solidFill>
              </a:rPr>
              <a:t> és </a:t>
            </a:r>
            <a:r>
              <a:rPr lang="hu-HU" sz="2400" dirty="0" err="1" smtClean="0">
                <a:solidFill>
                  <a:srgbClr val="5E5340"/>
                </a:solidFill>
              </a:rPr>
              <a:t>fősütőmester</a:t>
            </a:r>
            <a:r>
              <a:rPr lang="hu-HU" sz="2400" dirty="0" smtClean="0">
                <a:solidFill>
                  <a:srgbClr val="5E5340"/>
                </a:solidFill>
              </a:rPr>
              <a:t> álmát.</a:t>
            </a:r>
            <a:endParaRPr lang="hu-HU" sz="2400" dirty="0">
              <a:solidFill>
                <a:srgbClr val="5E534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35429" y="3657128"/>
            <a:ext cx="5573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E5340"/>
                </a:solidFill>
              </a:rPr>
              <a:t>Emlékszel ezekre az álmokra? </a:t>
            </a:r>
          </a:p>
          <a:p>
            <a:endParaRPr lang="hu-HU" sz="2400" dirty="0" smtClean="0">
              <a:solidFill>
                <a:srgbClr val="5E5340"/>
              </a:solidFill>
            </a:endParaRPr>
          </a:p>
          <a:p>
            <a:endParaRPr lang="hu-HU" sz="2400" dirty="0">
              <a:solidFill>
                <a:srgbClr val="5E5340"/>
              </a:solidFill>
            </a:endParaRPr>
          </a:p>
          <a:p>
            <a:endParaRPr lang="hu-HU" sz="2400" dirty="0">
              <a:solidFill>
                <a:srgbClr val="5E5340"/>
              </a:solidFill>
            </a:endParaRPr>
          </a:p>
          <a:p>
            <a:r>
              <a:rPr lang="hu-HU" sz="2400" dirty="0" smtClean="0">
                <a:solidFill>
                  <a:srgbClr val="5E5340"/>
                </a:solidFill>
              </a:rPr>
              <a:t>A következő feladat segít felidézni az apró részleteit is. </a:t>
            </a:r>
            <a:r>
              <a:rPr lang="hu-HU" sz="2400" dirty="0" smtClean="0">
                <a:solidFill>
                  <a:srgbClr val="5E5340"/>
                </a:solidFill>
                <a:hlinkClick r:id="rId4"/>
              </a:rPr>
              <a:t>Kattints ide!</a:t>
            </a:r>
            <a:endParaRPr lang="hu-HU" sz="2400" dirty="0">
              <a:solidFill>
                <a:srgbClr val="5E5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9825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380999" y="559720"/>
            <a:ext cx="6857999" cy="1402644"/>
          </a:xfrm>
          <a:prstGeom prst="round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5E5340"/>
                </a:solidFill>
              </a:rPr>
              <a:t>A </a:t>
            </a:r>
            <a:r>
              <a:rPr lang="hu-HU" sz="2800" dirty="0" err="1">
                <a:solidFill>
                  <a:srgbClr val="5E5340"/>
                </a:solidFill>
              </a:rPr>
              <a:t>főpohárnok</a:t>
            </a:r>
            <a:r>
              <a:rPr lang="hu-HU" sz="2800" dirty="0">
                <a:solidFill>
                  <a:srgbClr val="5E5340"/>
                </a:solidFill>
              </a:rPr>
              <a:t> és </a:t>
            </a:r>
            <a:r>
              <a:rPr lang="hu-HU" sz="2800" dirty="0" err="1">
                <a:solidFill>
                  <a:srgbClr val="5E5340"/>
                </a:solidFill>
              </a:rPr>
              <a:t>fősütőmester</a:t>
            </a:r>
            <a:r>
              <a:rPr lang="hu-HU" sz="2800" dirty="0">
                <a:solidFill>
                  <a:srgbClr val="5E5340"/>
                </a:solidFill>
              </a:rPr>
              <a:t> után, valaki más is álmokat látott Egyiptomban. 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7238998" y="2718026"/>
            <a:ext cx="3736829" cy="1250244"/>
          </a:xfrm>
          <a:prstGeom prst="round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5E5340"/>
                </a:solidFill>
              </a:rPr>
              <a:t>Vajon </a:t>
            </a:r>
            <a:r>
              <a:rPr lang="hu-HU" sz="2800" dirty="0">
                <a:solidFill>
                  <a:srgbClr val="5E5340"/>
                </a:solidFill>
              </a:rPr>
              <a:t>ki lehetett ő</a:t>
            </a:r>
            <a:r>
              <a:rPr lang="hu-HU" sz="2800" dirty="0" smtClean="0">
                <a:solidFill>
                  <a:srgbClr val="5E5340"/>
                </a:solidFill>
              </a:rPr>
              <a:t>?</a:t>
            </a:r>
            <a:endParaRPr lang="hu-HU" sz="2800" dirty="0">
              <a:solidFill>
                <a:srgbClr val="5E5340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2693457" y="5272853"/>
            <a:ext cx="6805086" cy="1199043"/>
          </a:xfrm>
          <a:prstGeom prst="round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5E5340"/>
                </a:solidFill>
              </a:rPr>
              <a:t>Mai történetünkből megtudjuk a választ. </a:t>
            </a:r>
            <a:endParaRPr lang="hu-HU" sz="2800" dirty="0">
              <a:solidFill>
                <a:srgbClr val="5E5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1967948"/>
            <a:ext cx="12192000" cy="4199064"/>
            <a:chOff x="0" y="1967948"/>
            <a:chExt cx="12192000" cy="4199064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backgroundMark x1="86183" y1="27504" x2="86183" y2="27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71" r="10686"/>
            <a:stretch/>
          </p:blipFill>
          <p:spPr>
            <a:xfrm>
              <a:off x="0" y="1967948"/>
              <a:ext cx="5456583" cy="4144736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backgroundMark x1="86010" y1="26607" x2="86010" y2="266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08" r="11081"/>
            <a:stretch/>
          </p:blipFill>
          <p:spPr>
            <a:xfrm flipH="1">
              <a:off x="5307496" y="1967948"/>
              <a:ext cx="6884504" cy="4199064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5" b="100000" l="8364" r="100000">
                        <a14:foregroundMark x1="33455" y1="64736" x2="33455" y2="64736"/>
                        <a14:foregroundMark x1="66909" y1="64225" x2="66909" y2="64225"/>
                        <a14:foregroundMark x1="36000" y1="64566" x2="36000" y2="64566"/>
                        <a14:foregroundMark x1="35273" y1="71380" x2="35273" y2="71380"/>
                        <a14:foregroundMark x1="27273" y1="66099" x2="27273" y2="66099"/>
                        <a14:foregroundMark x1="29455" y1="65588" x2="29455" y2="65588"/>
                        <a14:foregroundMark x1="28364" y1="68143" x2="28364" y2="68143"/>
                        <a14:foregroundMark x1="25455" y1="70528" x2="25455" y2="70528"/>
                        <a14:foregroundMark x1="29091" y1="72572" x2="29091" y2="72572"/>
                        <a14:foregroundMark x1="21818" y1="75809" x2="21818" y2="75809"/>
                        <a14:foregroundMark x1="22909" y1="72743" x2="22909" y2="72743"/>
                        <a14:foregroundMark x1="26909" y1="82112" x2="26909" y2="82112"/>
                        <a14:foregroundMark x1="21455" y1="92504" x2="21455" y2="92504"/>
                        <a14:foregroundMark x1="19636" y1="86882" x2="19636" y2="86882"/>
                        <a14:foregroundMark x1="22545" y1="81772" x2="22545" y2="81772"/>
                        <a14:foregroundMark x1="24364" y1="79216" x2="24364" y2="79216"/>
                        <a14:foregroundMark x1="25455" y1="75298" x2="25455" y2="75298"/>
                        <a14:foregroundMark x1="29818" y1="76661" x2="29818" y2="76661"/>
                        <a14:foregroundMark x1="31636" y1="74617" x2="31636" y2="74617"/>
                        <a14:foregroundMark x1="44364" y1="69847" x2="44364" y2="69847"/>
                        <a14:foregroundMark x1="47273" y1="78194" x2="47273" y2="78194"/>
                        <a14:foregroundMark x1="54182" y1="80579" x2="54182" y2="80579"/>
                        <a14:foregroundMark x1="48364" y1="86542" x2="48364" y2="86542"/>
                        <a14:foregroundMark x1="40727" y1="83135" x2="40727" y2="83135"/>
                        <a14:foregroundMark x1="18182" y1="82624" x2="18182" y2="82624"/>
                        <a14:foregroundMark x1="25091" y1="84497" x2="25091" y2="84497"/>
                        <a14:foregroundMark x1="25091" y1="85860" x2="25091" y2="85860"/>
                        <a14:foregroundMark x1="22182" y1="69336" x2="22182" y2="69336"/>
                        <a14:foregroundMark x1="29091" y1="87734" x2="29091" y2="8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182" y="917651"/>
            <a:ext cx="2782957" cy="59403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6559826" y="1060007"/>
            <a:ext cx="480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</a:rPr>
              <a:t>József talán örökre a börtönben maradt volna, </a:t>
            </a:r>
          </a:p>
          <a:p>
            <a:pPr algn="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</a:rPr>
              <a:t>ha Isten nem küld </a:t>
            </a:r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</a:rPr>
              <a:t>újabb álmokat.</a:t>
            </a:r>
            <a:endParaRPr lang="hu-HU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18477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5000"/>
                <a:lumOff val="9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70000">
              <a:srgbClr val="D8D6D2"/>
            </a:gs>
            <a:gs pos="82000">
              <a:srgbClr val="97908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84175" y="2283435"/>
            <a:ext cx="3174453" cy="4408448"/>
          </a:xfrm>
          <a:prstGeom prst="rect">
            <a:avLst/>
          </a:prstGeom>
        </p:spPr>
      </p:pic>
      <p:sp>
        <p:nvSpPr>
          <p:cNvPr id="4" name="Felhő 3"/>
          <p:cNvSpPr/>
          <p:nvPr/>
        </p:nvSpPr>
        <p:spPr>
          <a:xfrm>
            <a:off x="540327" y="1046292"/>
            <a:ext cx="2443942" cy="1540763"/>
          </a:xfrm>
          <a:prstGeom prst="cloudCallout">
            <a:avLst>
              <a:gd name="adj1" fmla="val 156625"/>
              <a:gd name="adj2" fmla="val 4714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 ez az álom?</a:t>
            </a:r>
            <a:endParaRPr lang="hu-HU" sz="2400" dirty="0"/>
          </a:p>
        </p:txBody>
      </p:sp>
      <p:sp>
        <p:nvSpPr>
          <p:cNvPr id="5" name="Felhő 4"/>
          <p:cNvSpPr/>
          <p:nvPr/>
        </p:nvSpPr>
        <p:spPr>
          <a:xfrm>
            <a:off x="3341132" y="210450"/>
            <a:ext cx="2330269" cy="1477032"/>
          </a:xfrm>
          <a:prstGeom prst="cloudCallout">
            <a:avLst>
              <a:gd name="adj1" fmla="val 61860"/>
              <a:gd name="adj2" fmla="val 8795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jelenthet?</a:t>
            </a:r>
            <a:endParaRPr lang="hu-HU" sz="2400" dirty="0"/>
          </a:p>
        </p:txBody>
      </p:sp>
      <p:sp>
        <p:nvSpPr>
          <p:cNvPr id="6" name="Felhő 5"/>
          <p:cNvSpPr/>
          <p:nvPr/>
        </p:nvSpPr>
        <p:spPr>
          <a:xfrm>
            <a:off x="6335915" y="210450"/>
            <a:ext cx="2176318" cy="1302604"/>
          </a:xfrm>
          <a:prstGeom prst="cloudCallout">
            <a:avLst>
              <a:gd name="adj1" fmla="val -28409"/>
              <a:gd name="adj2" fmla="val 10039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Ezt nem értem.</a:t>
            </a:r>
            <a:endParaRPr lang="hu-HU" sz="2400" dirty="0"/>
          </a:p>
        </p:txBody>
      </p:sp>
      <p:sp>
        <p:nvSpPr>
          <p:cNvPr id="7" name="Felhő 6"/>
          <p:cNvSpPr/>
          <p:nvPr/>
        </p:nvSpPr>
        <p:spPr>
          <a:xfrm>
            <a:off x="8870793" y="887936"/>
            <a:ext cx="2338899" cy="1699119"/>
          </a:xfrm>
          <a:prstGeom prst="cloudCallout">
            <a:avLst>
              <a:gd name="adj1" fmla="val -118949"/>
              <a:gd name="adj2" fmla="val 3785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7200" dirty="0" smtClean="0"/>
              <a:t>?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222986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5000"/>
                <a:lumOff val="9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70000">
              <a:srgbClr val="D8D6D2"/>
            </a:gs>
            <a:gs pos="82000">
              <a:srgbClr val="97908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23313" y="303494"/>
            <a:ext cx="4719796" cy="655450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3942" y="2438912"/>
            <a:ext cx="6632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hu-HU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hu-HU" sz="3600" dirty="0" smtClean="0">
                <a:solidFill>
                  <a:schemeClr val="bg2">
                    <a:lumMod val="25000"/>
                  </a:schemeClr>
                </a:solidFill>
              </a:rPr>
              <a:t>fáraó nem </a:t>
            </a:r>
            <a:r>
              <a:rPr lang="hu-HU" sz="3600" dirty="0" smtClean="0">
                <a:solidFill>
                  <a:schemeClr val="bg2">
                    <a:lumMod val="25000"/>
                  </a:schemeClr>
                </a:solidFill>
              </a:rPr>
              <a:t>értette az álmokat. </a:t>
            </a:r>
          </a:p>
          <a:p>
            <a:r>
              <a:rPr lang="hu-HU" sz="3600" dirty="0" smtClean="0">
                <a:solidFill>
                  <a:schemeClr val="bg2">
                    <a:lumMod val="25000"/>
                  </a:schemeClr>
                </a:solidFill>
              </a:rPr>
              <a:t>Ezért elmesélte azokat országa </a:t>
            </a:r>
            <a:r>
              <a:rPr lang="hu-HU" sz="3600" dirty="0" smtClean="0">
                <a:solidFill>
                  <a:schemeClr val="bg2">
                    <a:lumMod val="25000"/>
                  </a:schemeClr>
                </a:solidFill>
              </a:rPr>
              <a:t>bölcseinek.</a:t>
            </a:r>
            <a:endParaRPr lang="hu-HU" sz="3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982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23313" y="303494"/>
            <a:ext cx="4719796" cy="655450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914" y1="73748" x2="17914" y2="73748"/>
                        <a14:foregroundMark x1="28209" y1="65285" x2="28209" y2="65285"/>
                        <a14:foregroundMark x1="32888" y1="67530" x2="32888" y2="67530"/>
                        <a14:foregroundMark x1="36364" y1="66149" x2="36364" y2="66149"/>
                        <a14:foregroundMark x1="42513" y1="80138" x2="42513" y2="80138"/>
                        <a14:foregroundMark x1="38102" y1="77893" x2="38102" y2="77893"/>
                        <a14:foregroundMark x1="33690" y1="77029" x2="33690" y2="77029"/>
                        <a14:foregroundMark x1="34091" y1="91883" x2="34091" y2="91883"/>
                        <a14:foregroundMark x1="20187" y1="15717" x2="20187" y2="15717"/>
                        <a14:foregroundMark x1="8824" y1="18653" x2="8824" y2="18653"/>
                        <a14:foregroundMark x1="6417" y1="13817" x2="6417" y2="13817"/>
                        <a14:foregroundMark x1="14439" y1="5354" x2="14439" y2="5354"/>
                        <a14:foregroundMark x1="7086" y1="4318" x2="7086" y2="4318"/>
                        <a14:foregroundMark x1="32888" y1="10363" x2="32888" y2="10363"/>
                        <a14:foregroundMark x1="29545" y1="10363" x2="29545" y2="10363"/>
                        <a14:foregroundMark x1="34091" y1="15371" x2="34091" y2="15371"/>
                        <a14:foregroundMark x1="38636" y1="72884" x2="38636" y2="72884"/>
                        <a14:foregroundMark x1="25802" y1="75475" x2="25802" y2="75475"/>
                        <a14:foregroundMark x1="30214" y1="7254" x2="30214" y2="7254"/>
                        <a14:foregroundMark x1="35829" y1="15717" x2="35829" y2="15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2398" y="2642714"/>
            <a:ext cx="5445655" cy="42152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6685" y1="72388" x2="26685" y2="72388"/>
                        <a14:foregroundMark x1="30899" y1="61194" x2="30899" y2="61194"/>
                        <a14:foregroundMark x1="37219" y1="61194" x2="37219" y2="61194"/>
                        <a14:foregroundMark x1="34831" y1="67724" x2="34831" y2="67724"/>
                        <a14:foregroundMark x1="25000" y1="17537" x2="25000" y2="17537"/>
                        <a14:foregroundMark x1="21348" y1="19590" x2="21348" y2="19590"/>
                        <a14:foregroundMark x1="23455" y1="21269" x2="23455" y2="21269"/>
                        <a14:foregroundMark x1="18961" y1="20896" x2="18961" y2="20896"/>
                        <a14:foregroundMark x1="19382" y1="12127" x2="19382" y2="12127"/>
                        <a14:foregroundMark x1="42275" y1="11567" x2="42275" y2="11567"/>
                        <a14:foregroundMark x1="47753" y1="17164" x2="47753" y2="17164"/>
                        <a14:foregroundMark x1="50281" y1="16604" x2="50281" y2="16604"/>
                        <a14:foregroundMark x1="44944" y1="4478" x2="44944" y2="4478"/>
                        <a14:foregroundMark x1="26685" y1="5970" x2="26685" y2="5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802" y="1564048"/>
            <a:ext cx="2865710" cy="2157332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4270550" y="144269"/>
            <a:ext cx="4371032" cy="1419779"/>
          </a:xfrm>
          <a:prstGeom prst="wedgeEllipseCallout">
            <a:avLst>
              <a:gd name="adj1" fmla="val 76977"/>
              <a:gd name="adj2" fmla="val 36221"/>
            </a:avLst>
          </a:prstGeom>
          <a:solidFill>
            <a:schemeClr val="accent3">
              <a:alpha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Álmomban a Nílus mellett hét szép kövér tehenet láttam.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6650995" y="33638"/>
            <a:ext cx="4155087" cy="2069743"/>
          </a:xfrm>
          <a:prstGeom prst="wedgeEllipseCallout">
            <a:avLst>
              <a:gd name="adj1" fmla="val 27724"/>
              <a:gd name="adj2" fmla="val 110793"/>
            </a:avLst>
          </a:prstGeom>
          <a:solidFill>
            <a:schemeClr val="accent3">
              <a:alpha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Ezek megették a kövér teheneket, </a:t>
            </a:r>
          </a:p>
          <a:p>
            <a:pPr algn="ctr"/>
            <a:r>
              <a:rPr lang="hu-HU" sz="2400" dirty="0" smtClean="0"/>
              <a:t>de ugyanolyan soványak maradtak!</a:t>
            </a:r>
            <a:endParaRPr lang="hu-HU" sz="2400" dirty="0"/>
          </a:p>
        </p:txBody>
      </p:sp>
      <p:sp>
        <p:nvSpPr>
          <p:cNvPr id="8" name="Ellipszis buborék 7"/>
          <p:cNvSpPr/>
          <p:nvPr/>
        </p:nvSpPr>
        <p:spPr>
          <a:xfrm>
            <a:off x="5806413" y="2057545"/>
            <a:ext cx="3100993" cy="1750058"/>
          </a:xfrm>
          <a:prstGeom prst="wedgeEllipseCallout">
            <a:avLst>
              <a:gd name="adj1" fmla="val 80100"/>
              <a:gd name="adj2" fmla="val 32029"/>
            </a:avLst>
          </a:prstGeom>
          <a:solidFill>
            <a:schemeClr val="accent3">
              <a:alpha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Azután hét csúnya és sovány tehén is megjelent.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007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00846 0.305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5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982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b="31734"/>
          <a:stretch/>
        </p:blipFill>
        <p:spPr>
          <a:xfrm flipH="1">
            <a:off x="6923314" y="2403598"/>
            <a:ext cx="4719796" cy="4474498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6822831" y="602900"/>
            <a:ext cx="3099459" cy="1355805"/>
          </a:xfrm>
          <a:prstGeom prst="wedgeEllipseCallout">
            <a:avLst>
              <a:gd name="adj1" fmla="val 46059"/>
              <a:gd name="adj2" fmla="val 144352"/>
            </a:avLst>
          </a:prstGeom>
          <a:solidFill>
            <a:schemeClr val="accent3">
              <a:alpha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Egy másik álmot is láttam.</a:t>
            </a:r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437" b="100000" l="4483" r="99483">
                        <a14:foregroundMark x1="37586" y1="64138" x2="37586" y2="64138"/>
                        <a14:foregroundMark x1="30862" y1="61839" x2="30862" y2="61839"/>
                        <a14:foregroundMark x1="36897" y1="52644" x2="36897" y2="52644"/>
                        <a14:foregroundMark x1="35172" y1="51494" x2="35172" y2="51494"/>
                        <a14:foregroundMark x1="22759" y1="56322" x2="22759" y2="56322"/>
                        <a14:foregroundMark x1="13276" y1="79540" x2="13276" y2="79540"/>
                        <a14:foregroundMark x1="15517" y1="74023" x2="15517" y2="74023"/>
                        <a14:foregroundMark x1="16379" y1="71724" x2="16379" y2="71724"/>
                        <a14:foregroundMark x1="8621" y1="81149" x2="8621" y2="81149"/>
                        <a14:foregroundMark x1="78448" y1="88276" x2="78448" y2="88276"/>
                        <a14:foregroundMark x1="80690" y1="82989" x2="80690" y2="82989"/>
                        <a14:foregroundMark x1="53621" y1="63448" x2="53621" y2="63448"/>
                        <a14:foregroundMark x1="61897" y1="62989" x2="61897" y2="62989"/>
                        <a14:foregroundMark x1="73276" y1="63908" x2="73276" y2="63908"/>
                        <a14:foregroundMark x1="88103" y1="60920" x2="88103" y2="60920"/>
                        <a14:foregroundMark x1="81897" y1="77241" x2="81897" y2="77241"/>
                        <a14:foregroundMark x1="64828" y1="82759" x2="64828" y2="82759"/>
                        <a14:foregroundMark x1="66034" y1="77471" x2="66034" y2="77471"/>
                        <a14:foregroundMark x1="56034" y1="77931" x2="56034" y2="77931"/>
                        <a14:foregroundMark x1="21034" y1="71724" x2="21034" y2="71724"/>
                        <a14:foregroundMark x1="19655" y1="74253" x2="19655" y2="74253"/>
                        <a14:foregroundMark x1="31724" y1="74943" x2="31724" y2="74943"/>
                        <a14:foregroundMark x1="47241" y1="78391" x2="47241" y2="78391"/>
                        <a14:backgroundMark x1="23621" y1="66207" x2="23621" y2="66207"/>
                        <a14:backgroundMark x1="19310" y1="70805" x2="19310" y2="70805"/>
                        <a14:backgroundMark x1="26897" y1="72414" x2="26897" y2="72414"/>
                        <a14:backgroundMark x1="32759" y1="65747" x2="32759" y2="65747"/>
                        <a14:backgroundMark x1="34310" y1="73333" x2="34310" y2="73333"/>
                        <a14:backgroundMark x1="52414" y1="70575" x2="52414" y2="70575"/>
                        <a14:backgroundMark x1="60862" y1="71724" x2="60862" y2="71724"/>
                        <a14:backgroundMark x1="71552" y1="73103" x2="71552" y2="73103"/>
                        <a14:backgroundMark x1="86379" y1="73793" x2="86379" y2="73793"/>
                        <a14:backgroundMark x1="57586" y1="65517" x2="57586" y2="65517"/>
                        <a14:backgroundMark x1="16207" y1="77011" x2="16207" y2="77011"/>
                      </a14:backgroundRemoval>
                    </a14:imgEffect>
                  </a14:imgLayer>
                </a14:imgProps>
              </a:ext>
            </a:extLst>
          </a:blip>
          <a:srcRect t="46748"/>
          <a:stretch/>
        </p:blipFill>
        <p:spPr>
          <a:xfrm>
            <a:off x="277425" y="488980"/>
            <a:ext cx="6096999" cy="2435090"/>
          </a:xfrm>
          <a:prstGeom prst="rect">
            <a:avLst/>
          </a:prstGeom>
        </p:spPr>
      </p:pic>
      <p:sp>
        <p:nvSpPr>
          <p:cNvPr id="9" name="Ellipszis buborék 8"/>
          <p:cNvSpPr/>
          <p:nvPr/>
        </p:nvSpPr>
        <p:spPr>
          <a:xfrm>
            <a:off x="5429992" y="1954732"/>
            <a:ext cx="3230944" cy="1280802"/>
          </a:xfrm>
          <a:prstGeom prst="wedgeEllipseCallout">
            <a:avLst>
              <a:gd name="adj1" fmla="val 84638"/>
              <a:gd name="adj2" fmla="val 63742"/>
            </a:avLst>
          </a:prstGeom>
          <a:solidFill>
            <a:schemeClr val="accent3">
              <a:alpha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Hét szép kalász nőtt egy búzaszálon.</a:t>
            </a:r>
            <a:endParaRPr lang="hu-HU" sz="2400" dirty="0"/>
          </a:p>
        </p:txBody>
      </p:sp>
      <p:sp>
        <p:nvSpPr>
          <p:cNvPr id="10" name="Ellipszis buborék 9"/>
          <p:cNvSpPr/>
          <p:nvPr/>
        </p:nvSpPr>
        <p:spPr>
          <a:xfrm>
            <a:off x="3781290" y="3368963"/>
            <a:ext cx="4653843" cy="1578007"/>
          </a:xfrm>
          <a:prstGeom prst="wedgeEllipseCallout">
            <a:avLst>
              <a:gd name="adj1" fmla="val 76645"/>
              <a:gd name="adj2" fmla="val -38976"/>
            </a:avLst>
          </a:prstGeom>
          <a:solidFill>
            <a:schemeClr val="accent3">
              <a:alpha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De hét sovány és csúnya kalász elnyelte a szép kalászokat.</a:t>
            </a:r>
            <a:endParaRPr lang="hu-HU" sz="24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3448" l="345" r="72069">
                        <a14:foregroundMark x1="30345" y1="21149" x2="30345" y2="21149"/>
                        <a14:foregroundMark x1="36034" y1="11264" x2="36034" y2="11264"/>
                        <a14:foregroundMark x1="37759" y1="6897" x2="37759" y2="6897"/>
                        <a14:foregroundMark x1="41724" y1="3218" x2="41724" y2="3218"/>
                        <a14:foregroundMark x1="48621" y1="3218" x2="48621" y2="3218"/>
                        <a14:foregroundMark x1="53276" y1="5747" x2="53276" y2="5747"/>
                        <a14:foregroundMark x1="56897" y1="23448" x2="56897" y2="23448"/>
                        <a14:foregroundMark x1="69483" y1="3218" x2="69483" y2="3218"/>
                        <a14:foregroundMark x1="56379" y1="37471" x2="56379" y2="37471"/>
                        <a14:foregroundMark x1="29138" y1="36782" x2="29138" y2="36782"/>
                        <a14:foregroundMark x1="29138" y1="37931" x2="29138" y2="37931"/>
                        <a14:foregroundMark x1="5690" y1="39540" x2="5690" y2="39540"/>
                        <a14:foregroundMark x1="55345" y1="2989" x2="55345" y2="2989"/>
                        <a14:backgroundMark x1="12759" y1="17241" x2="12759" y2="17241"/>
                        <a14:backgroundMark x1="19828" y1="15862" x2="19828" y2="15862"/>
                        <a14:backgroundMark x1="11897" y1="24828" x2="11897" y2="24828"/>
                        <a14:backgroundMark x1="18276" y1="24368" x2="18276" y2="24368"/>
                        <a14:backgroundMark x1="8448" y1="24368" x2="8448" y2="24368"/>
                        <a14:backgroundMark x1="37586" y1="25287" x2="37586" y2="25287"/>
                        <a14:backgroundMark x1="43621" y1="25517" x2="43621" y2="25517"/>
                        <a14:backgroundMark x1="45000" y1="27586" x2="45000" y2="27586"/>
                      </a14:backgroundRemoval>
                    </a14:imgEffect>
                  </a14:imgLayer>
                </a14:imgProps>
              </a:ext>
            </a:extLst>
          </a:blip>
          <a:srcRect r="25664" b="55115"/>
          <a:stretch/>
        </p:blipFill>
        <p:spPr>
          <a:xfrm>
            <a:off x="1036763" y="1229283"/>
            <a:ext cx="4482149" cy="2029767"/>
          </a:xfrm>
          <a:prstGeom prst="rect">
            <a:avLst/>
          </a:prstGeom>
        </p:spPr>
      </p:pic>
      <p:sp>
        <p:nvSpPr>
          <p:cNvPr id="12" name="Ellipszis buborék 11"/>
          <p:cNvSpPr/>
          <p:nvPr/>
        </p:nvSpPr>
        <p:spPr>
          <a:xfrm>
            <a:off x="3781290" y="3171454"/>
            <a:ext cx="5150997" cy="1707348"/>
          </a:xfrm>
          <a:prstGeom prst="wedgeEllipseCallout">
            <a:avLst>
              <a:gd name="adj1" fmla="val 66924"/>
              <a:gd name="adj2" fmla="val -32618"/>
            </a:avLst>
          </a:prstGeom>
          <a:solidFill>
            <a:schemeClr val="accent3">
              <a:alpha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dirty="0" smtClean="0"/>
              <a:t>Mit jelenthet ez?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384903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2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898</Words>
  <Application>Microsoft Office PowerPoint</Application>
  <PresentationFormat>Szélesvásznú</PresentationFormat>
  <Paragraphs>135</Paragraphs>
  <Slides>24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24</vt:i4>
      </vt:variant>
    </vt:vector>
  </HeadingPairs>
  <TitlesOfParts>
    <vt:vector size="30" baseType="lpstr">
      <vt:lpstr>Arial</vt:lpstr>
      <vt:lpstr>Comic Sans MS</vt:lpstr>
      <vt:lpstr>Times New Roman</vt:lpstr>
      <vt:lpstr>Wingdings 3</vt:lpstr>
      <vt:lpstr>1_Office-téma</vt:lpstr>
      <vt:lpstr>1_Office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Majorné Tári Edit</cp:lastModifiedBy>
  <cp:revision>70</cp:revision>
  <dcterms:created xsi:type="dcterms:W3CDTF">2021-01-04T10:56:13Z</dcterms:created>
  <dcterms:modified xsi:type="dcterms:W3CDTF">2021-01-07T13:07:56Z</dcterms:modified>
</cp:coreProperties>
</file>