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12" r:id="rId18"/>
    <p:sldMasterId id="2147483924" r:id="rId19"/>
    <p:sldMasterId id="2147483960" r:id="rId20"/>
    <p:sldMasterId id="2147483984" r:id="rId21"/>
  </p:sldMasterIdLst>
  <p:notesMasterIdLst>
    <p:notesMasterId r:id="rId53"/>
  </p:notesMasterIdLst>
  <p:sldIdLst>
    <p:sldId id="289" r:id="rId22"/>
    <p:sldId id="263" r:id="rId23"/>
    <p:sldId id="296" r:id="rId24"/>
    <p:sldId id="290" r:id="rId25"/>
    <p:sldId id="293" r:id="rId26"/>
    <p:sldId id="292" r:id="rId27"/>
    <p:sldId id="294" r:id="rId28"/>
    <p:sldId id="259" r:id="rId29"/>
    <p:sldId id="295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66" r:id="rId45"/>
    <p:sldId id="283" r:id="rId46"/>
    <p:sldId id="284" r:id="rId47"/>
    <p:sldId id="287" r:id="rId48"/>
    <p:sldId id="297" r:id="rId49"/>
    <p:sldId id="257" r:id="rId50"/>
    <p:sldId id="301" r:id="rId51"/>
    <p:sldId id="302" r:id="rId5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A01"/>
    <a:srgbClr val="299E73"/>
    <a:srgbClr val="91482B"/>
    <a:srgbClr val="FEDC86"/>
    <a:srgbClr val="FECE5C"/>
    <a:srgbClr val="FED776"/>
    <a:srgbClr val="727D90"/>
    <a:srgbClr val="E0B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8628A-A6E6-4557-A252-C2C559C7313D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4797B-0ED9-4633-9E70-F32DBE97DC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584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33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6402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785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20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075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061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010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084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852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18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82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0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96673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359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248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56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6840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598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165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05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216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785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7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991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9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508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3714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672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728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286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856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05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620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9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0621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06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032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31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0401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00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6506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874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917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10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36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3692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31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685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83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5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4382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591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79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3023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511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1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583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83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122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01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967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186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99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358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043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073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5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655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004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6278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470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968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53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7317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1426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1072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16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81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721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355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576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4270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711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2215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328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448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120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3261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20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8602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700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697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072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7603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8105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048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314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165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843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9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6797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154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9299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288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167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213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332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3513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2938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91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0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3192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612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4737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716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225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07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717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2673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963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374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149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79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221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994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7912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237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542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560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890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5232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97980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24468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4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693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9124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464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456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6182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957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3873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0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388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668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52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0967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129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02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12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27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54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37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55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735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22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67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82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81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42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029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9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5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1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4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7571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851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31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082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53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65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0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38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98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4729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947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27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82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34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7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66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14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247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83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7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945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84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169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73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9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97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547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0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32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76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16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919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4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92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146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12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94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5307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600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14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6694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9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3215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93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09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345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2975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352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295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1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94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9906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1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33741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60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88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81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728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71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87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411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274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09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85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188A-5A81-4882-AE9D-2C7D6B513379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CC2CD-21EF-4D4A-A1F7-F05038713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58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1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6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6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6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1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1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0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21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8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7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15670-360C-4B15-AD50-85300D06AEBC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7478-9BCB-4B30-9236-CD8E57040CD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8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70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7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94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4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8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3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33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22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0.emf"/><Relationship Id="rId3" Type="http://schemas.openxmlformats.org/officeDocument/2006/relationships/image" Target="../media/image17.emf"/><Relationship Id="rId7" Type="http://schemas.openxmlformats.org/officeDocument/2006/relationships/image" Target="../media/image24.emf"/><Relationship Id="rId12" Type="http://schemas.openxmlformats.org/officeDocument/2006/relationships/image" Target="../media/image16.png"/><Relationship Id="rId2" Type="http://schemas.openxmlformats.org/officeDocument/2006/relationships/image" Target="../media/image15.em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5" Type="http://schemas.microsoft.com/office/2007/relationships/hdphoto" Target="../media/hdphoto3.wdp"/><Relationship Id="rId10" Type="http://schemas.openxmlformats.org/officeDocument/2006/relationships/image" Target="../media/image26.emf"/><Relationship Id="rId4" Type="http://schemas.openxmlformats.org/officeDocument/2006/relationships/image" Target="../media/image18.emf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6.emf"/><Relationship Id="rId18" Type="http://schemas.microsoft.com/office/2007/relationships/hdphoto" Target="../media/hdphoto5.wdp"/><Relationship Id="rId3" Type="http://schemas.openxmlformats.org/officeDocument/2006/relationships/image" Target="../media/image15.emf"/><Relationship Id="rId21" Type="http://schemas.openxmlformats.org/officeDocument/2006/relationships/image" Target="../media/image36.png"/><Relationship Id="rId7" Type="http://schemas.openxmlformats.org/officeDocument/2006/relationships/image" Target="../media/image19.emf"/><Relationship Id="rId12" Type="http://schemas.openxmlformats.org/officeDocument/2006/relationships/image" Target="../media/image23.em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94.xml"/><Relationship Id="rId16" Type="http://schemas.microsoft.com/office/2007/relationships/hdphoto" Target="../media/hdphoto4.wdp"/><Relationship Id="rId20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11" Type="http://schemas.openxmlformats.org/officeDocument/2006/relationships/image" Target="../media/image27.png"/><Relationship Id="rId5" Type="http://schemas.openxmlformats.org/officeDocument/2006/relationships/image" Target="../media/image17.emf"/><Relationship Id="rId15" Type="http://schemas.openxmlformats.org/officeDocument/2006/relationships/image" Target="../media/image34.png"/><Relationship Id="rId10" Type="http://schemas.openxmlformats.org/officeDocument/2006/relationships/image" Target="../media/image24.emf"/><Relationship Id="rId19" Type="http://schemas.openxmlformats.org/officeDocument/2006/relationships/oleObject" Target="../embeddings/oleObject1.bin"/><Relationship Id="rId4" Type="http://schemas.openxmlformats.org/officeDocument/2006/relationships/image" Target="../media/image16.png"/><Relationship Id="rId9" Type="http://schemas.openxmlformats.org/officeDocument/2006/relationships/image" Target="../media/image21.emf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2.bin"/><Relationship Id="rId7" Type="http://schemas.microsoft.com/office/2007/relationships/hdphoto" Target="../media/hdphoto5.wdp"/><Relationship Id="rId2" Type="http://schemas.openxmlformats.org/officeDocument/2006/relationships/slideLayout" Target="../slideLayouts/slideLayout20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33.emf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.wdp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1.xml"/><Relationship Id="rId6" Type="http://schemas.openxmlformats.org/officeDocument/2006/relationships/hyperlink" Target="http://refpedi.hu/hatteranyagok/digihittan2020/Emberhal%C3%A1sz_maketthez%20sablon.pdf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hu/photos/fekete-ell%C3%A1t%C3%A1s-kr%C3%A9ta-nyomok-iskola-1072366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5999" y="1530727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bg1">
                  <a:lumMod val="95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530727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bg1">
                  <a:lumMod val="95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0BB7D"/>
                </a:gs>
                <a:gs pos="31000">
                  <a:schemeClr val="bg1">
                    <a:lumMod val="95000"/>
                  </a:schemeClr>
                </a:gs>
                <a:gs pos="60000">
                  <a:srgbClr val="E0BB7D"/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Nyomtató a sablon nyomtatásához, p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apírlap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zínes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ceruzák, olló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27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27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3" y="3811802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bg1">
                  <a:lumMod val="95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bg1">
                    <a:lumMod val="95000"/>
                  </a:schemeClr>
                </a:gs>
                <a:gs pos="46000">
                  <a:schemeClr val="bg1">
                    <a:lumMod val="85000"/>
                  </a:schemeClr>
                </a:gs>
                <a:gs pos="56000">
                  <a:srgbClr val="E0BB7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27D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27D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408130"/>
            <a:ext cx="12192000" cy="769441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bg1">
                  <a:lumMod val="95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noProof="0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Jézus tanítvánnyá hív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0" b="98136" l="8113" r="84934">
                        <a14:foregroundMark x1="47517" y1="86952" x2="47517" y2="86952"/>
                        <a14:foregroundMark x1="44040" y1="89469" x2="44040" y2="89469"/>
                        <a14:foregroundMark x1="71026" y1="89189" x2="71026" y2="89189"/>
                        <a14:foregroundMark x1="27483" y1="26934" x2="27483" y2="26934"/>
                        <a14:foregroundMark x1="27318" y1="30568" x2="27318" y2="30568"/>
                        <a14:foregroundMark x1="26656" y1="32339" x2="26656" y2="32339"/>
                        <a14:foregroundMark x1="26490" y1="34762" x2="26490" y2="34762"/>
                        <a14:foregroundMark x1="26159" y1="36813" x2="26159" y2="36813"/>
                        <a14:foregroundMark x1="25331" y1="38024" x2="25331" y2="38024"/>
                        <a14:foregroundMark x1="20695" y1="43336" x2="20695" y2="43336"/>
                        <a14:foregroundMark x1="27980" y1="23113" x2="27980" y2="23113"/>
                        <a14:foregroundMark x1="29636" y1="21435" x2="29636" y2="21435"/>
                        <a14:foregroundMark x1="27815" y1="24604" x2="27815" y2="24604"/>
                        <a14:foregroundMark x1="19702" y1="45014" x2="19702" y2="45014"/>
                        <a14:foregroundMark x1="18874" y1="46505" x2="18874" y2="46505"/>
                        <a14:backgroundMark x1="33775" y1="16589" x2="33775" y2="16589"/>
                        <a14:backgroundMark x1="29636" y1="17148" x2="29636" y2="17148"/>
                        <a14:backgroundMark x1="20695" y1="25256" x2="20695" y2="25256"/>
                        <a14:backgroundMark x1="30795" y1="19292" x2="30795" y2="19292"/>
                        <a14:backgroundMark x1="63411" y1="15843" x2="63411" y2="15843"/>
                        <a14:backgroundMark x1="23675" y1="27773" x2="23675" y2="27773"/>
                        <a14:backgroundMark x1="23675" y1="31873" x2="23675" y2="31873"/>
                        <a14:backgroundMark x1="25331" y1="53681" x2="25331" y2="53681"/>
                        <a14:backgroundMark x1="27815" y1="53681" x2="27815" y2="53681"/>
                        <a14:backgroundMark x1="24834" y1="52470" x2="24834" y2="52470"/>
                        <a14:backgroundMark x1="28642" y1="52097" x2="28642" y2="52097"/>
                        <a14:backgroundMark x1="71026" y1="53029" x2="71026" y2="53029"/>
                        <a14:backgroundMark x1="72848" y1="56384" x2="72848" y2="56384"/>
                        <a14:backgroundMark x1="68046" y1="48183" x2="68046" y2="48183"/>
                        <a14:backgroundMark x1="33940" y1="18080" x2="33940" y2="18080"/>
                        <a14:backgroundMark x1="16722" y1="23858" x2="16722" y2="23858"/>
                        <a14:backgroundMark x1="16722" y1="21156" x2="16722" y2="21156"/>
                        <a14:backgroundMark x1="21854" y1="34483" x2="21854" y2="34483"/>
                        <a14:backgroundMark x1="22682" y1="38304" x2="22682" y2="38304"/>
                        <a14:backgroundMark x1="22848" y1="18360" x2="22848" y2="18360"/>
                        <a14:backgroundMark x1="14238" y1="38117" x2="14238" y2="38117"/>
                        <a14:backgroundMark x1="20695" y1="40261" x2="20695" y2="40261"/>
                        <a14:backgroundMark x1="20695" y1="37372" x2="20695" y2="37372"/>
                        <a14:backgroundMark x1="71026" y1="18546" x2="71026" y2="18546"/>
                        <a14:backgroundMark x1="23675" y1="30848" x2="23675" y2="30848"/>
                        <a14:backgroundMark x1="21854" y1="33178" x2="21854" y2="33178"/>
                        <a14:backgroundMark x1="21854" y1="35601" x2="21854" y2="35601"/>
                        <a14:backgroundMark x1="76159" y1="15937" x2="76159" y2="15937"/>
                        <a14:backgroundMark x1="70364" y1="12954" x2="70364" y2="12954"/>
                        <a14:backgroundMark x1="67384" y1="7735" x2="67384" y2="7735"/>
                        <a14:backgroundMark x1="73179" y1="6803" x2="73179" y2="6803"/>
                        <a14:backgroundMark x1="66887" y1="14632" x2="66887" y2="14632"/>
                        <a14:backgroundMark x1="70695" y1="8854" x2="70695" y2="8854"/>
                        <a14:backgroundMark x1="24007" y1="22181" x2="24007" y2="22181"/>
                        <a14:backgroundMark x1="19371" y1="41659" x2="19371" y2="41659"/>
                        <a14:backgroundMark x1="20530" y1="41938" x2="20530" y2="41938"/>
                      </a14:backgroundRemoval>
                    </a14:imgEffect>
                  </a14:imgLayer>
                </a14:imgProps>
              </a:ext>
            </a:extLst>
          </a:blip>
          <a:srcRect l="8342" t="1988" r="5554" b="1076"/>
          <a:stretch/>
        </p:blipFill>
        <p:spPr>
          <a:xfrm>
            <a:off x="10197546" y="0"/>
            <a:ext cx="944217" cy="188843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8" b="95925" l="10985" r="89773">
                        <a14:backgroundMark x1="84091" y1="4754" x2="84091" y2="4754"/>
                        <a14:backgroundMark x1="77652" y1="4584" x2="77652" y2="4584"/>
                        <a14:backgroundMark x1="26515" y1="6961" x2="26515" y2="6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7942" y="0"/>
            <a:ext cx="820732" cy="18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56862 0.0076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9080529" y="3220361"/>
            <a:ext cx="1054303" cy="7427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Számold újra!</a:t>
            </a:r>
          </a:p>
        </p:txBody>
      </p:sp>
      <p:sp>
        <p:nvSpPr>
          <p:cNvPr id="10" name="Szabadkézi sokszög 9"/>
          <p:cNvSpPr/>
          <p:nvPr/>
        </p:nvSpPr>
        <p:spPr>
          <a:xfrm>
            <a:off x="0" y="0"/>
            <a:ext cx="12192000" cy="6978316"/>
          </a:xfrm>
          <a:custGeom>
            <a:avLst/>
            <a:gdLst>
              <a:gd name="connsiteX0" fmla="*/ 12192000 w 12192000"/>
              <a:gd name="connsiteY0" fmla="*/ 3812011 h 4042611"/>
              <a:gd name="connsiteX1" fmla="*/ 12192000 w 12192000"/>
              <a:gd name="connsiteY1" fmla="*/ 4042611 h 4042611"/>
              <a:gd name="connsiteX2" fmla="*/ 12169294 w 12192000"/>
              <a:gd name="connsiteY2" fmla="*/ 4042611 h 4042611"/>
              <a:gd name="connsiteX3" fmla="*/ 12184068 w 12192000"/>
              <a:gd name="connsiteY3" fmla="*/ 3954414 h 4042611"/>
              <a:gd name="connsiteX4" fmla="*/ 12192000 w 12192000"/>
              <a:gd name="connsiteY4" fmla="*/ 3812011 h 4042611"/>
              <a:gd name="connsiteX5" fmla="*/ 0 w 12192000"/>
              <a:gd name="connsiteY5" fmla="*/ 3812011 h 4042611"/>
              <a:gd name="connsiteX6" fmla="*/ 7932 w 12192000"/>
              <a:gd name="connsiteY6" fmla="*/ 3954414 h 4042611"/>
              <a:gd name="connsiteX7" fmla="*/ 22706 w 12192000"/>
              <a:gd name="connsiteY7" fmla="*/ 4042611 h 4042611"/>
              <a:gd name="connsiteX8" fmla="*/ 0 w 12192000"/>
              <a:gd name="connsiteY8" fmla="*/ 4042611 h 4042611"/>
              <a:gd name="connsiteX9" fmla="*/ 0 w 12192000"/>
              <a:gd name="connsiteY9" fmla="*/ 0 h 4042611"/>
              <a:gd name="connsiteX10" fmla="*/ 12192000 w 12192000"/>
              <a:gd name="connsiteY10" fmla="*/ 0 h 4042611"/>
              <a:gd name="connsiteX11" fmla="*/ 12192000 w 12192000"/>
              <a:gd name="connsiteY11" fmla="*/ 3812011 h 4042611"/>
              <a:gd name="connsiteX12" fmla="*/ 6096000 w 12192000"/>
              <a:gd name="connsiteY12" fmla="*/ 1044747 h 4042611"/>
              <a:gd name="connsiteX13" fmla="*/ 0 w 12192000"/>
              <a:gd name="connsiteY13" fmla="*/ 3812011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042611">
                <a:moveTo>
                  <a:pt x="12192000" y="3812011"/>
                </a:moveTo>
                <a:lnTo>
                  <a:pt x="12192000" y="4042611"/>
                </a:lnTo>
                <a:lnTo>
                  <a:pt x="12169294" y="4042611"/>
                </a:lnTo>
                <a:lnTo>
                  <a:pt x="12184068" y="3954414"/>
                </a:lnTo>
                <a:cubicBezTo>
                  <a:pt x="12189335" y="3907248"/>
                  <a:pt x="12192000" y="3859771"/>
                  <a:pt x="12192000" y="3812011"/>
                </a:cubicBezTo>
                <a:close/>
                <a:moveTo>
                  <a:pt x="0" y="3812011"/>
                </a:moveTo>
                <a:cubicBezTo>
                  <a:pt x="0" y="3859771"/>
                  <a:pt x="2665" y="3907248"/>
                  <a:pt x="7932" y="3954414"/>
                </a:cubicBezTo>
                <a:lnTo>
                  <a:pt x="22706" y="4042611"/>
                </a:lnTo>
                <a:lnTo>
                  <a:pt x="0" y="404261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812011"/>
                </a:lnTo>
                <a:cubicBezTo>
                  <a:pt x="12192000" y="2283693"/>
                  <a:pt x="9462728" y="1044747"/>
                  <a:pt x="6096000" y="1044747"/>
                </a:cubicBezTo>
                <a:cubicBezTo>
                  <a:pt x="2729272" y="1044747"/>
                  <a:pt x="0" y="2283693"/>
                  <a:pt x="0" y="3812011"/>
                </a:cubicBezTo>
                <a:close/>
              </a:path>
            </a:pathLst>
          </a:custGeom>
          <a:solidFill>
            <a:srgbClr val="FED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3" b="100000" l="0" r="97725">
                        <a14:foregroundMark x1="47884" y1="27001" x2="49153" y2="60873"/>
                        <a14:foregroundMark x1="34868" y1="67340" x2="67831" y2="52142"/>
                        <a14:foregroundMark x1="27566" y1="45918" x2="65661" y2="47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11020" y="1114431"/>
            <a:ext cx="8611533" cy="5636225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3967574" y="5619219"/>
            <a:ext cx="7970223" cy="8301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Tudjátok, hogy hogy hívták Jézus tanítványait? Olvassátok fel a következő oldalakon!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925568" y="227597"/>
            <a:ext cx="7012229" cy="1610476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Péter volt tehát az első tanítvány.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Hány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tanítványt hívott el Jézus?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Számold meg hangosan!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a helyes számra!</a:t>
            </a:r>
          </a:p>
        </p:txBody>
      </p:sp>
      <p:sp>
        <p:nvSpPr>
          <p:cNvPr id="12" name="7"/>
          <p:cNvSpPr/>
          <p:nvPr/>
        </p:nvSpPr>
        <p:spPr>
          <a:xfrm>
            <a:off x="9080529" y="3147034"/>
            <a:ext cx="1122948" cy="902369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8386941" y="2018603"/>
            <a:ext cx="1054303" cy="7258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Számold újra!</a:t>
            </a:r>
          </a:p>
        </p:txBody>
      </p:sp>
      <p:sp>
        <p:nvSpPr>
          <p:cNvPr id="18" name="5"/>
          <p:cNvSpPr/>
          <p:nvPr/>
        </p:nvSpPr>
        <p:spPr>
          <a:xfrm>
            <a:off x="8359100" y="1977427"/>
            <a:ext cx="1206703" cy="902369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Lekerekített téglalap 18"/>
          <p:cNvSpPr/>
          <p:nvPr/>
        </p:nvSpPr>
        <p:spPr>
          <a:xfrm>
            <a:off x="10633565" y="2421141"/>
            <a:ext cx="913549" cy="72589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Helyes!</a:t>
            </a:r>
          </a:p>
        </p:txBody>
      </p:sp>
      <p:sp>
        <p:nvSpPr>
          <p:cNvPr id="20" name="12"/>
          <p:cNvSpPr/>
          <p:nvPr/>
        </p:nvSpPr>
        <p:spPr>
          <a:xfrm>
            <a:off x="10528866" y="2332904"/>
            <a:ext cx="1122948" cy="902369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8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90860" y="1905000"/>
            <a:ext cx="5397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8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Péter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halász,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András testvére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91482B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41400"/>
            <a:ext cx="4597367" cy="4978400"/>
          </a:xfrm>
          <a:prstGeom prst="rect">
            <a:avLst/>
          </a:prstGeom>
        </p:spPr>
      </p:pic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-419359" y="-481283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2121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5998029" y="1861457"/>
            <a:ext cx="619397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500" b="0" i="0" u="none" strike="noStrike" kern="1200" cap="none" spc="0" normalizeH="0" baseline="0" noProof="0" dirty="0">
                <a:ln>
                  <a:noFill/>
                </a:ln>
                <a:solidFill>
                  <a:srgbClr val="657D3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András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657D3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halász,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657D3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Péter testvére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657D3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75" y="1769174"/>
            <a:ext cx="4803265" cy="4340807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5778550" y="0"/>
            <a:ext cx="139700" cy="6858000"/>
          </a:xfrm>
          <a:prstGeom prst="rect">
            <a:avLst/>
          </a:prstGeom>
          <a:solidFill>
            <a:srgbClr val="657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-419359" y="-4212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8699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251160" y="2128644"/>
            <a:ext cx="562842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500" b="0" i="0" u="none" strike="noStrike" kern="1200" cap="none" spc="0" normalizeH="0" baseline="0" noProof="0" dirty="0">
                <a:ln>
                  <a:noFill/>
                </a:ln>
                <a:solidFill>
                  <a:srgbClr val="9BC49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Jakab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9BC49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János testvére</a:t>
            </a: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9B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3" y="1841750"/>
            <a:ext cx="4735094" cy="4173383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-345660" y="-541421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16024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251160" y="2068286"/>
            <a:ext cx="56284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500" b="0" i="0" u="none" strike="noStrike" kern="1200" cap="none" spc="0" normalizeH="0" baseline="0" noProof="0" dirty="0">
                <a:ln>
                  <a:noFill/>
                </a:ln>
                <a:solidFill>
                  <a:srgbClr val="A2857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János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A2857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Jakab testvére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1500" b="0" i="0" u="none" strike="noStrike" kern="1200" cap="none" spc="0" normalizeH="0" baseline="0" noProof="0" dirty="0">
              <a:ln>
                <a:noFill/>
              </a:ln>
              <a:solidFill>
                <a:srgbClr val="A28572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A28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38" y="1851650"/>
            <a:ext cx="4283977" cy="3984950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4. </a:t>
            </a:r>
          </a:p>
        </p:txBody>
      </p:sp>
    </p:spTree>
    <p:extLst>
      <p:ext uri="{BB962C8B-B14F-4D97-AF65-F5344CB8AC3E}">
        <p14:creationId xmlns:p14="http://schemas.microsoft.com/office/powerpoint/2010/main" val="35898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46362" y="2275651"/>
            <a:ext cx="562842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500" b="0" i="0" u="none" strike="noStrike" kern="1200" cap="none" spc="0" normalizeH="0" baseline="0" noProof="0" dirty="0">
                <a:ln>
                  <a:noFill/>
                </a:ln>
                <a:solidFill>
                  <a:srgbClr val="8873C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Fülöp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8873C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halász</a:t>
            </a: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887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0497" y="1448042"/>
            <a:ext cx="4424805" cy="4557000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5. </a:t>
            </a:r>
          </a:p>
        </p:txBody>
      </p:sp>
    </p:spTree>
    <p:extLst>
      <p:ext uri="{BB962C8B-B14F-4D97-AF65-F5344CB8AC3E}">
        <p14:creationId xmlns:p14="http://schemas.microsoft.com/office/powerpoint/2010/main" val="335917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27015" y="3036714"/>
            <a:ext cx="562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CC826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Bertalan</a:t>
            </a:r>
            <a:endParaRPr kumimoji="0" lang="hu-HU" sz="11500" b="0" i="0" u="none" strike="noStrike" kern="1200" cap="none" spc="0" normalizeH="0" baseline="0" noProof="0" dirty="0">
              <a:ln>
                <a:noFill/>
              </a:ln>
              <a:solidFill>
                <a:srgbClr val="CC826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B3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60" y="1680897"/>
            <a:ext cx="3879499" cy="4281294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6. </a:t>
            </a:r>
          </a:p>
        </p:txBody>
      </p:sp>
    </p:spTree>
    <p:extLst>
      <p:ext uri="{BB962C8B-B14F-4D97-AF65-F5344CB8AC3E}">
        <p14:creationId xmlns:p14="http://schemas.microsoft.com/office/powerpoint/2010/main" val="1697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27015" y="2165857"/>
            <a:ext cx="562842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E652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Tamás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1500" b="0" i="0" u="none" strike="noStrike" kern="1200" cap="none" spc="0" normalizeH="0" baseline="0" noProof="0" dirty="0">
              <a:ln>
                <a:noFill/>
              </a:ln>
              <a:solidFill>
                <a:srgbClr val="E6523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E65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8349" y="1949224"/>
            <a:ext cx="4464956" cy="4003863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7. </a:t>
            </a:r>
          </a:p>
        </p:txBody>
      </p:sp>
    </p:spTree>
    <p:extLst>
      <p:ext uri="{BB962C8B-B14F-4D97-AF65-F5344CB8AC3E}">
        <p14:creationId xmlns:p14="http://schemas.microsoft.com/office/powerpoint/2010/main" val="26146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6390860" y="2151727"/>
            <a:ext cx="5628420" cy="2308324"/>
            <a:chOff x="6390860" y="2151727"/>
            <a:chExt cx="5628420" cy="2308324"/>
          </a:xfrm>
        </p:grpSpPr>
        <p:sp>
          <p:nvSpPr>
            <p:cNvPr id="50" name="Szövegdoboz 49"/>
            <p:cNvSpPr txBox="1"/>
            <p:nvPr/>
          </p:nvSpPr>
          <p:spPr>
            <a:xfrm>
              <a:off x="6390860" y="2151727"/>
              <a:ext cx="56284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546E3B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Máté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46E3B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vámszedó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546E3B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91415" y="3771174"/>
              <a:ext cx="190138" cy="161438"/>
            </a:xfrm>
            <a:prstGeom prst="rect">
              <a:avLst/>
            </a:prstGeom>
          </p:spPr>
        </p:pic>
      </p:grp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8" y="2021218"/>
            <a:ext cx="3998913" cy="3975546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8.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546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27015" y="1859340"/>
            <a:ext cx="562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DCA72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Jakab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CA72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Alfeus</a:t>
            </a: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DCA72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fia</a:t>
            </a: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DCA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1215" y="1750511"/>
            <a:ext cx="4468025" cy="4142066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9. </a:t>
            </a:r>
          </a:p>
        </p:txBody>
      </p:sp>
    </p:spTree>
    <p:extLst>
      <p:ext uri="{BB962C8B-B14F-4D97-AF65-F5344CB8AC3E}">
        <p14:creationId xmlns:p14="http://schemas.microsoft.com/office/powerpoint/2010/main" val="8595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94" y="782792"/>
            <a:ext cx="5293179" cy="54007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54353" y="2951919"/>
            <a:ext cx="5470634" cy="3231654"/>
          </a:xfrm>
          <a:prstGeom prst="rect">
            <a:avLst/>
          </a:prstGeom>
          <a:solidFill>
            <a:srgbClr val="FECE5C"/>
          </a:solidFill>
          <a:ln w="1111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FECE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óra eleji imádsággal!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251160" y="2035229"/>
            <a:ext cx="562842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7A95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Simon</a:t>
            </a:r>
            <a:endParaRPr kumimoji="0" lang="hu-HU" sz="4800" b="0" i="0" u="none" strike="noStrike" kern="1200" cap="none" spc="0" normalizeH="0" baseline="0" noProof="0" dirty="0">
              <a:ln>
                <a:noFill/>
              </a:ln>
              <a:solidFill>
                <a:srgbClr val="7A95D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1500" b="0" i="0" u="none" strike="noStrike" kern="1200" cap="none" spc="0" normalizeH="0" baseline="0" noProof="0" dirty="0">
              <a:ln>
                <a:noFill/>
              </a:ln>
              <a:solidFill>
                <a:srgbClr val="7A95D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7A9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8" y="1092748"/>
            <a:ext cx="4244079" cy="4492460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-345660" y="-4974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10. </a:t>
            </a:r>
          </a:p>
        </p:txBody>
      </p:sp>
    </p:spTree>
    <p:extLst>
      <p:ext uri="{BB962C8B-B14F-4D97-AF65-F5344CB8AC3E}">
        <p14:creationId xmlns:p14="http://schemas.microsoft.com/office/powerpoint/2010/main" val="21750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327015" y="3036714"/>
            <a:ext cx="562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B3857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Taddeus</a:t>
            </a:r>
            <a:endParaRPr kumimoji="0" lang="hu-HU" sz="11500" b="0" i="0" u="none" strike="noStrike" kern="1200" cap="none" spc="0" normalizeH="0" baseline="0" noProof="0" dirty="0">
              <a:ln>
                <a:noFill/>
              </a:ln>
              <a:solidFill>
                <a:srgbClr val="B38573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B3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9086" y="1630699"/>
            <a:ext cx="3865660" cy="4550360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-139700" y="-443937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11. </a:t>
            </a:r>
          </a:p>
        </p:txBody>
      </p:sp>
    </p:spTree>
    <p:extLst>
      <p:ext uri="{BB962C8B-B14F-4D97-AF65-F5344CB8AC3E}">
        <p14:creationId xmlns:p14="http://schemas.microsoft.com/office/powerpoint/2010/main" val="11797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/>
          <p:cNvSpPr txBox="1"/>
          <p:nvPr/>
        </p:nvSpPr>
        <p:spPr>
          <a:xfrm>
            <a:off x="6251160" y="2174505"/>
            <a:ext cx="562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srgbClr val="565169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Júdás</a:t>
            </a:r>
          </a:p>
        </p:txBody>
      </p:sp>
      <p:sp>
        <p:nvSpPr>
          <p:cNvPr id="51" name="Téglalap 50"/>
          <p:cNvSpPr/>
          <p:nvPr/>
        </p:nvSpPr>
        <p:spPr>
          <a:xfrm>
            <a:off x="0" y="0"/>
            <a:ext cx="5765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zis 6"/>
          <p:cNvSpPr/>
          <p:nvPr/>
        </p:nvSpPr>
        <p:spPr>
          <a:xfrm flipH="1">
            <a:off x="561215" y="1315414"/>
            <a:ext cx="4719225" cy="4521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5765800" y="0"/>
            <a:ext cx="139700" cy="6858000"/>
          </a:xfrm>
          <a:prstGeom prst="rect">
            <a:avLst/>
          </a:prstGeom>
          <a:solidFill>
            <a:srgbClr val="565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1215" y="1621052"/>
            <a:ext cx="4719225" cy="4247303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-193260" y="-345000"/>
            <a:ext cx="1961147" cy="1916993"/>
          </a:xfrm>
          <a:prstGeom prst="ellipse">
            <a:avLst/>
          </a:prstGeom>
          <a:solidFill>
            <a:srgbClr val="FACB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12. </a:t>
            </a:r>
          </a:p>
        </p:txBody>
      </p:sp>
    </p:spTree>
    <p:extLst>
      <p:ext uri="{BB962C8B-B14F-4D97-AF65-F5344CB8AC3E}">
        <p14:creationId xmlns:p14="http://schemas.microsoft.com/office/powerpoint/2010/main" val="29516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246704" y="339364"/>
            <a:ext cx="11836616" cy="2468980"/>
            <a:chOff x="246704" y="339364"/>
            <a:chExt cx="11836616" cy="2468980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150407" y="489552"/>
              <a:ext cx="1932913" cy="216637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956638" y="405511"/>
              <a:ext cx="2071237" cy="2053568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57970" y="451554"/>
              <a:ext cx="1895752" cy="1983705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95274" y="489552"/>
              <a:ext cx="2001507" cy="2318792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366191" y="441607"/>
              <a:ext cx="2065627" cy="2083693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315756" y="446625"/>
              <a:ext cx="1952091" cy="2035733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7626" y="421435"/>
              <a:ext cx="1971593" cy="2204914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463438" y="426692"/>
              <a:ext cx="2315472" cy="2292088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304437" y="339364"/>
              <a:ext cx="1758865" cy="2329024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6704" y="458277"/>
              <a:ext cx="1845597" cy="2197645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3830" y="451554"/>
              <a:ext cx="2228413" cy="20585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3183" y="401229"/>
              <a:ext cx="2000883" cy="2311740"/>
            </a:xfrm>
            <a:prstGeom prst="rect">
              <a:avLst/>
            </a:prstGeom>
          </p:spPr>
        </p:pic>
      </p:grpSp>
      <p:sp>
        <p:nvSpPr>
          <p:cNvPr id="22" name="Lekerekített téglalap 21"/>
          <p:cNvSpPr/>
          <p:nvPr/>
        </p:nvSpPr>
        <p:spPr>
          <a:xfrm>
            <a:off x="312821" y="2346350"/>
            <a:ext cx="11508655" cy="4198828"/>
          </a:xfrm>
          <a:prstGeom prst="roundRect">
            <a:avLst>
              <a:gd name="adj" fmla="val 2583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Íme Jézus 12 tanítványa: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Olvassátok fel együtt a versikét!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Péter volt az első, kit követett András,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Jakab, János, Fülöp,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Bertalan és Tamás,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Máté, Jakab, Simon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Taddeus és Júdás,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így nevezi őket sorban a Szentírás.</a:t>
            </a: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3" b="100000" l="0" r="97725">
                        <a14:foregroundMark x1="47884" y1="27001" x2="49153" y2="60873"/>
                        <a14:foregroundMark x1="34868" y1="67340" x2="67831" y2="52142"/>
                        <a14:foregroundMark x1="27566" y1="45918" x2="65661" y2="47049"/>
                      </a14:backgroundRemoval>
                    </a14:imgEffect>
                  </a14:imgLayer>
                </a14:imgProps>
              </a:ext>
            </a:extLst>
          </a:blip>
          <a:srcRect l="41757" t="24438" r="46086" b="56998"/>
          <a:stretch/>
        </p:blipFill>
        <p:spPr>
          <a:xfrm rot="825737" flipH="1">
            <a:off x="174495" y="3368360"/>
            <a:ext cx="3293537" cy="3291361"/>
          </a:xfrm>
          <a:custGeom>
            <a:avLst/>
            <a:gdLst>
              <a:gd name="connsiteX0" fmla="*/ 2027640 w 3293537"/>
              <a:gd name="connsiteY0" fmla="*/ 0 h 3291361"/>
              <a:gd name="connsiteX1" fmla="*/ 1392678 w 3293537"/>
              <a:gd name="connsiteY1" fmla="*/ 0 h 3291361"/>
              <a:gd name="connsiteX2" fmla="*/ 1365502 w 3293537"/>
              <a:gd name="connsiteY2" fmla="*/ 4027 h 3291361"/>
              <a:gd name="connsiteX3" fmla="*/ 0 w 3293537"/>
              <a:gd name="connsiteY3" fmla="*/ 1630826 h 3291361"/>
              <a:gd name="connsiteX4" fmla="*/ 1710159 w 3293537"/>
              <a:gd name="connsiteY4" fmla="*/ 3291361 h 3291361"/>
              <a:gd name="connsiteX5" fmla="*/ 3285925 w 3293537"/>
              <a:gd name="connsiteY5" fmla="*/ 2277181 h 3291361"/>
              <a:gd name="connsiteX6" fmla="*/ 3293537 w 3293537"/>
              <a:gd name="connsiteY6" fmla="*/ 2256988 h 3291361"/>
              <a:gd name="connsiteX7" fmla="*/ 3293537 w 3293537"/>
              <a:gd name="connsiteY7" fmla="*/ 1004665 h 3291361"/>
              <a:gd name="connsiteX8" fmla="*/ 3285925 w 3293537"/>
              <a:gd name="connsiteY8" fmla="*/ 984471 h 3291361"/>
              <a:gd name="connsiteX9" fmla="*/ 2054816 w 3293537"/>
              <a:gd name="connsiteY9" fmla="*/ 4027 h 329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3537" h="3291361">
                <a:moveTo>
                  <a:pt x="2027640" y="0"/>
                </a:moveTo>
                <a:lnTo>
                  <a:pt x="1392678" y="0"/>
                </a:lnTo>
                <a:lnTo>
                  <a:pt x="1365502" y="4027"/>
                </a:lnTo>
                <a:cubicBezTo>
                  <a:pt x="586212" y="158866"/>
                  <a:pt x="0" y="828374"/>
                  <a:pt x="0" y="1630826"/>
                </a:cubicBezTo>
                <a:cubicBezTo>
                  <a:pt x="0" y="2547914"/>
                  <a:pt x="765664" y="3291361"/>
                  <a:pt x="1710159" y="3291361"/>
                </a:cubicBezTo>
                <a:cubicBezTo>
                  <a:pt x="2418530" y="3291361"/>
                  <a:pt x="3026309" y="2873172"/>
                  <a:pt x="3285925" y="2277181"/>
                </a:cubicBezTo>
                <a:lnTo>
                  <a:pt x="3293537" y="2256988"/>
                </a:lnTo>
                <a:lnTo>
                  <a:pt x="3293537" y="1004665"/>
                </a:lnTo>
                <a:lnTo>
                  <a:pt x="3285925" y="984471"/>
                </a:lnTo>
                <a:cubicBezTo>
                  <a:pt x="3069579" y="487812"/>
                  <a:pt x="2611452" y="114626"/>
                  <a:pt x="2054816" y="4027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1D45432C-C5DA-4375-990E-FBF87B2327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0143" y="3518079"/>
            <a:ext cx="138422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6935E2BA-495B-4B89-BB85-5A20489E3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17" b="20719"/>
          <a:stretch/>
        </p:blipFill>
        <p:spPr>
          <a:xfrm>
            <a:off x="1284449" y="1520273"/>
            <a:ext cx="6760161" cy="5116658"/>
          </a:xfrm>
          <a:prstGeom prst="rect">
            <a:avLst/>
          </a:prstGeom>
        </p:spPr>
      </p:pic>
      <p:pic>
        <p:nvPicPr>
          <p:cNvPr id="5" name="Jézus hív, bár zúg, morajlik - zenés -új">
            <a:hlinkClick r:id="" action="ppaction://media"/>
            <a:extLst>
              <a:ext uri="{FF2B5EF4-FFF2-40B4-BE49-F238E27FC236}">
                <a16:creationId xmlns:a16="http://schemas.microsoft.com/office/drawing/2014/main" id="{3B1F83A8-BFCB-43F4-8EA9-231EE5E4F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929" y="1750917"/>
            <a:ext cx="1463040" cy="146304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F1E2494F-AC8D-4CBE-808D-420642DA4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610" y="1072027"/>
            <a:ext cx="3962743" cy="5529551"/>
          </a:xfrm>
          <a:prstGeom prst="rect">
            <a:avLst/>
          </a:prstGeom>
        </p:spPr>
      </p:pic>
      <p:sp>
        <p:nvSpPr>
          <p:cNvPr id="40" name="Téglalap: lekerekített 39">
            <a:extLst>
              <a:ext uri="{FF2B5EF4-FFF2-40B4-BE49-F238E27FC236}">
                <a16:creationId xmlns:a16="http://schemas.microsoft.com/office/drawing/2014/main" id="{F539A9F5-AB94-4987-AE37-3B0EA422B7B7}"/>
              </a:ext>
            </a:extLst>
          </p:cNvPr>
          <p:cNvSpPr/>
          <p:nvPr/>
        </p:nvSpPr>
        <p:spPr>
          <a:xfrm>
            <a:off x="1798320" y="152273"/>
            <a:ext cx="8961120" cy="11278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Hogyan hívott el Jézus embereket?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a hangszóróra és hallgasd meg az éneket!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0" b="98136" l="8113" r="84934">
                        <a14:foregroundMark x1="47517" y1="86952" x2="47517" y2="86952"/>
                        <a14:foregroundMark x1="44040" y1="89469" x2="44040" y2="89469"/>
                        <a14:foregroundMark x1="71026" y1="89189" x2="71026" y2="89189"/>
                        <a14:foregroundMark x1="27483" y1="26934" x2="27483" y2="26934"/>
                        <a14:foregroundMark x1="27318" y1="30568" x2="27318" y2="30568"/>
                        <a14:foregroundMark x1="26656" y1="32339" x2="26656" y2="32339"/>
                        <a14:foregroundMark x1="26490" y1="34762" x2="26490" y2="34762"/>
                        <a14:foregroundMark x1="26159" y1="36813" x2="26159" y2="36813"/>
                        <a14:foregroundMark x1="25331" y1="38024" x2="25331" y2="38024"/>
                        <a14:foregroundMark x1="20695" y1="43336" x2="20695" y2="43336"/>
                        <a14:foregroundMark x1="27980" y1="23113" x2="27980" y2="23113"/>
                        <a14:foregroundMark x1="29636" y1="21435" x2="29636" y2="21435"/>
                        <a14:foregroundMark x1="27815" y1="24604" x2="27815" y2="24604"/>
                        <a14:foregroundMark x1="19702" y1="45014" x2="19702" y2="45014"/>
                        <a14:foregroundMark x1="18874" y1="46505" x2="18874" y2="46505"/>
                        <a14:backgroundMark x1="33775" y1="16589" x2="33775" y2="16589"/>
                        <a14:backgroundMark x1="29636" y1="17148" x2="29636" y2="17148"/>
                        <a14:backgroundMark x1="20695" y1="25256" x2="20695" y2="25256"/>
                        <a14:backgroundMark x1="30795" y1="19292" x2="30795" y2="19292"/>
                        <a14:backgroundMark x1="63411" y1="15843" x2="63411" y2="15843"/>
                        <a14:backgroundMark x1="23675" y1="27773" x2="23675" y2="27773"/>
                        <a14:backgroundMark x1="23675" y1="31873" x2="23675" y2="31873"/>
                        <a14:backgroundMark x1="25331" y1="53681" x2="25331" y2="53681"/>
                        <a14:backgroundMark x1="27815" y1="53681" x2="27815" y2="53681"/>
                        <a14:backgroundMark x1="24834" y1="52470" x2="24834" y2="52470"/>
                        <a14:backgroundMark x1="28642" y1="52097" x2="28642" y2="52097"/>
                        <a14:backgroundMark x1="71026" y1="53029" x2="71026" y2="53029"/>
                        <a14:backgroundMark x1="72848" y1="56384" x2="72848" y2="56384"/>
                        <a14:backgroundMark x1="68046" y1="48183" x2="68046" y2="48183"/>
                        <a14:backgroundMark x1="33940" y1="18080" x2="33940" y2="18080"/>
                        <a14:backgroundMark x1="16722" y1="23858" x2="16722" y2="23858"/>
                        <a14:backgroundMark x1="16722" y1="21156" x2="16722" y2="21156"/>
                        <a14:backgroundMark x1="21854" y1="34483" x2="21854" y2="34483"/>
                        <a14:backgroundMark x1="22682" y1="38304" x2="22682" y2="38304"/>
                        <a14:backgroundMark x1="22848" y1="18360" x2="22848" y2="18360"/>
                        <a14:backgroundMark x1="14238" y1="38117" x2="14238" y2="38117"/>
                        <a14:backgroundMark x1="20695" y1="40261" x2="20695" y2="40261"/>
                        <a14:backgroundMark x1="20695" y1="37372" x2="20695" y2="37372"/>
                        <a14:backgroundMark x1="71026" y1="18546" x2="71026" y2="18546"/>
                        <a14:backgroundMark x1="23675" y1="30848" x2="23675" y2="30848"/>
                        <a14:backgroundMark x1="21854" y1="33178" x2="21854" y2="33178"/>
                        <a14:backgroundMark x1="21854" y1="35601" x2="21854" y2="35601"/>
                        <a14:backgroundMark x1="76159" y1="15937" x2="76159" y2="15937"/>
                        <a14:backgroundMark x1="70364" y1="12954" x2="70364" y2="12954"/>
                        <a14:backgroundMark x1="67384" y1="7735" x2="67384" y2="7735"/>
                        <a14:backgroundMark x1="73179" y1="6803" x2="73179" y2="6803"/>
                        <a14:backgroundMark x1="66887" y1="14632" x2="66887" y2="14632"/>
                        <a14:backgroundMark x1="70695" y1="8854" x2="70695" y2="8854"/>
                        <a14:backgroundMark x1="24007" y1="22181" x2="24007" y2="22181"/>
                        <a14:backgroundMark x1="19371" y1="41659" x2="19371" y2="41659"/>
                        <a14:backgroundMark x1="20530" y1="41938" x2="20530" y2="41938"/>
                      </a14:backgroundRemoval>
                    </a14:imgEffect>
                  </a14:imgLayer>
                </a14:imgProps>
              </a:ext>
            </a:extLst>
          </a:blip>
          <a:srcRect l="8342" t="1988" r="5554" b="1076"/>
          <a:stretch/>
        </p:blipFill>
        <p:spPr>
          <a:xfrm flipH="1">
            <a:off x="257000" y="3440590"/>
            <a:ext cx="1720447" cy="319634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7973"/>
            <a:ext cx="1639957" cy="16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125140" y="162278"/>
            <a:ext cx="11941719" cy="2468980"/>
            <a:chOff x="317855" y="90677"/>
            <a:chExt cx="10509259" cy="1931538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126062" y="208173"/>
              <a:ext cx="1701052" cy="1694799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3119" y="170664"/>
              <a:ext cx="1790590" cy="1618192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093989" y="142426"/>
              <a:ext cx="1822784" cy="160655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409623" y="178446"/>
              <a:ext cx="1668349" cy="1551896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55955" y="208173"/>
              <a:ext cx="1761418" cy="1814042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6599" y="130288"/>
              <a:ext cx="1679963" cy="1725429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694325" y="170664"/>
              <a:ext cx="1817847" cy="1630119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5723643" y="281477"/>
              <a:ext cx="1717930" cy="1592599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508876" y="158996"/>
              <a:ext cx="2037722" cy="1793151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15561" y="262868"/>
              <a:ext cx="1659553" cy="1649856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248709" y="90677"/>
              <a:ext cx="1547882" cy="1822047"/>
            </a:xfrm>
            <a:prstGeom prst="rect">
              <a:avLst/>
            </a:prstGeom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855" y="183706"/>
              <a:ext cx="1624210" cy="1719266"/>
            </a:xfrm>
            <a:prstGeom prst="rect">
              <a:avLst/>
            </a:prstGeom>
          </p:spPr>
        </p:pic>
      </p:grpSp>
      <p:sp>
        <p:nvSpPr>
          <p:cNvPr id="5" name="Szabadkézi sokszög 4"/>
          <p:cNvSpPr/>
          <p:nvPr/>
        </p:nvSpPr>
        <p:spPr>
          <a:xfrm>
            <a:off x="0" y="0"/>
            <a:ext cx="12192000" cy="6978316"/>
          </a:xfrm>
          <a:custGeom>
            <a:avLst/>
            <a:gdLst>
              <a:gd name="connsiteX0" fmla="*/ 12192000 w 12192000"/>
              <a:gd name="connsiteY0" fmla="*/ 3812011 h 4042611"/>
              <a:gd name="connsiteX1" fmla="*/ 12192000 w 12192000"/>
              <a:gd name="connsiteY1" fmla="*/ 4042611 h 4042611"/>
              <a:gd name="connsiteX2" fmla="*/ 12169294 w 12192000"/>
              <a:gd name="connsiteY2" fmla="*/ 4042611 h 4042611"/>
              <a:gd name="connsiteX3" fmla="*/ 12184068 w 12192000"/>
              <a:gd name="connsiteY3" fmla="*/ 3954414 h 4042611"/>
              <a:gd name="connsiteX4" fmla="*/ 12192000 w 12192000"/>
              <a:gd name="connsiteY4" fmla="*/ 3812011 h 4042611"/>
              <a:gd name="connsiteX5" fmla="*/ 0 w 12192000"/>
              <a:gd name="connsiteY5" fmla="*/ 3812011 h 4042611"/>
              <a:gd name="connsiteX6" fmla="*/ 7932 w 12192000"/>
              <a:gd name="connsiteY6" fmla="*/ 3954414 h 4042611"/>
              <a:gd name="connsiteX7" fmla="*/ 22706 w 12192000"/>
              <a:gd name="connsiteY7" fmla="*/ 4042611 h 4042611"/>
              <a:gd name="connsiteX8" fmla="*/ 0 w 12192000"/>
              <a:gd name="connsiteY8" fmla="*/ 4042611 h 4042611"/>
              <a:gd name="connsiteX9" fmla="*/ 0 w 12192000"/>
              <a:gd name="connsiteY9" fmla="*/ 0 h 4042611"/>
              <a:gd name="connsiteX10" fmla="*/ 12192000 w 12192000"/>
              <a:gd name="connsiteY10" fmla="*/ 0 h 4042611"/>
              <a:gd name="connsiteX11" fmla="*/ 12192000 w 12192000"/>
              <a:gd name="connsiteY11" fmla="*/ 3812011 h 4042611"/>
              <a:gd name="connsiteX12" fmla="*/ 6096000 w 12192000"/>
              <a:gd name="connsiteY12" fmla="*/ 1044747 h 4042611"/>
              <a:gd name="connsiteX13" fmla="*/ 0 w 12192000"/>
              <a:gd name="connsiteY13" fmla="*/ 3812011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042611">
                <a:moveTo>
                  <a:pt x="12192000" y="3812011"/>
                </a:moveTo>
                <a:lnTo>
                  <a:pt x="12192000" y="4042611"/>
                </a:lnTo>
                <a:lnTo>
                  <a:pt x="12169294" y="4042611"/>
                </a:lnTo>
                <a:lnTo>
                  <a:pt x="12184068" y="3954414"/>
                </a:lnTo>
                <a:cubicBezTo>
                  <a:pt x="12189335" y="3907248"/>
                  <a:pt x="12192000" y="3859771"/>
                  <a:pt x="12192000" y="3812011"/>
                </a:cubicBezTo>
                <a:close/>
                <a:moveTo>
                  <a:pt x="0" y="3812011"/>
                </a:moveTo>
                <a:cubicBezTo>
                  <a:pt x="0" y="3859771"/>
                  <a:pt x="2665" y="3907248"/>
                  <a:pt x="7932" y="3954414"/>
                </a:cubicBezTo>
                <a:lnTo>
                  <a:pt x="22706" y="4042611"/>
                </a:lnTo>
                <a:lnTo>
                  <a:pt x="0" y="404261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812011"/>
                </a:lnTo>
                <a:cubicBezTo>
                  <a:pt x="12192000" y="2283693"/>
                  <a:pt x="9462728" y="1044747"/>
                  <a:pt x="6096000" y="1044747"/>
                </a:cubicBezTo>
                <a:cubicBezTo>
                  <a:pt x="2729272" y="1044747"/>
                  <a:pt x="0" y="2283693"/>
                  <a:pt x="0" y="38120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59" b="89859" l="0" r="89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6405" y="2995988"/>
            <a:ext cx="2154500" cy="392229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862" l="40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53663" y="3329898"/>
            <a:ext cx="3282740" cy="3480726"/>
          </a:xfrm>
          <a:prstGeom prst="rect">
            <a:avLst/>
          </a:prstGeom>
        </p:spPr>
      </p:pic>
      <p:graphicFrame>
        <p:nvGraphicFramePr>
          <p:cNvPr id="9" name="Objektum 8"/>
          <p:cNvGraphicFramePr>
            <a:graphicFrameLocks noChangeAspect="1"/>
          </p:cNvGraphicFramePr>
          <p:nvPr>
            <p:extLst/>
          </p:nvPr>
        </p:nvGraphicFramePr>
        <p:xfrm>
          <a:off x="3908204" y="3729892"/>
          <a:ext cx="3686093" cy="123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orelDRAW" r:id="rId19" imgW="3838353" imgH="1286461" progId="CorelDraw.Graphic.19">
                  <p:embed/>
                </p:oleObj>
              </mc:Choice>
              <mc:Fallback>
                <p:oleObj name="CorelDRAW" r:id="rId19" imgW="3838353" imgH="1286461" progId="CorelDraw.Graphic.19">
                  <p:embed/>
                  <p:pic>
                    <p:nvPicPr>
                      <p:cNvPr id="9" name="Objektum 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08204" y="3729892"/>
                        <a:ext cx="3686093" cy="1234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Lekerekített téglalap 1"/>
          <p:cNvSpPr/>
          <p:nvPr/>
        </p:nvSpPr>
        <p:spPr>
          <a:xfrm>
            <a:off x="1791335" y="1723148"/>
            <a:ext cx="8398042" cy="1203158"/>
          </a:xfrm>
          <a:prstGeom prst="roundRect">
            <a:avLst/>
          </a:prstGeom>
          <a:solidFill>
            <a:srgbClr val="C0685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tesznek Jézus tanítványai?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Nézd meg a rajzokat, és mondd el a padtársadnak,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 szerinted mit jelentenek!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6C12BC21-F732-4709-A779-FE9825D08C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2142" y="1598816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>
            <a:off x="0" y="0"/>
            <a:ext cx="12192000" cy="6709144"/>
          </a:xfrm>
          <a:custGeom>
            <a:avLst/>
            <a:gdLst>
              <a:gd name="connsiteX0" fmla="*/ 12192000 w 12192000"/>
              <a:gd name="connsiteY0" fmla="*/ 3812011 h 4042611"/>
              <a:gd name="connsiteX1" fmla="*/ 12192000 w 12192000"/>
              <a:gd name="connsiteY1" fmla="*/ 4042611 h 4042611"/>
              <a:gd name="connsiteX2" fmla="*/ 12169294 w 12192000"/>
              <a:gd name="connsiteY2" fmla="*/ 4042611 h 4042611"/>
              <a:gd name="connsiteX3" fmla="*/ 12184068 w 12192000"/>
              <a:gd name="connsiteY3" fmla="*/ 3954414 h 4042611"/>
              <a:gd name="connsiteX4" fmla="*/ 12192000 w 12192000"/>
              <a:gd name="connsiteY4" fmla="*/ 3812011 h 4042611"/>
              <a:gd name="connsiteX5" fmla="*/ 0 w 12192000"/>
              <a:gd name="connsiteY5" fmla="*/ 3812011 h 4042611"/>
              <a:gd name="connsiteX6" fmla="*/ 7932 w 12192000"/>
              <a:gd name="connsiteY6" fmla="*/ 3954414 h 4042611"/>
              <a:gd name="connsiteX7" fmla="*/ 22706 w 12192000"/>
              <a:gd name="connsiteY7" fmla="*/ 4042611 h 4042611"/>
              <a:gd name="connsiteX8" fmla="*/ 0 w 12192000"/>
              <a:gd name="connsiteY8" fmla="*/ 4042611 h 4042611"/>
              <a:gd name="connsiteX9" fmla="*/ 0 w 12192000"/>
              <a:gd name="connsiteY9" fmla="*/ 0 h 4042611"/>
              <a:gd name="connsiteX10" fmla="*/ 12192000 w 12192000"/>
              <a:gd name="connsiteY10" fmla="*/ 0 h 4042611"/>
              <a:gd name="connsiteX11" fmla="*/ 12192000 w 12192000"/>
              <a:gd name="connsiteY11" fmla="*/ 3812011 h 4042611"/>
              <a:gd name="connsiteX12" fmla="*/ 6096000 w 12192000"/>
              <a:gd name="connsiteY12" fmla="*/ 1044747 h 4042611"/>
              <a:gd name="connsiteX13" fmla="*/ 0 w 12192000"/>
              <a:gd name="connsiteY13" fmla="*/ 3812011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042611">
                <a:moveTo>
                  <a:pt x="12192000" y="3812011"/>
                </a:moveTo>
                <a:lnTo>
                  <a:pt x="12192000" y="4042611"/>
                </a:lnTo>
                <a:lnTo>
                  <a:pt x="12169294" y="4042611"/>
                </a:lnTo>
                <a:lnTo>
                  <a:pt x="12184068" y="3954414"/>
                </a:lnTo>
                <a:cubicBezTo>
                  <a:pt x="12189335" y="3907248"/>
                  <a:pt x="12192000" y="3859771"/>
                  <a:pt x="12192000" y="3812011"/>
                </a:cubicBezTo>
                <a:close/>
                <a:moveTo>
                  <a:pt x="0" y="3812011"/>
                </a:moveTo>
                <a:cubicBezTo>
                  <a:pt x="0" y="3859771"/>
                  <a:pt x="2665" y="3907248"/>
                  <a:pt x="7932" y="3954414"/>
                </a:cubicBezTo>
                <a:lnTo>
                  <a:pt x="22706" y="4042611"/>
                </a:lnTo>
                <a:lnTo>
                  <a:pt x="0" y="404261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812011"/>
                </a:lnTo>
                <a:cubicBezTo>
                  <a:pt x="12192000" y="2283693"/>
                  <a:pt x="9462728" y="1044747"/>
                  <a:pt x="6096000" y="1044747"/>
                </a:cubicBezTo>
                <a:cubicBezTo>
                  <a:pt x="2729272" y="1044747"/>
                  <a:pt x="0" y="2283693"/>
                  <a:pt x="0" y="38120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Objektum 8"/>
          <p:cNvGraphicFramePr>
            <a:graphicFrameLocks noChangeAspect="1"/>
          </p:cNvGraphicFramePr>
          <p:nvPr>
            <p:extLst/>
          </p:nvPr>
        </p:nvGraphicFramePr>
        <p:xfrm>
          <a:off x="4192009" y="332118"/>
          <a:ext cx="3686093" cy="123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CorelDRAW" r:id="rId3" imgW="3838353" imgH="1286461" progId="CorelDraw.Graphic.19">
                  <p:embed/>
                </p:oleObj>
              </mc:Choice>
              <mc:Fallback>
                <p:oleObj name="CorelDRAW" r:id="rId3" imgW="3838353" imgH="1286461" progId="CorelDraw.Graphic.19">
                  <p:embed/>
                  <p:pic>
                    <p:nvPicPr>
                      <p:cNvPr id="9" name="Objektum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2009" y="332118"/>
                        <a:ext cx="3686093" cy="1234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Lekerekített téglalap 1"/>
          <p:cNvSpPr/>
          <p:nvPr/>
        </p:nvSpPr>
        <p:spPr>
          <a:xfrm>
            <a:off x="1791335" y="1723147"/>
            <a:ext cx="8398042" cy="1921279"/>
          </a:xfrm>
          <a:prstGeom prst="roundRect">
            <a:avLst/>
          </a:prstGeom>
          <a:solidFill>
            <a:srgbClr val="C0685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 te is szeretnél Jézus tanítványa lenni,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akkor olvasd fel hangosan az ének 5. versszakát!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 egy imádság.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végén mondd: Ámen.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F2F458A1-512A-4DD5-BFA6-4680ED615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303"/>
          <a:stretch/>
        </p:blipFill>
        <p:spPr>
          <a:xfrm>
            <a:off x="3000714" y="4287857"/>
            <a:ext cx="6190572" cy="2047028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E035FF2F-7502-4B3F-9881-EDB127F4F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62" l="40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10948" y="1417231"/>
            <a:ext cx="2569056" cy="2723998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C54931F6-091A-4BD2-8481-CB86913EE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9" b="89859" l="0" r="89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1336" y="1290347"/>
            <a:ext cx="1713063" cy="3118653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B49C3931-EDAC-4F5D-8D8C-746DF0EFD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99670" l="2605" r="97395"/>
                    </a14:imgEffect>
                  </a14:imgLayer>
                </a14:imgProps>
              </a:ext>
            </a:extLst>
          </a:blip>
          <a:srcRect t="1740" r="4158" b="5454"/>
          <a:stretch/>
        </p:blipFill>
        <p:spPr>
          <a:xfrm flipH="1">
            <a:off x="4121304" y="346397"/>
            <a:ext cx="3939854" cy="65116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421" y="150139"/>
            <a:ext cx="4162926" cy="680594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82496" y="2563784"/>
            <a:ext cx="8694907" cy="1754326"/>
          </a:xfrm>
          <a:prstGeom prst="rect">
            <a:avLst/>
          </a:prstGeom>
          <a:solidFill>
            <a:srgbClr val="EDAA01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legtöbb tanítványa halász volt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41624" y="597408"/>
            <a:ext cx="4129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Emlékszel mi volt Jézus legtöbb tanítványának a foglalkozása?</a:t>
            </a:r>
            <a:endParaRPr lang="hu-HU" sz="28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94372" l="9897" r="93402"/>
                    </a14:imgEffect>
                  </a14:imgLayer>
                </a14:imgProps>
              </a:ext>
            </a:extLst>
          </a:blip>
          <a:srcRect t="1713" r="598" b="4982"/>
          <a:stretch/>
        </p:blipFill>
        <p:spPr>
          <a:xfrm flipH="1">
            <a:off x="7034784" y="96457"/>
            <a:ext cx="5157216" cy="67615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8112" cy="165928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88" y="1659281"/>
            <a:ext cx="1654805" cy="164475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528994" y="1723558"/>
            <a:ext cx="3877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Kattints ide</a:t>
            </a:r>
            <a:r>
              <a:rPr lang="hu-HU" sz="28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vágd ki az itt található sablont!</a:t>
            </a:r>
            <a:endParaRPr lang="hu-HU" sz="28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4" b="89993" l="9944" r="93300"/>
                    </a14:imgEffect>
                  </a14:imgLayer>
                </a14:imgProps>
              </a:ext>
            </a:extLst>
          </a:blip>
          <a:srcRect l="7364" t="20413" r="9481" b="29478"/>
          <a:stretch/>
        </p:blipFill>
        <p:spPr>
          <a:xfrm rot="17227056">
            <a:off x="8729473" y="5820005"/>
            <a:ext cx="2426208" cy="14630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4" b="89993" l="9944" r="93300"/>
                    </a14:imgEffect>
                  </a14:imgLayer>
                </a14:imgProps>
              </a:ext>
            </a:extLst>
          </a:blip>
          <a:srcRect l="7364" t="20413" r="9481" b="29478"/>
          <a:stretch/>
        </p:blipFill>
        <p:spPr>
          <a:xfrm rot="7053906">
            <a:off x="8208930" y="-532295"/>
            <a:ext cx="2426208" cy="146304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59363" y="2767863"/>
            <a:ext cx="4608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kivágott lap egyik oldalára rajzolj egy halat!</a:t>
            </a:r>
            <a:endParaRPr lang="hu-HU" sz="28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340" y="52059"/>
            <a:ext cx="4162926" cy="680594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91063" y="3812168"/>
            <a:ext cx="614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Majd </a:t>
            </a:r>
            <a:r>
              <a:rPr lang="hu-HU" sz="2800" dirty="0" err="1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fordítsd</a:t>
            </a:r>
            <a:r>
              <a:rPr lang="hu-HU" sz="28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kész rajzot, és a másik felére rajzolj egy halász-fejet!</a:t>
            </a:r>
            <a:endParaRPr lang="hu-HU" sz="28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25779" y="5507510"/>
            <a:ext cx="8075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Őrizd meg a makettet és mindig emlékezz arra, </a:t>
            </a:r>
          </a:p>
          <a:p>
            <a:pPr algn="ctr"/>
            <a:r>
              <a:rPr lang="hu-HU" sz="2800" b="1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te is lehetsz Jézus tanítványa!</a:t>
            </a:r>
            <a:endParaRPr lang="hu-HU" sz="2800" b="1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6" b="99670" l="2605" r="97395"/>
                    </a14:imgEffect>
                  </a14:imgLayer>
                </a14:imgProps>
              </a:ext>
            </a:extLst>
          </a:blip>
          <a:srcRect t="1740" r="4158" b="5454"/>
          <a:stretch/>
        </p:blipFill>
        <p:spPr>
          <a:xfrm flipH="1">
            <a:off x="7516937" y="139192"/>
            <a:ext cx="4065224" cy="671880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661000" y="397548"/>
            <a:ext cx="691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91482B"/>
                </a:solidFill>
                <a:latin typeface="Comic Sans MS" panose="030F0702030302020204" pitchFamily="66" charset="0"/>
              </a:rPr>
              <a:t>Készítsünk emberhalász-makettet!</a:t>
            </a:r>
            <a:endParaRPr lang="hu-HU" sz="3200" dirty="0">
              <a:solidFill>
                <a:srgbClr val="91482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6" b="99670" l="2605" r="97395"/>
                    </a14:imgEffect>
                  </a14:imgLayer>
                </a14:imgProps>
              </a:ext>
            </a:extLst>
          </a:blip>
          <a:srcRect t="1740" r="4158" b="5454"/>
          <a:stretch/>
        </p:blipFill>
        <p:spPr>
          <a:xfrm flipH="1">
            <a:off x="2207435" y="1152030"/>
            <a:ext cx="3411239" cy="563793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166" y="1045698"/>
            <a:ext cx="3513541" cy="57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2.22222E-6 C 0.003 0.0007 0.00612 0.00046 0.00912 0.00185 C 0.01016 0.00232 0.01094 0.0044 0.01211 0.00533 C 0.01303 0.00625 0.01407 0.00671 0.01511 0.00718 C 0.01641 0.00787 0.01771 0.00834 0.01902 0.0088 C 0.02006 0.00949 0.0211 0.01019 0.02201 0.01065 C 0.02409 0.01158 0.02605 0.01181 0.02813 0.0125 C 0.02969 0.01296 0.03138 0.01366 0.03308 0.01435 C 0.03672 0.01366 0.0405 0.01389 0.04402 0.0125 C 0.04519 0.01204 0.04597 0.00996 0.04714 0.0088 C 0.04805 0.0081 0.04909 0.00764 0.05013 0.00718 C 0.05079 0.00347 0.05092 -0.00046 0.05209 -0.00347 C 0.05469 -0.01041 0.05365 -0.00694 0.05508 -0.01412 C 0.05469 -0.02662 0.05482 -0.03912 0.05404 -0.05162 C 0.05378 -0.05532 0.05209 -0.06227 0.05209 -0.06227 C 0.05196 -0.06389 0.05274 -0.08842 0.05013 -0.09768 C 0.04948 -0.09977 0.0487 -0.10139 0.04805 -0.10301 C 0.04844 -0.12153 0.04818 -0.13981 0.04909 -0.1581 C 0.04922 -0.16204 0.0504 -0.16528 0.05105 -0.16898 L 0.05209 -0.1743 C 0.05235 -0.18125 0.05261 -0.18842 0.05313 -0.1956 C 0.05326 -0.19791 0.05404 -0.20023 0.05404 -0.20254 C 0.05469 -0.21875 0.05482 -0.23472 0.05508 -0.25069 C 0.05547 -0.27268 0.05547 -0.29444 0.05612 -0.31643 C 0.05612 -0.31898 0.05625 -0.32153 0.05704 -0.32361 C 0.05769 -0.325 0.05912 -0.32454 0.06003 -0.32523 C 0.06693 -0.33148 0.05873 -0.32685 0.06706 -0.33055 C 0.07279 -0.3375 0.06928 -0.33264 0.07709 -0.34676 C 0.07839 -0.34907 0.07956 -0.35185 0.08112 -0.3537 C 0.08243 -0.35555 0.08399 -0.35694 0.08503 -0.35903 C 0.08737 -0.36342 0.0892 -0.36829 0.09115 -0.37338 C 0.0918 -0.375 0.09258 -0.37685 0.0931 -0.3787 C 0.09362 -0.38032 0.09375 -0.38217 0.09415 -0.38403 C 0.0948 -0.38727 0.09649 -0.39421 0.09714 -0.39815 L 0.09909 -0.4125 C 0.1 -0.42639 0.09974 -0.42592 0.10105 -0.43727 C 0.10144 -0.43981 0.1017 -0.44213 0.10209 -0.44444 C 0.10274 -0.44791 0.10365 -0.45139 0.10404 -0.45509 C 0.10443 -0.4581 0.10469 -0.46111 0.10508 -0.46389 C 0.10534 -0.46574 0.10586 -0.46759 0.10612 -0.46921 C 0.10652 -0.47291 0.10678 -0.47639 0.10717 -0.48009 C 0.10678 -0.49004 0.10678 -0.50023 0.10612 -0.51018 C 0.10586 -0.51389 0.10456 -0.51736 0.10404 -0.52083 C 0.10378 -0.52315 0.10365 -0.52592 0.10313 -0.52801 C 0.10131 -0.53426 0.09883 -0.53958 0.09714 -0.54583 C 0.09545 -0.55162 0.09493 -0.55254 0.09415 -0.55833 C 0.09336 -0.56296 0.09297 -0.56782 0.09206 -0.57245 L 0.09011 -0.5831 C 0.08972 -0.58796 0.08959 -0.59259 0.08907 -0.59722 C 0.08881 -0.59977 0.08829 -0.60208 0.08816 -0.6044 C 0.08672 -0.6243 0.08724 -0.63541 0.08607 -0.65602 C 0.08594 -0.65833 0.08542 -0.66065 0.08503 -0.66319 C 0.08477 -0.66597 0.08438 -0.66898 0.08412 -0.67199 C 0.08373 -0.67546 0.08373 -0.67916 0.08308 -0.68264 C 0.08269 -0.68472 0.08165 -0.68611 0.08112 -0.68796 C 0.0806 -0.68958 0.08034 -0.69143 0.08008 -0.69329 C 0.07969 -0.6956 0.07943 -0.69815 0.07904 -0.70046 C 0.07852 -0.70393 0.07748 -0.70741 0.07709 -0.71111 C 0.07592 -0.72407 0.07657 -0.71829 0.07513 -0.72893 C 0.07448 -0.75208 0.07722 -0.77616 0.07305 -0.79815 C 0.07279 -0.8 0.0724 -0.80185 0.07214 -0.80347 C 0.07162 -0.80648 0.07149 -0.80949 0.0711 -0.8125 C 0.07071 -0.81551 0.0698 -0.82176 0.06915 -0.825 C 0.06849 -0.82731 0.06784 -0.82963 0.06706 -0.83194 C 0.06654 -0.83379 0.06563 -0.83541 0.06511 -0.83727 C 0.0642 -0.84074 0.06355 -0.84444 0.06303 -0.84791 C 0.06277 -0.85046 0.06263 -0.85301 0.06211 -0.85509 C 0.06094 -0.85903 0.05912 -0.86204 0.05808 -0.86574 C 0.053 -0.88379 0.05951 -0.86157 0.05313 -0.88009 C 0.05235 -0.88217 0.05183 -0.88495 0.05105 -0.88704 C 0.05 -0.89028 0.04714 -0.89583 0.0461 -0.89954 C 0.04558 -0.90116 0.04558 -0.90324 0.04506 -0.90486 C 0.04428 -0.90741 0.04297 -0.90949 0.04206 -0.91204 C 0.04063 -0.91551 0.03946 -0.91921 0.03803 -0.92268 L 0.03607 -0.92801 C 0.03542 -0.92986 0.03451 -0.93125 0.03412 -0.93333 C 0.03373 -0.93518 0.03334 -0.9368 0.03308 -0.93866 C 0.03269 -0.94097 0.03282 -0.94375 0.03204 -0.94583 C 0.03138 -0.94745 0.03008 -0.94815 0.02904 -0.9493 C 0.02813 -0.95416 0.02774 -0.9581 0.025 -0.96157 C 0.02396 -0.96296 0.0224 -0.96273 0.0211 -0.96342 C 0.0181 -0.9669 0.01745 -0.96713 0.01511 -0.97222 C 0.01094 -0.98102 0.0155 -0.97454 0.01003 -0.98102 C 0.00977 -0.98287 0.01003 -0.98565 0.00912 -0.98634 C 0.00808 -0.98727 0.00691 -0.98588 0.00599 -0.98472 C 0.00508 -0.98333 0.00482 -0.98102 0.00404 -0.9794 C 0.00313 -0.97731 0.00209 -0.97569 0.00105 -0.97407 C 0.00079 -0.97222 0.00053 -0.97037 2.08333E-7 -0.96875 C -0.00052 -0.9662 -0.00143 -0.96412 -0.00195 -0.96157 C -0.00247 -0.95879 -0.0026 -0.95579 -0.00299 -0.95278 C -0.00325 -0.95046 -0.00364 -0.94815 -0.0039 -0.94583 C -0.00429 -0.94282 -0.00455 -0.93981 -0.00494 -0.9368 C -0.00559 -0.93217 -0.00585 -0.92963 -0.00898 -0.92801 C -0.01028 -0.92731 -0.01158 -0.92801 -0.01289 -0.92801 L -0.01289 -0.92801 L -0.01289 -0.92801 " pathEditMode="relative" ptsTypes="AAAAAAAAAAAAAAAAAAAAAAAAAAAAAA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6 L -3.75E-6 -7.40741E-6 C -0.00234 0.00277 -0.00443 0.00671 -0.00703 0.00879 C -0.0095 0.01087 -0.01237 0.01087 -0.01497 0.01226 C -0.01602 0.01296 -0.01706 0.01319 -0.01797 0.01411 C -0.02005 0.0162 -0.02174 0.0199 -0.02396 0.02129 C -0.03151 0.02569 -0.02227 0.01967 -0.02995 0.02661 C -0.03086 0.02731 -0.03203 0.02754 -0.03294 0.02823 C -0.03398 0.02939 -0.0349 0.03101 -0.03594 0.03194 C -0.03685 0.03263 -0.03802 0.03263 -0.03893 0.03356 C -0.04102 0.03564 -0.04297 0.03842 -0.04492 0.04073 L -0.04792 0.04421 C -0.0487 0.04606 -0.04922 0.04791 -0.05 0.04976 C -0.05234 0.05485 -0.05299 0.05509 -0.05599 0.05856 C -0.06393 0.07985 -0.05169 0.04837 -0.06094 0.06735 C -0.0625 0.07059 -0.06302 0.07569 -0.06497 0.078 C -0.06797 0.08171 -0.06862 0.08194 -0.07096 0.08703 C -0.07174 0.08865 -0.07214 0.09073 -0.07292 0.09235 C -0.07487 0.09606 -0.07734 0.09884 -0.07891 0.103 C -0.07969 0.10485 -0.08034 0.10647 -0.08099 0.10833 C -0.08177 0.11064 -0.08203 0.11342 -0.08294 0.1155 C -0.08372 0.11712 -0.08503 0.11782 -0.08594 0.11897 C -0.08633 0.12083 -0.0862 0.12291 -0.08698 0.1243 C -0.08776 0.12569 -0.08932 0.12453 -0.08997 0.12615 C -0.09753 0.1449 -0.08724 0.13124 -0.09492 0.14027 C -0.09857 0.15971 -0.09284 0.13032 -0.09792 0.15092 C -0.09883 0.15439 -0.09883 0.15856 -0.1 0.16157 C -0.10065 0.16342 -0.10143 0.16504 -0.10195 0.16689 C -0.10286 0.17036 -0.10273 0.17453 -0.10391 0.17754 C -0.10469 0.17939 -0.10547 0.18101 -0.10599 0.18309 C -0.10677 0.18634 -0.10729 0.19004 -0.10794 0.19374 L -0.11003 0.20439 C -0.11029 0.20601 -0.11042 0.20809 -0.11094 0.20971 L -0.11302 0.21504 C -0.11328 0.21735 -0.11354 0.21967 -0.11393 0.22198 C -0.11458 0.22569 -0.11549 0.22916 -0.11602 0.23286 L -0.11693 0.23981 C -0.11732 0.25231 -0.11719 0.26481 -0.11797 0.27731 C -0.11823 0.28171 -0.12057 0.29073 -0.122 0.2949 C -0.12253 0.29675 -0.12344 0.29837 -0.12396 0.30022 C -0.12812 0.31504 -0.12122 0.29559 -0.12695 0.31087 C -0.12891 0.3287 -0.12721 0.3118 -0.12891 0.33934 C -0.12917 0.34351 -0.12943 0.34768 -0.12995 0.35184 C -0.13047 0.35555 -0.1319 0.36249 -0.1319 0.36249 C -0.13086 0.41064 -0.13359 0.39282 -0.12891 0.41759 L -0.12799 0.42291 C -0.1276 0.42476 -0.12721 0.42661 -0.12695 0.42823 C -0.12669 0.43078 -0.12656 0.43333 -0.12591 0.43541 C -0.12487 0.43934 -0.122 0.44606 -0.122 0.44606 C -0.12135 0.44999 -0.11992 0.46134 -0.11901 0.46388 L -0.11693 0.46921 C -0.11667 0.47152 -0.11641 0.47407 -0.11602 0.47638 C -0.11536 0.47985 -0.11393 0.48703 -0.11393 0.48703 C -0.11367 0.49235 -0.11341 0.49768 -0.11302 0.503 C -0.11276 0.50462 -0.11159 0.51342 -0.11094 0.5155 C -0.11042 0.51735 -0.1095 0.51874 -0.10898 0.52083 C -0.10846 0.52245 -0.10846 0.52453 -0.10794 0.52615 C -0.10742 0.528 -0.10651 0.52939 -0.10599 0.53147 C -0.10508 0.53495 -0.10391 0.54212 -0.10391 0.54212 C -0.10312 0.57569 -0.10352 0.57337 -0.10195 0.59907 C -0.10169 0.6037 -0.10143 0.60856 -0.10091 0.61319 C -0.10078 0.6155 -0.10013 0.61782 -0.1 0.62036 C -0.09779 0.64351 -0.10013 0.62638 -0.09792 0.65416 C -0.09779 0.65601 -0.09727 0.65763 -0.097 0.65948 C -0.09622 0.67198 -0.09609 0.67777 -0.09492 0.68958 C -0.09466 0.69259 -0.09453 0.69559 -0.09401 0.6986 C -0.09349 0.70115 -0.09258 0.70323 -0.09193 0.70555 C -0.09075 0.71064 -0.09141 0.71203 -0.08893 0.71643 C -0.08815 0.71782 -0.08698 0.71897 -0.08594 0.7199 C -0.08112 0.72407 -0.08047 0.7236 -0.075 0.72522 C -0.07396 0.72638 -0.07279 0.72708 -0.072 0.7287 C -0.0694 0.73425 -0.07057 0.73564 -0.06901 0.7412 C -0.06849 0.74305 -0.06758 0.74467 -0.06693 0.74652 C -0.06667 0.74884 -0.06654 0.75138 -0.06602 0.7537 C -0.06484 0.7574 -0.06198 0.76434 -0.06198 0.76434 C -0.06159 0.76735 -0.06146 0.77036 -0.06094 0.77314 C -0.0569 0.79513 -0.06055 0.76851 -0.05794 0.78564 C -0.05456 0.80763 -0.05729 0.79282 -0.05495 0.80509 C -0.05469 0.80925 -0.05404 0.81342 -0.05391 0.81759 C -0.05339 0.84421 -0.0543 0.87106 -0.05299 0.89768 C -0.05286 0.89953 -0.04779 0.90277 -0.047 0.903 C -0.04232 0.90393 -0.03763 0.90416 -0.03294 0.90485 C -0.03099 0.90601 -0.02891 0.90671 -0.02695 0.90833 C -0.02591 0.90925 -0.02513 0.91157 -0.02396 0.9118 C -0.02266 0.91226 -0.02135 0.91064 -0.01992 0.91018 C -0.01836 0.90948 -0.01667 0.90879 -0.01497 0.90833 C -0.01016 0.90277 -0.01315 0.90532 -0.00599 0.90115 L -0.00299 0.89953 C 0.01159 0.90462 0.00365 0.903 0.02109 0.903 L 0.02109 0.903 " pathEditMode="relative" ptsTypes="AAAAAAAAAAAAAAAA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100000" l="0" r="97725">
                        <a14:foregroundMark x1="47884" y1="27001" x2="49153" y2="60873"/>
                        <a14:foregroundMark x1="34868" y1="67340" x2="67831" y2="52142"/>
                        <a14:foregroundMark x1="27566" y1="45918" x2="65661" y2="47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99933" y="4122356"/>
            <a:ext cx="4286064" cy="2805218"/>
          </a:xfrm>
          <a:prstGeom prst="rect">
            <a:avLst/>
          </a:prstGeom>
        </p:spPr>
      </p:pic>
      <p:pic>
        <p:nvPicPr>
          <p:cNvPr id="2" name="Jézusunknak életéb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982" y="2693504"/>
            <a:ext cx="1276560" cy="12765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74542" cy="175922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182" y="199121"/>
            <a:ext cx="9643823" cy="421084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: lekerekített 39">
            <a:extLst>
              <a:ext uri="{FF2B5EF4-FFF2-40B4-BE49-F238E27FC236}">
                <a16:creationId xmlns:a16="http://schemas.microsoft.com/office/drawing/2014/main" id="{F539A9F5-AB94-4987-AE37-3B0EA422B7B7}"/>
              </a:ext>
            </a:extLst>
          </p:cNvPr>
          <p:cNvSpPr/>
          <p:nvPr/>
        </p:nvSpPr>
        <p:spPr>
          <a:xfrm>
            <a:off x="4086131" y="4641574"/>
            <a:ext cx="7813874" cy="2037522"/>
          </a:xfrm>
          <a:prstGeom prst="roundRect">
            <a:avLst/>
          </a:prstGeom>
          <a:solidFill>
            <a:srgbClr val="ED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Énekeljétek el ezt az éneket úgy, hogy (miközben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mindenki énekel)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 gyerek körben jár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az ének utolsó szavát felcseréli annak a gyereknek a nevével, akihez odaér. Aki a nevét hallja, csatlakozik ahhoz, aki szólította. Ketten járnak tovább. Újabb gyerekeket szólítanak meg (egyenként), akik csatlakoznak.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prstClr val="white"/>
                </a:solidFill>
                <a:latin typeface="Arial" panose="020B0604020202020204"/>
              </a:rPr>
              <a:t>Addig énekeljük az éneket, amíg el nem fogynak a gyerekek.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804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777" y="1370894"/>
            <a:ext cx="5509365" cy="37868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-1" y="5162744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pPr algn="r"/>
            <a:r>
              <a:rPr lang="hu-HU" sz="2400" dirty="0" smtClean="0">
                <a:solidFill>
                  <a:srgbClr val="91482B"/>
                </a:solidFill>
              </a:rPr>
              <a:t>Az </a:t>
            </a:r>
            <a:r>
              <a:rPr lang="hu-HU" sz="2400" dirty="0">
                <a:solidFill>
                  <a:srgbClr val="91482B"/>
                </a:solidFill>
              </a:rPr>
              <a:t>életünkben Jézus az, </a:t>
            </a:r>
            <a:r>
              <a:rPr lang="hu-HU" sz="2400" dirty="0" smtClean="0">
                <a:solidFill>
                  <a:srgbClr val="91482B"/>
                </a:solidFill>
              </a:rPr>
              <a:t>Akinek </a:t>
            </a:r>
            <a:r>
              <a:rPr lang="hu-HU" sz="2400" dirty="0">
                <a:solidFill>
                  <a:srgbClr val="91482B"/>
                </a:solidFill>
              </a:rPr>
              <a:t>mindig engedelmeskedhetünk. </a:t>
            </a:r>
            <a:endParaRPr lang="hu-HU" sz="2400" dirty="0" smtClean="0">
              <a:solidFill>
                <a:srgbClr val="91482B"/>
              </a:solidFill>
            </a:endParaRPr>
          </a:p>
          <a:p>
            <a:pPr algn="r"/>
            <a:r>
              <a:rPr lang="hu-HU" sz="2400" dirty="0" smtClean="0">
                <a:solidFill>
                  <a:srgbClr val="91482B"/>
                </a:solidFill>
              </a:rPr>
              <a:t>Ez </a:t>
            </a:r>
            <a:r>
              <a:rPr lang="hu-HU" sz="2400" dirty="0">
                <a:solidFill>
                  <a:srgbClr val="91482B"/>
                </a:solidFill>
              </a:rPr>
              <a:t>azonban nem mindig könnyű, mert néha furcsának tűnhet, amit Jézus mond nekünk. Péter története is erről szól</a:t>
            </a:r>
            <a:r>
              <a:rPr lang="hu-HU" sz="2400" dirty="0" smtClean="0">
                <a:solidFill>
                  <a:srgbClr val="91482B"/>
                </a:solidFill>
              </a:rPr>
              <a:t>.</a:t>
            </a:r>
            <a:endParaRPr lang="hu-HU" sz="2400" dirty="0">
              <a:solidFill>
                <a:srgbClr val="91482B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740665" cy="173558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082993" y="2745729"/>
            <a:ext cx="384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ENGEDELMESSÉG</a:t>
            </a:r>
            <a:endParaRPr lang="hu-H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24184" y="2134590"/>
            <a:ext cx="3282653" cy="1435879"/>
          </a:xfrm>
          <a:prstGeom prst="wedgeEllipseCallout">
            <a:avLst>
              <a:gd name="adj1" fmla="val -48331"/>
              <a:gd name="adj2" fmla="val -708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Mikor könnyű engedelmeskedni?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8744323" y="1015412"/>
            <a:ext cx="3371477" cy="1314496"/>
          </a:xfrm>
          <a:prstGeom prst="wedgeEllipseCallout">
            <a:avLst>
              <a:gd name="adj1" fmla="val 48780"/>
              <a:gd name="adj2" fmla="val -853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Mikor nehéz engedelmeskedni?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8502622" y="3105780"/>
            <a:ext cx="3197280" cy="1416418"/>
          </a:xfrm>
          <a:prstGeom prst="wedgeEllipseCallout">
            <a:avLst>
              <a:gd name="adj1" fmla="val 60282"/>
              <a:gd name="adj2" fmla="val -4047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Van olyan személy, akinek minden szavát megfogadod?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149867" y="3904536"/>
            <a:ext cx="3547490" cy="1399984"/>
          </a:xfrm>
          <a:prstGeom prst="wedgeEllipseCallout">
            <a:avLst>
              <a:gd name="adj1" fmla="val -46274"/>
              <a:gd name="adj2" fmla="val 605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Ki az, akinek nem engedelmeskednél? Miért?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183716" y="327194"/>
            <a:ext cx="524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1482B"/>
                </a:solidFill>
              </a:rPr>
              <a:t>Írjuk fel a táblára a következő szót:</a:t>
            </a:r>
            <a:endParaRPr lang="hu-HU" sz="2400" dirty="0">
              <a:solidFill>
                <a:srgbClr val="91482B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183716" y="788859"/>
            <a:ext cx="605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1482B"/>
                </a:solidFill>
              </a:rPr>
              <a:t>Beszélgessünk a következő kérdésekről!</a:t>
            </a:r>
            <a:endParaRPr lang="hu-HU" sz="2400" dirty="0">
              <a:solidFill>
                <a:srgbClr val="91482B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4184" y="6419827"/>
            <a:ext cx="180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4"/>
              </a:rPr>
              <a:t>(A kép forrása)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8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85000">
                  <a:schemeClr val="accent3">
                    <a:lumMod val="0"/>
                    <a:lumOff val="100000"/>
                  </a:schemeClr>
                </a:gs>
                <a:gs pos="96000">
                  <a:srgbClr val="00B050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6754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bg1"/>
                </a:gs>
                <a:gs pos="78000">
                  <a:schemeClr val="bg1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89510" y="2369561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9148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482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91482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9032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49478" y="1858618"/>
            <a:ext cx="39425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91482B"/>
                </a:solidFill>
              </a:rPr>
              <a:t>Péter egész éjszaka halászott, de hiába.</a:t>
            </a:r>
          </a:p>
          <a:p>
            <a:endParaRPr lang="hu-HU" sz="3200" dirty="0">
              <a:solidFill>
                <a:srgbClr val="91482B"/>
              </a:solidFill>
            </a:endParaRPr>
          </a:p>
          <a:p>
            <a:r>
              <a:rPr lang="hu-HU" sz="3200" dirty="0" smtClean="0">
                <a:solidFill>
                  <a:srgbClr val="91482B"/>
                </a:solidFill>
              </a:rPr>
              <a:t>Semmit sem fogott. </a:t>
            </a:r>
          </a:p>
          <a:p>
            <a:endParaRPr lang="hu-HU" sz="3200" dirty="0">
              <a:solidFill>
                <a:srgbClr val="91482B"/>
              </a:solidFill>
            </a:endParaRPr>
          </a:p>
          <a:p>
            <a:r>
              <a:rPr lang="hu-HU" sz="3200" dirty="0" smtClean="0">
                <a:solidFill>
                  <a:srgbClr val="91482B"/>
                </a:solidFill>
              </a:rPr>
              <a:t>A hálóját mosta, amikor…</a:t>
            </a:r>
            <a:endParaRPr lang="hu-HU" sz="3200" dirty="0">
              <a:solidFill>
                <a:srgbClr val="91482B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496" y="0"/>
            <a:ext cx="1550504" cy="153292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14847" cy="6855466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992462" y="0"/>
            <a:ext cx="139700" cy="6858000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08" y="0"/>
            <a:ext cx="8217692" cy="685776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855232" y="0"/>
            <a:ext cx="139700" cy="6858000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70352" y="2895733"/>
            <a:ext cx="3190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91482B"/>
                </a:solidFill>
              </a:rPr>
              <a:t>…Jézus megszólította:</a:t>
            </a:r>
            <a:endParaRPr lang="hu-HU" sz="3200" dirty="0">
              <a:solidFill>
                <a:srgbClr val="91482B"/>
              </a:solidFill>
            </a:endParaRPr>
          </a:p>
        </p:txBody>
      </p:sp>
      <p:sp>
        <p:nvSpPr>
          <p:cNvPr id="3" name="Ellipszis buborék 2"/>
          <p:cNvSpPr/>
          <p:nvPr/>
        </p:nvSpPr>
        <p:spPr>
          <a:xfrm>
            <a:off x="7742583" y="1693098"/>
            <a:ext cx="2932044" cy="1391479"/>
          </a:xfrm>
          <a:prstGeom prst="wedgeEllipseCallout">
            <a:avLst>
              <a:gd name="adj1" fmla="val 28671"/>
              <a:gd name="adj2" fmla="val -796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91482B"/>
                </a:solidFill>
              </a:rPr>
              <a:t>Kérlek, engedj a hajódba szállni!</a:t>
            </a:r>
            <a:endParaRPr lang="hu-HU" sz="2300" dirty="0">
              <a:solidFill>
                <a:srgbClr val="91482B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6316824" y="3376123"/>
            <a:ext cx="3413584" cy="1702772"/>
          </a:xfrm>
          <a:prstGeom prst="wedgeEllipseCallout">
            <a:avLst>
              <a:gd name="adj1" fmla="val -44888"/>
              <a:gd name="adj2" fmla="val -960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91482B"/>
                </a:solidFill>
              </a:rPr>
              <a:t>Legyen! Ma már úgy sem megyek vissza halászni.</a:t>
            </a:r>
            <a:endParaRPr lang="hu-HU" sz="2300" dirty="0">
              <a:solidFill>
                <a:srgbClr val="9148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61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49238" y="164234"/>
            <a:ext cx="11493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91482B"/>
                </a:solidFill>
              </a:rPr>
              <a:t>Jézus tanítani kezdte a sokaságot a hajóból. </a:t>
            </a:r>
          </a:p>
          <a:p>
            <a:r>
              <a:rPr lang="hu-HU" sz="2800" dirty="0" smtClean="0">
                <a:solidFill>
                  <a:srgbClr val="91482B"/>
                </a:solidFill>
              </a:rPr>
              <a:t>Álmélkodva hallgatták minden szavát. </a:t>
            </a:r>
          </a:p>
          <a:p>
            <a:r>
              <a:rPr lang="hu-HU" sz="2800" dirty="0" smtClean="0">
                <a:solidFill>
                  <a:srgbClr val="91482B"/>
                </a:solidFill>
              </a:rPr>
              <a:t>Tanításából öröm és nyugalom áradt. Isten  békéje szállt a szívükbe. </a:t>
            </a:r>
          </a:p>
          <a:p>
            <a:r>
              <a:rPr lang="hu-HU" sz="2800" dirty="0" smtClean="0">
                <a:solidFill>
                  <a:srgbClr val="91482B"/>
                </a:solidFill>
              </a:rPr>
              <a:t>Majd, amikor Jézus befejezte a beszédet, egyenesen Péterhez fordult: </a:t>
            </a:r>
            <a:endParaRPr lang="hu-HU" sz="2800" dirty="0">
              <a:solidFill>
                <a:srgbClr val="91482B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7351"/>
            <a:ext cx="12192000" cy="458064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2139738"/>
            <a:ext cx="12192000" cy="155901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6024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" y="1"/>
            <a:ext cx="8582849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525416" y="1"/>
            <a:ext cx="139700" cy="6858000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4430908" y="1683159"/>
            <a:ext cx="2635814" cy="1676267"/>
          </a:xfrm>
          <a:prstGeom prst="wedgeEllipseCallout">
            <a:avLst>
              <a:gd name="adj1" fmla="val 12777"/>
              <a:gd name="adj2" fmla="val -859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91482B"/>
                </a:solidFill>
              </a:rPr>
              <a:t>Evezz beljebb, és vesd ki a hálódat!</a:t>
            </a:r>
            <a:endParaRPr lang="hu-HU" sz="2300" dirty="0">
              <a:solidFill>
                <a:srgbClr val="91482B"/>
              </a:solidFill>
            </a:endParaRPr>
          </a:p>
        </p:txBody>
      </p:sp>
      <p:sp>
        <p:nvSpPr>
          <p:cNvPr id="5" name="Ellipszis buborék 4"/>
          <p:cNvSpPr/>
          <p:nvPr/>
        </p:nvSpPr>
        <p:spPr>
          <a:xfrm>
            <a:off x="170333" y="2223185"/>
            <a:ext cx="3258667" cy="2567475"/>
          </a:xfrm>
          <a:prstGeom prst="wedgeEllipseCallout">
            <a:avLst>
              <a:gd name="adj1" fmla="val 24106"/>
              <a:gd name="adj2" fmla="val -794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91482B"/>
                </a:solidFill>
              </a:rPr>
              <a:t>Mester, sehol egy hal!</a:t>
            </a:r>
          </a:p>
          <a:p>
            <a:pPr algn="ctr"/>
            <a:r>
              <a:rPr lang="hu-HU" sz="2300" dirty="0" smtClean="0">
                <a:solidFill>
                  <a:srgbClr val="91482B"/>
                </a:solidFill>
              </a:rPr>
              <a:t>De legyen. A te </a:t>
            </a:r>
            <a:r>
              <a:rPr lang="hu-HU" sz="2300" dirty="0" err="1" smtClean="0">
                <a:solidFill>
                  <a:srgbClr val="91482B"/>
                </a:solidFill>
              </a:rPr>
              <a:t>szavadra</a:t>
            </a:r>
            <a:r>
              <a:rPr lang="hu-HU" sz="2300" dirty="0" smtClean="0">
                <a:solidFill>
                  <a:srgbClr val="91482B"/>
                </a:solidFill>
              </a:rPr>
              <a:t> mégis kivetem a hálót.</a:t>
            </a:r>
            <a:endParaRPr lang="hu-HU" sz="2300" dirty="0">
              <a:solidFill>
                <a:srgbClr val="91482B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665117" y="2736503"/>
            <a:ext cx="3526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91482B"/>
                </a:solidFill>
              </a:rPr>
              <a:t>Az engedelmességnek meg is lett a jutalma.</a:t>
            </a:r>
            <a:endParaRPr lang="hu-HU" sz="2800" dirty="0">
              <a:solidFill>
                <a:srgbClr val="9148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189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92" r="392"/>
          <a:stretch/>
        </p:blipFill>
        <p:spPr>
          <a:xfrm>
            <a:off x="3087565" y="0"/>
            <a:ext cx="9104435" cy="685413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53043" y="1942346"/>
            <a:ext cx="26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 intett </a:t>
            </a:r>
          </a:p>
          <a:p>
            <a:pPr algn="ctr"/>
            <a:r>
              <a:rPr lang="hu-HU" sz="32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társainak:</a:t>
            </a:r>
            <a:endParaRPr lang="hu-HU" sz="32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8179905" y="1942346"/>
            <a:ext cx="3932582" cy="2143406"/>
          </a:xfrm>
          <a:prstGeom prst="wedgeEllipseCallout">
            <a:avLst>
              <a:gd name="adj1" fmla="val -59922"/>
              <a:gd name="adj2" fmla="val -414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Gyertek, azonnal segítsetek! </a:t>
            </a:r>
          </a:p>
          <a:p>
            <a:pPr algn="ctr"/>
            <a:r>
              <a:rPr lang="hu-HU" sz="23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hálóm szakadozik a sok haltól!</a:t>
            </a:r>
            <a:endParaRPr lang="hu-HU" sz="23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4303643"/>
            <a:ext cx="2988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914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Ezután leborult Jézus elé.</a:t>
            </a:r>
            <a:endParaRPr lang="hu-HU" sz="3200" dirty="0">
              <a:solidFill>
                <a:srgbClr val="914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979711" y="0"/>
            <a:ext cx="139700" cy="6858000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434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5087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4626352"/>
            <a:ext cx="12192000" cy="155901"/>
          </a:xfrm>
          <a:prstGeom prst="rect">
            <a:avLst/>
          </a:prstGeom>
          <a:solidFill>
            <a:srgbClr val="914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buborék 6"/>
          <p:cNvSpPr/>
          <p:nvPr/>
        </p:nvSpPr>
        <p:spPr>
          <a:xfrm>
            <a:off x="7116418" y="121377"/>
            <a:ext cx="4204252" cy="1041501"/>
          </a:xfrm>
          <a:prstGeom prst="wedgeEllipseCallout">
            <a:avLst>
              <a:gd name="adj1" fmla="val -34054"/>
              <a:gd name="adj2" fmla="val 705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Kérlek, menj el tőlem, mert nem vagyok méltó hozzád, Uram!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1600200" y="273777"/>
            <a:ext cx="3472070" cy="1041501"/>
          </a:xfrm>
          <a:prstGeom prst="wedgeEllipseCallout">
            <a:avLst>
              <a:gd name="adj1" fmla="val 77906"/>
              <a:gd name="adj2" fmla="val 485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91482B"/>
                </a:solidFill>
              </a:rPr>
              <a:t>Ne félj! Ezentúl emberhalász leszel!</a:t>
            </a:r>
            <a:endParaRPr lang="hu-HU" sz="2000" dirty="0">
              <a:solidFill>
                <a:srgbClr val="91482B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54678" y="4942844"/>
            <a:ext cx="106826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91482B"/>
                </a:solidFill>
              </a:rPr>
              <a:t>Péter otthagyta a zsákmányt, és követte az Urat.</a:t>
            </a:r>
          </a:p>
          <a:p>
            <a:pPr algn="ctr"/>
            <a:endParaRPr lang="hu-HU" sz="3600" dirty="0" smtClean="0">
              <a:solidFill>
                <a:srgbClr val="91482B"/>
              </a:solidFill>
            </a:endParaRPr>
          </a:p>
          <a:p>
            <a:pPr algn="ctr"/>
            <a:r>
              <a:rPr lang="hu-HU" sz="3200" dirty="0" smtClean="0">
                <a:solidFill>
                  <a:srgbClr val="91482B"/>
                </a:solidFill>
              </a:rPr>
              <a:t>Ő lett </a:t>
            </a:r>
            <a:r>
              <a:rPr lang="hu-HU" sz="3200" dirty="0" smtClean="0">
                <a:solidFill>
                  <a:srgbClr val="91482B"/>
                </a:solidFill>
              </a:rPr>
              <a:t>Jézus</a:t>
            </a:r>
            <a:r>
              <a:rPr lang="hu-HU" sz="3200" dirty="0" smtClean="0">
                <a:solidFill>
                  <a:srgbClr val="91482B"/>
                </a:solidFill>
              </a:rPr>
              <a:t> </a:t>
            </a:r>
            <a:r>
              <a:rPr lang="hu-HU" sz="3200" dirty="0" smtClean="0">
                <a:solidFill>
                  <a:srgbClr val="91482B"/>
                </a:solidFill>
              </a:rPr>
              <a:t>első emberhalásza, vagyis </a:t>
            </a:r>
            <a:r>
              <a:rPr lang="hu-HU" sz="3200" dirty="0" smtClean="0">
                <a:solidFill>
                  <a:srgbClr val="91482B"/>
                </a:solidFill>
              </a:rPr>
              <a:t>tanítványa.</a:t>
            </a:r>
            <a:endParaRPr lang="hu-HU" sz="3200" dirty="0">
              <a:solidFill>
                <a:srgbClr val="9148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7535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1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2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753</Words>
  <Application>Microsoft Office PowerPoint</Application>
  <PresentationFormat>Szélesvásznú</PresentationFormat>
  <Paragraphs>145</Paragraphs>
  <Slides>31</Slides>
  <Notes>0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60" baseType="lpstr">
      <vt:lpstr>Arial</vt:lpstr>
      <vt:lpstr>Arial Rounded MT Bold</vt:lpstr>
      <vt:lpstr>Calibri</vt:lpstr>
      <vt:lpstr>Calibri Light</vt:lpstr>
      <vt:lpstr>Comic Sans MS</vt:lpstr>
      <vt:lpstr>Times New Roman</vt:lpstr>
      <vt:lpstr>Wingdings 3</vt:lpstr>
      <vt:lpstr>Office-téma</vt:lpstr>
      <vt:lpstr>1_Office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21_Office Theme</vt:lpstr>
      <vt:lpstr>22_Office Theme</vt:lpstr>
      <vt:lpstr>1_Office-téma</vt:lpstr>
      <vt:lpstr>3_Office-téma</vt:lpstr>
      <vt:lpstr>CorelDRAW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40</cp:revision>
  <dcterms:created xsi:type="dcterms:W3CDTF">2021-02-08T17:35:45Z</dcterms:created>
  <dcterms:modified xsi:type="dcterms:W3CDTF">2021-02-10T17:27:33Z</dcterms:modified>
</cp:coreProperties>
</file>