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61" r:id="rId3"/>
    <p:sldId id="259" r:id="rId4"/>
    <p:sldId id="272" r:id="rId5"/>
    <p:sldId id="270" r:id="rId6"/>
    <p:sldId id="271" r:id="rId7"/>
    <p:sldId id="287" r:id="rId8"/>
    <p:sldId id="276" r:id="rId9"/>
    <p:sldId id="273" r:id="rId10"/>
    <p:sldId id="280" r:id="rId11"/>
    <p:sldId id="285" r:id="rId12"/>
    <p:sldId id="286" r:id="rId13"/>
    <p:sldId id="281" r:id="rId14"/>
    <p:sldId id="282" r:id="rId15"/>
    <p:sldId id="257" r:id="rId16"/>
    <p:sldId id="283" r:id="rId17"/>
    <p:sldId id="289" r:id="rId18"/>
    <p:sldId id="290" r:id="rId19"/>
    <p:sldId id="258" r:id="rId20"/>
    <p:sldId id="262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CB"/>
    <a:srgbClr val="F5DAF6"/>
    <a:srgbClr val="9E5F43"/>
    <a:srgbClr val="D3A09D"/>
    <a:srgbClr val="8A423E"/>
    <a:srgbClr val="90ABF0"/>
    <a:srgbClr val="FFFFDA"/>
    <a:srgbClr val="FFFBD6"/>
    <a:srgbClr val="FFCCFF"/>
    <a:srgbClr val="A85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>
        <p:guide orient="horz" pos="346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1872" y="42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B323F-9BE9-48A8-8E10-830076145DC0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E0565-962C-49B9-80FA-0C357E649E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997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E0565-962C-49B9-80FA-0C357E649EBC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722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E0565-962C-49B9-80FA-0C357E649EBC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4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22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89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082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526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322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43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18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801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783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995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73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AB494-D2DE-4CA1-820B-D6FEA5436DEB}" type="datetimeFigureOut">
              <a:rPr lang="hu-HU" smtClean="0"/>
              <a:t>2021. 02. 10.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08D54-86F9-4934-8B11-0CD7F22769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209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1.wma"/><Relationship Id="rId7" Type="http://schemas.openxmlformats.org/officeDocument/2006/relationships/audio" Target="../media/media3.wma"/><Relationship Id="rId12" Type="http://schemas.microsoft.com/office/2007/relationships/hdphoto" Target="../media/hdphoto6.wdp"/><Relationship Id="rId2" Type="http://schemas.microsoft.com/office/2007/relationships/media" Target="../media/media1.wma"/><Relationship Id="rId1" Type="http://schemas.openxmlformats.org/officeDocument/2006/relationships/tags" Target="../tags/tag2.xml"/><Relationship Id="rId6" Type="http://schemas.microsoft.com/office/2007/relationships/media" Target="../media/media3.wma"/><Relationship Id="rId11" Type="http://schemas.openxmlformats.org/officeDocument/2006/relationships/image" Target="../media/image10.png"/><Relationship Id="rId5" Type="http://schemas.openxmlformats.org/officeDocument/2006/relationships/audio" Target="../media/media2.wma"/><Relationship Id="rId10" Type="http://schemas.openxmlformats.org/officeDocument/2006/relationships/image" Target="../media/image9.png"/><Relationship Id="rId4" Type="http://schemas.microsoft.com/office/2007/relationships/media" Target="../media/media2.wma"/><Relationship Id="rId9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solidFill>
            <a:srgbClr val="C7C16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schemeClr val="bg1"/>
                </a:solidFill>
                <a:cs typeface="Arial" panose="020B0604020202020204" pitchFamily="34" charset="0"/>
              </a:rPr>
              <a:t>18. JÉZUS IMÁDKOZNI TANÍT: AZ ÚRI IMÁDSÁG</a:t>
            </a:r>
          </a:p>
        </p:txBody>
      </p:sp>
      <p:sp>
        <p:nvSpPr>
          <p:cNvPr id="5" name="Ellipszis 4"/>
          <p:cNvSpPr/>
          <p:nvPr/>
        </p:nvSpPr>
        <p:spPr>
          <a:xfrm>
            <a:off x="904903" y="2014836"/>
            <a:ext cx="2949575" cy="28844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C7C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 smtClean="0">
              <a:solidFill>
                <a:srgbClr val="9E5F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9E5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</a:t>
            </a:r>
            <a:r>
              <a:rPr lang="hu-HU" sz="2400" b="1" dirty="0">
                <a:solidFill>
                  <a:srgbClr val="9E5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9E5F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06470" y="1844617"/>
            <a:ext cx="6774226" cy="3951066"/>
          </a:xfrm>
          <a:prstGeom prst="rect">
            <a:avLst/>
          </a:prstGeom>
          <a:solidFill>
            <a:schemeClr val="bg1"/>
          </a:solidFill>
          <a:ln w="73025">
            <a:noFill/>
          </a:ln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9E5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9E5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9E5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9E5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rgbClr val="9E5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diavetítés mód,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rgbClr val="9E5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imádkozáshoz és a hangzó anyagok meghallgatásához egy csönden hely.</a:t>
            </a:r>
          </a:p>
        </p:txBody>
      </p:sp>
    </p:spTree>
    <p:extLst>
      <p:ext uri="{BB962C8B-B14F-4D97-AF65-F5344CB8AC3E}">
        <p14:creationId xmlns:p14="http://schemas.microsoft.com/office/powerpoint/2010/main" val="31795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"/>
    </mc:Choice>
    <mc:Fallback xmlns="">
      <p:transition spd="slow" advTm="109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yamatábra: Bekötés 7"/>
          <p:cNvSpPr/>
          <p:nvPr/>
        </p:nvSpPr>
        <p:spPr>
          <a:xfrm>
            <a:off x="2475876" y="2983872"/>
            <a:ext cx="1559400" cy="1532700"/>
          </a:xfrm>
          <a:prstGeom prst="flowChartConnector">
            <a:avLst/>
          </a:prstGeom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7200" dirty="0">
                <a:solidFill>
                  <a:schemeClr val="bg1"/>
                </a:solidFill>
              </a:rPr>
              <a:t>1</a:t>
            </a:r>
            <a:r>
              <a:rPr lang="hu-HU" sz="7200" dirty="0" smtClean="0">
                <a:solidFill>
                  <a:schemeClr val="bg1"/>
                </a:solidFill>
              </a:rPr>
              <a:t>.</a:t>
            </a:r>
            <a:endParaRPr lang="hu-HU" sz="7200" dirty="0">
              <a:solidFill>
                <a:schemeClr val="bg1"/>
              </a:solidFill>
            </a:endParaRPr>
          </a:p>
        </p:txBody>
      </p:sp>
      <p:sp>
        <p:nvSpPr>
          <p:cNvPr id="7" name="Folyamatábra: Bekötés 6"/>
          <p:cNvSpPr/>
          <p:nvPr/>
        </p:nvSpPr>
        <p:spPr>
          <a:xfrm>
            <a:off x="3722101" y="1328245"/>
            <a:ext cx="5357387" cy="5186855"/>
          </a:xfrm>
          <a:prstGeom prst="flowChartConnector">
            <a:avLst/>
          </a:prstGeom>
          <a:ln w="2349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Mi Atyánk, aki a mennyekben vagy, </a:t>
            </a:r>
            <a:endParaRPr lang="hu-HU" sz="3600" dirty="0" smtClean="0"/>
          </a:p>
          <a:p>
            <a:pPr algn="ctr"/>
            <a:r>
              <a:rPr lang="hu-HU" sz="3600" dirty="0" smtClean="0"/>
              <a:t>…</a:t>
            </a:r>
          </a:p>
          <a:p>
            <a:pPr algn="ctr"/>
            <a:r>
              <a:rPr lang="hu-HU" sz="3600" dirty="0" smtClean="0"/>
              <a:t>meg </a:t>
            </a:r>
            <a:r>
              <a:rPr lang="hu-HU" sz="3600" dirty="0"/>
              <a:t>a te </a:t>
            </a:r>
            <a:r>
              <a:rPr lang="hu-HU" sz="3600" dirty="0" smtClean="0"/>
              <a:t>neved</a:t>
            </a:r>
            <a:r>
              <a:rPr lang="hu-HU" sz="3600" dirty="0"/>
              <a:t>!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614689" y="0"/>
            <a:ext cx="1057731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200" dirty="0" smtClean="0"/>
              <a:t>Találd ki, hogy melyik szó hiányzik! Mondd ki hangosan!</a:t>
            </a:r>
          </a:p>
          <a:p>
            <a:r>
              <a:rPr lang="hu-HU" sz="2200" dirty="0" smtClean="0"/>
              <a:t>Kattints, és meglátod, hogy helyesen mondtad-e!</a:t>
            </a:r>
          </a:p>
          <a:p>
            <a:r>
              <a:rPr lang="hu-HU" sz="2200" dirty="0" smtClean="0"/>
              <a:t>(Diavetítés módban működik a feladat.)</a:t>
            </a:r>
            <a:endParaRPr lang="hu-HU" sz="22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8" b="92467" l="363" r="96224">
                        <a14:foregroundMark x1="53377" y1="24596" x2="53377" y2="24596"/>
                        <a14:foregroundMark x1="18228" y1="45657" x2="18228" y2="45657"/>
                        <a14:foregroundMark x1="78359" y1="78248" x2="78359" y2="78248"/>
                        <a14:foregroundMark x1="81990" y1="49885" x2="81990" y2="49885"/>
                        <a14:foregroundMark x1="75018" y1="30208" x2="75018" y2="30208"/>
                        <a14:foregroundMark x1="92229" y1="35665" x2="92229" y2="35665"/>
                        <a14:foregroundMark x1="94699" y1="62875" x2="94699" y2="62875"/>
                        <a14:foregroundMark x1="30792" y1="12529" x2="30792" y2="12529"/>
                        <a14:foregroundMark x1="4866" y1="60799" x2="4866" y2="60799"/>
                        <a14:foregroundMark x1="11983" y1="25980" x2="11983" y2="25980"/>
                        <a14:foregroundMark x1="17139" y1="72329" x2="17139" y2="72329"/>
                      </a14:backgroundRemoval>
                    </a14:imgEffect>
                  </a14:imgLayer>
                </a14:imgProps>
              </a:ext>
            </a:extLst>
          </a:blip>
          <a:srcRect t="11654" b="11253"/>
          <a:stretch/>
        </p:blipFill>
        <p:spPr>
          <a:xfrm>
            <a:off x="8690174" y="4302935"/>
            <a:ext cx="3501826" cy="2537347"/>
          </a:xfrm>
          <a:prstGeom prst="rect">
            <a:avLst/>
          </a:prstGeom>
        </p:spPr>
      </p:pic>
      <p:sp>
        <p:nvSpPr>
          <p:cNvPr id="6" name="Folyamatábra: Bekötés 5"/>
          <p:cNvSpPr/>
          <p:nvPr/>
        </p:nvSpPr>
        <p:spPr>
          <a:xfrm>
            <a:off x="3722101" y="1328244"/>
            <a:ext cx="5357387" cy="5186855"/>
          </a:xfrm>
          <a:prstGeom prst="flowChartConnector">
            <a:avLst/>
          </a:prstGeom>
          <a:ln w="2349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/>
              <a:t>Mi Atyánk, aki a mennyekben vagy, szenteltessék meg a te </a:t>
            </a:r>
            <a:r>
              <a:rPr lang="hu-HU" sz="3600" dirty="0" smtClean="0"/>
              <a:t>neved! </a:t>
            </a:r>
            <a:endParaRPr lang="hu-HU" sz="36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14688" cy="159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0" y="25796"/>
            <a:ext cx="8324850" cy="6858000"/>
          </a:xfrm>
          <a:prstGeom prst="rect">
            <a:avLst/>
          </a:prstGeom>
          <a:solidFill>
            <a:srgbClr val="B5C8F5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8" b="92467" l="363" r="96224">
                        <a14:foregroundMark x1="53377" y1="24596" x2="53377" y2="24596"/>
                        <a14:foregroundMark x1="18228" y1="45657" x2="18228" y2="45657"/>
                        <a14:foregroundMark x1="78359" y1="78248" x2="78359" y2="78248"/>
                        <a14:foregroundMark x1="81990" y1="49885" x2="81990" y2="49885"/>
                        <a14:foregroundMark x1="75018" y1="30208" x2="75018" y2="30208"/>
                        <a14:foregroundMark x1="92229" y1="35665" x2="92229" y2="35665"/>
                        <a14:foregroundMark x1="94699" y1="62875" x2="94699" y2="62875"/>
                        <a14:foregroundMark x1="30792" y1="12529" x2="30792" y2="12529"/>
                        <a14:foregroundMark x1="4866" y1="60799" x2="4866" y2="60799"/>
                        <a14:foregroundMark x1="11983" y1="25980" x2="11983" y2="25980"/>
                        <a14:foregroundMark x1="17139" y1="72329" x2="17139" y2="72329"/>
                      </a14:backgroundRemoval>
                    </a14:imgEffect>
                  </a14:imgLayer>
                </a14:imgProps>
              </a:ext>
            </a:extLst>
          </a:blip>
          <a:srcRect t="11654" b="11253"/>
          <a:stretch/>
        </p:blipFill>
        <p:spPr>
          <a:xfrm>
            <a:off x="8209537" y="4157250"/>
            <a:ext cx="3501826" cy="2537347"/>
          </a:xfrm>
          <a:prstGeom prst="rect">
            <a:avLst/>
          </a:prstGeom>
        </p:spPr>
      </p:pic>
      <p:sp>
        <p:nvSpPr>
          <p:cNvPr id="8" name="Folyamatábra: Bekötés 7"/>
          <p:cNvSpPr/>
          <p:nvPr/>
        </p:nvSpPr>
        <p:spPr>
          <a:xfrm>
            <a:off x="8025862" y="2379989"/>
            <a:ext cx="1429763" cy="1401693"/>
          </a:xfrm>
          <a:prstGeom prst="flowChartConnector">
            <a:avLst/>
          </a:prstGeom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7200" dirty="0" smtClean="0">
                <a:solidFill>
                  <a:schemeClr val="bg1"/>
                </a:solidFill>
              </a:rPr>
              <a:t>2.</a:t>
            </a:r>
            <a:endParaRPr lang="hu-HU" sz="7200" dirty="0">
              <a:solidFill>
                <a:schemeClr val="bg1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585547" y="2814453"/>
            <a:ext cx="5739304" cy="707886"/>
          </a:xfrm>
          <a:prstGeom prst="rect">
            <a:avLst/>
          </a:prstGeom>
          <a:solidFill>
            <a:srgbClr val="D7E1F9"/>
          </a:solidFill>
        </p:spPr>
        <p:txBody>
          <a:bodyPr wrap="square">
            <a:spAutoFit/>
          </a:bodyPr>
          <a:lstStyle/>
          <a:p>
            <a:pPr algn="r"/>
            <a:r>
              <a:rPr lang="hu-HU" sz="4000" dirty="0" smtClean="0"/>
              <a:t>…el a te országod!</a:t>
            </a:r>
            <a:endParaRPr lang="hu-HU" sz="4000" dirty="0"/>
          </a:p>
        </p:txBody>
      </p:sp>
      <p:sp>
        <p:nvSpPr>
          <p:cNvPr id="10" name="Téglalap 9"/>
          <p:cNvSpPr/>
          <p:nvPr/>
        </p:nvSpPr>
        <p:spPr>
          <a:xfrm>
            <a:off x="2585547" y="2814453"/>
            <a:ext cx="5739304" cy="707886"/>
          </a:xfrm>
          <a:prstGeom prst="rect">
            <a:avLst/>
          </a:prstGeom>
          <a:solidFill>
            <a:srgbClr val="D7E1F9"/>
          </a:solidFill>
        </p:spPr>
        <p:txBody>
          <a:bodyPr wrap="square">
            <a:spAutoFit/>
          </a:bodyPr>
          <a:lstStyle/>
          <a:p>
            <a:r>
              <a:rPr lang="hu-HU" sz="4000" dirty="0" smtClean="0"/>
              <a:t>  Jöjjön el a </a:t>
            </a:r>
            <a:r>
              <a:rPr lang="hu-HU" sz="4000" dirty="0"/>
              <a:t>te </a:t>
            </a:r>
            <a:r>
              <a:rPr lang="hu-HU" sz="4000" dirty="0" smtClean="0"/>
              <a:t>országod!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8058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yamatábra: Bekötés 5"/>
          <p:cNvSpPr/>
          <p:nvPr/>
        </p:nvSpPr>
        <p:spPr>
          <a:xfrm>
            <a:off x="2772450" y="2726123"/>
            <a:ext cx="1770300" cy="1735846"/>
          </a:xfrm>
          <a:prstGeom prst="flowChartConnector">
            <a:avLst/>
          </a:prstGeom>
          <a:solidFill>
            <a:srgbClr val="FFFFB3"/>
          </a:solidFill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7200" dirty="0" smtClean="0">
                <a:solidFill>
                  <a:srgbClr val="D7D066"/>
                </a:solidFill>
              </a:rPr>
              <a:t>3.</a:t>
            </a:r>
            <a:endParaRPr lang="hu-HU" sz="7200" dirty="0">
              <a:solidFill>
                <a:srgbClr val="D7D066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867150" y="0"/>
            <a:ext cx="8324850" cy="6858000"/>
          </a:xfrm>
          <a:prstGeom prst="rect">
            <a:avLst/>
          </a:prstGeom>
          <a:solidFill>
            <a:srgbClr val="E5E09B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3867150" y="2993881"/>
            <a:ext cx="7810500" cy="1200329"/>
          </a:xfrm>
          <a:prstGeom prst="rect">
            <a:avLst/>
          </a:prstGeom>
          <a:solidFill>
            <a:srgbClr val="D7D066"/>
          </a:solidFill>
        </p:spPr>
        <p:txBody>
          <a:bodyPr wrap="square">
            <a:spAutoFit/>
          </a:bodyPr>
          <a:lstStyle/>
          <a:p>
            <a:r>
              <a:rPr lang="hu-HU" sz="3600" dirty="0" smtClean="0"/>
              <a:t>    …      meg a te akaratod, mint a mennyben, úgy a földön is! </a:t>
            </a:r>
            <a:endParaRPr lang="hu-HU" sz="3600" dirty="0"/>
          </a:p>
        </p:txBody>
      </p:sp>
      <p:sp>
        <p:nvSpPr>
          <p:cNvPr id="11" name="Téglalap 10"/>
          <p:cNvSpPr/>
          <p:nvPr/>
        </p:nvSpPr>
        <p:spPr>
          <a:xfrm>
            <a:off x="3867150" y="2993881"/>
            <a:ext cx="7810500" cy="1200329"/>
          </a:xfrm>
          <a:prstGeom prst="rect">
            <a:avLst/>
          </a:prstGeom>
          <a:solidFill>
            <a:srgbClr val="D7D066"/>
          </a:solidFill>
        </p:spPr>
        <p:txBody>
          <a:bodyPr wrap="square">
            <a:spAutoFit/>
          </a:bodyPr>
          <a:lstStyle/>
          <a:p>
            <a:r>
              <a:rPr lang="hu-HU" sz="3600" dirty="0"/>
              <a:t>L</a:t>
            </a:r>
            <a:r>
              <a:rPr lang="hu-HU" sz="3600" dirty="0" smtClean="0"/>
              <a:t>egyen meg a te akaratod, mint a mennyben, úgy a földön is! </a:t>
            </a:r>
            <a:endParaRPr lang="hu-HU" sz="36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8" b="92467" l="363" r="96224">
                        <a14:foregroundMark x1="53377" y1="24596" x2="53377" y2="24596"/>
                        <a14:foregroundMark x1="18228" y1="45657" x2="18228" y2="45657"/>
                        <a14:foregroundMark x1="78359" y1="78248" x2="78359" y2="78248"/>
                        <a14:foregroundMark x1="81990" y1="49885" x2="81990" y2="49885"/>
                        <a14:foregroundMark x1="75018" y1="30208" x2="75018" y2="30208"/>
                        <a14:foregroundMark x1="92229" y1="35665" x2="92229" y2="35665"/>
                        <a14:foregroundMark x1="94699" y1="62875" x2="94699" y2="62875"/>
                        <a14:foregroundMark x1="30792" y1="12529" x2="30792" y2="12529"/>
                        <a14:foregroundMark x1="4866" y1="60799" x2="4866" y2="60799"/>
                        <a14:foregroundMark x1="11983" y1="25980" x2="11983" y2="25980"/>
                        <a14:foregroundMark x1="17139" y1="72329" x2="17139" y2="72329"/>
                      </a14:backgroundRemoval>
                    </a14:imgEffect>
                  </a14:imgLayer>
                </a14:imgProps>
              </a:ext>
            </a:extLst>
          </a:blip>
          <a:srcRect t="11654" b="11253"/>
          <a:stretch/>
        </p:blipFill>
        <p:spPr>
          <a:xfrm>
            <a:off x="5844710" y="0"/>
            <a:ext cx="3501826" cy="253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4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yamatábra: Bekötés 6"/>
          <p:cNvSpPr/>
          <p:nvPr/>
        </p:nvSpPr>
        <p:spPr>
          <a:xfrm>
            <a:off x="7977352" y="2841608"/>
            <a:ext cx="1456373" cy="1418036"/>
          </a:xfrm>
          <a:prstGeom prst="flowChartConnector">
            <a:avLst/>
          </a:prstGeom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7200" dirty="0" smtClean="0">
                <a:solidFill>
                  <a:schemeClr val="bg1"/>
                </a:solidFill>
              </a:rPr>
              <a:t>4.</a:t>
            </a:r>
            <a:endParaRPr lang="hu-HU" sz="7200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-69362" y="-30302"/>
            <a:ext cx="8324850" cy="6858000"/>
          </a:xfrm>
          <a:prstGeom prst="rect">
            <a:avLst/>
          </a:prstGeom>
          <a:solidFill>
            <a:srgbClr val="B5C8F5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159488" y="2841608"/>
            <a:ext cx="6096000" cy="1323439"/>
          </a:xfrm>
          <a:prstGeom prst="rect">
            <a:avLst/>
          </a:prstGeom>
          <a:solidFill>
            <a:srgbClr val="D7E1F9"/>
          </a:solidFill>
        </p:spPr>
        <p:txBody>
          <a:bodyPr>
            <a:spAutoFit/>
          </a:bodyPr>
          <a:lstStyle/>
          <a:p>
            <a:pPr algn="r"/>
            <a:r>
              <a:rPr lang="hu-HU" sz="4000" dirty="0"/>
              <a:t>M</a:t>
            </a:r>
            <a:r>
              <a:rPr lang="hu-HU" sz="4000" dirty="0" smtClean="0"/>
              <a:t>indennapi </a:t>
            </a:r>
            <a:r>
              <a:rPr lang="hu-HU" sz="4000" dirty="0"/>
              <a:t>kenyerünket </a:t>
            </a:r>
          </a:p>
          <a:p>
            <a:pPr algn="r"/>
            <a:r>
              <a:rPr lang="hu-HU" sz="4000" dirty="0" smtClean="0"/>
              <a:t>          … meg nekünk ma! </a:t>
            </a:r>
            <a:endParaRPr lang="hu-HU" sz="4000" dirty="0"/>
          </a:p>
        </p:txBody>
      </p:sp>
      <p:sp>
        <p:nvSpPr>
          <p:cNvPr id="8" name="Téglalap 7"/>
          <p:cNvSpPr/>
          <p:nvPr/>
        </p:nvSpPr>
        <p:spPr>
          <a:xfrm>
            <a:off x="2235611" y="2841609"/>
            <a:ext cx="6096000" cy="1323439"/>
          </a:xfrm>
          <a:prstGeom prst="rect">
            <a:avLst/>
          </a:prstGeom>
          <a:solidFill>
            <a:srgbClr val="D7E1F9"/>
          </a:solidFill>
        </p:spPr>
        <p:txBody>
          <a:bodyPr>
            <a:spAutoFit/>
          </a:bodyPr>
          <a:lstStyle/>
          <a:p>
            <a:pPr algn="r"/>
            <a:r>
              <a:rPr lang="hu-HU" sz="4000" dirty="0"/>
              <a:t>M</a:t>
            </a:r>
            <a:r>
              <a:rPr lang="hu-HU" sz="4000" dirty="0" smtClean="0"/>
              <a:t>indennapi </a:t>
            </a:r>
            <a:r>
              <a:rPr lang="hu-HU" sz="4000" dirty="0"/>
              <a:t>kenyerünket </a:t>
            </a:r>
          </a:p>
          <a:p>
            <a:pPr algn="r"/>
            <a:r>
              <a:rPr lang="hu-HU" sz="4000" dirty="0"/>
              <a:t>add meg nekünk </a:t>
            </a:r>
            <a:r>
              <a:rPr lang="hu-HU" sz="4000" dirty="0" smtClean="0"/>
              <a:t>ma! </a:t>
            </a:r>
            <a:endParaRPr lang="hu-HU" sz="40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3" b="89923" l="5526" r="93975"/>
                    </a14:imgEffect>
                  </a14:imgLayer>
                </a14:imgProps>
              </a:ext>
            </a:extLst>
          </a:blip>
          <a:srcRect l="6286" t="12735" r="6777" b="9280"/>
          <a:stretch/>
        </p:blipFill>
        <p:spPr>
          <a:xfrm>
            <a:off x="3698597" y="4540596"/>
            <a:ext cx="2771578" cy="18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867150" y="0"/>
            <a:ext cx="832485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Folyamatábra: Bekötés 3"/>
          <p:cNvSpPr/>
          <p:nvPr/>
        </p:nvSpPr>
        <p:spPr>
          <a:xfrm>
            <a:off x="2772450" y="2726123"/>
            <a:ext cx="1770300" cy="1735846"/>
          </a:xfrm>
          <a:prstGeom prst="flowChartConnector">
            <a:avLst/>
          </a:prstGeom>
          <a:solidFill>
            <a:srgbClr val="FFFFB3"/>
          </a:solidFill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7200" dirty="0" smtClean="0">
                <a:solidFill>
                  <a:srgbClr val="D7D066"/>
                </a:solidFill>
              </a:rPr>
              <a:t>5.</a:t>
            </a:r>
            <a:endParaRPr lang="hu-HU" sz="7200" dirty="0">
              <a:solidFill>
                <a:srgbClr val="D7D066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886200" y="2738850"/>
            <a:ext cx="7810500" cy="1754326"/>
          </a:xfrm>
          <a:prstGeom prst="rect">
            <a:avLst/>
          </a:prstGeom>
          <a:solidFill>
            <a:srgbClr val="D7D066"/>
          </a:solidFill>
        </p:spPr>
        <p:txBody>
          <a:bodyPr wrap="square">
            <a:spAutoFit/>
          </a:bodyPr>
          <a:lstStyle/>
          <a:p>
            <a:r>
              <a:rPr lang="hu-HU" sz="3600" dirty="0"/>
              <a:t>É</a:t>
            </a:r>
            <a:r>
              <a:rPr lang="hu-HU" sz="3600" dirty="0" smtClean="0"/>
              <a:t>s      …           vétkeinket</a:t>
            </a:r>
            <a:r>
              <a:rPr lang="hu-HU" sz="3600" dirty="0"/>
              <a:t>, </a:t>
            </a:r>
          </a:p>
          <a:p>
            <a:r>
              <a:rPr lang="hu-HU" sz="3600" dirty="0"/>
              <a:t>miképpen mi is megbocsátunk </a:t>
            </a:r>
          </a:p>
          <a:p>
            <a:r>
              <a:rPr lang="hu-HU" sz="3600" dirty="0"/>
              <a:t>az ellenünk </a:t>
            </a:r>
            <a:r>
              <a:rPr lang="hu-HU" sz="3600" dirty="0" smtClean="0"/>
              <a:t>vétkezőknek. </a:t>
            </a:r>
            <a:endParaRPr lang="hu-HU" sz="3600" dirty="0"/>
          </a:p>
        </p:txBody>
      </p:sp>
      <p:sp>
        <p:nvSpPr>
          <p:cNvPr id="7" name="Téglalap 6"/>
          <p:cNvSpPr/>
          <p:nvPr/>
        </p:nvSpPr>
        <p:spPr>
          <a:xfrm>
            <a:off x="3867150" y="2778801"/>
            <a:ext cx="7810500" cy="1754326"/>
          </a:xfrm>
          <a:prstGeom prst="rect">
            <a:avLst/>
          </a:prstGeom>
          <a:solidFill>
            <a:srgbClr val="D7D066"/>
          </a:solidFill>
        </p:spPr>
        <p:txBody>
          <a:bodyPr wrap="square">
            <a:spAutoFit/>
          </a:bodyPr>
          <a:lstStyle/>
          <a:p>
            <a:r>
              <a:rPr lang="hu-HU" sz="3600" dirty="0"/>
              <a:t>É</a:t>
            </a:r>
            <a:r>
              <a:rPr lang="hu-HU" sz="3600" dirty="0" smtClean="0"/>
              <a:t>s </a:t>
            </a:r>
            <a:r>
              <a:rPr lang="hu-HU" sz="3600" dirty="0"/>
              <a:t>bocsásd meg vétkeinket, </a:t>
            </a:r>
          </a:p>
          <a:p>
            <a:r>
              <a:rPr lang="hu-HU" sz="3600" dirty="0"/>
              <a:t>miképpen mi is megbocsátunk </a:t>
            </a:r>
          </a:p>
          <a:p>
            <a:r>
              <a:rPr lang="hu-HU" sz="3600" dirty="0"/>
              <a:t>az ellenünk </a:t>
            </a:r>
            <a:r>
              <a:rPr lang="hu-HU" sz="3600" dirty="0" smtClean="0"/>
              <a:t>vétkezőknek</a:t>
            </a:r>
            <a:r>
              <a:rPr lang="hu-HU" sz="3600" dirty="0"/>
              <a:t>.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3" b="92579" l="4754" r="89610">
                        <a14:backgroundMark x1="65433" y1="41707" x2="65433" y2="41707"/>
                      </a14:backgroundRemoval>
                    </a14:imgEffect>
                  </a14:imgLayer>
                </a14:imgProps>
              </a:ext>
            </a:extLst>
          </a:blip>
          <a:srcRect l="7081" t="4582" r="10447" b="9926"/>
          <a:stretch/>
        </p:blipFill>
        <p:spPr>
          <a:xfrm>
            <a:off x="871314" y="4758259"/>
            <a:ext cx="1901136" cy="180345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3" b="97977" l="5348" r="96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947" y="558152"/>
            <a:ext cx="2196053" cy="28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867150" y="0"/>
            <a:ext cx="8324850" cy="6858000"/>
          </a:xfrm>
          <a:prstGeom prst="rect">
            <a:avLst/>
          </a:prstGeom>
          <a:solidFill>
            <a:srgbClr val="E4DF98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Folyamatábra: Bekötés 4"/>
          <p:cNvSpPr/>
          <p:nvPr/>
        </p:nvSpPr>
        <p:spPr>
          <a:xfrm>
            <a:off x="8592900" y="2561076"/>
            <a:ext cx="1770300" cy="1735846"/>
          </a:xfrm>
          <a:prstGeom prst="flowChartConnector">
            <a:avLst/>
          </a:prstGeom>
          <a:solidFill>
            <a:srgbClr val="FFFFB3"/>
          </a:solidFill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u-HU" sz="7200" dirty="0" smtClean="0">
                <a:solidFill>
                  <a:schemeClr val="bg1"/>
                </a:solidFill>
              </a:rPr>
              <a:t>6.</a:t>
            </a:r>
            <a:endParaRPr lang="hu-HU" sz="7200" dirty="0">
              <a:solidFill>
                <a:schemeClr val="bg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257300" y="3044279"/>
            <a:ext cx="7810500" cy="769441"/>
          </a:xfrm>
          <a:prstGeom prst="rect">
            <a:avLst/>
          </a:prstGeom>
          <a:solidFill>
            <a:srgbClr val="D7D066"/>
          </a:solidFill>
        </p:spPr>
        <p:txBody>
          <a:bodyPr wrap="square">
            <a:spAutoFit/>
          </a:bodyPr>
          <a:lstStyle/>
          <a:p>
            <a:pPr algn="r"/>
            <a:r>
              <a:rPr lang="hu-HU" sz="4400" dirty="0" smtClean="0"/>
              <a:t>Ne  … minket kísértésbe! </a:t>
            </a:r>
            <a:endParaRPr lang="hu-HU" sz="4400" dirty="0"/>
          </a:p>
        </p:txBody>
      </p:sp>
      <p:sp>
        <p:nvSpPr>
          <p:cNvPr id="8" name="Téglalap 7"/>
          <p:cNvSpPr/>
          <p:nvPr/>
        </p:nvSpPr>
        <p:spPr>
          <a:xfrm>
            <a:off x="1257300" y="3033758"/>
            <a:ext cx="7810500" cy="769441"/>
          </a:xfrm>
          <a:prstGeom prst="rect">
            <a:avLst/>
          </a:prstGeom>
          <a:solidFill>
            <a:srgbClr val="D7D066"/>
          </a:solidFill>
        </p:spPr>
        <p:txBody>
          <a:bodyPr wrap="square">
            <a:noAutofit/>
          </a:bodyPr>
          <a:lstStyle/>
          <a:p>
            <a:pPr algn="r"/>
            <a:r>
              <a:rPr lang="hu-HU" sz="4400" dirty="0" smtClean="0"/>
              <a:t> </a:t>
            </a:r>
            <a:r>
              <a:rPr lang="hu-HU" sz="4400" dirty="0"/>
              <a:t>N</a:t>
            </a:r>
            <a:r>
              <a:rPr lang="hu-HU" sz="4400" dirty="0" smtClean="0"/>
              <a:t>e </a:t>
            </a:r>
            <a:r>
              <a:rPr lang="hu-HU" sz="4400" dirty="0" err="1"/>
              <a:t>vígy</a:t>
            </a:r>
            <a:r>
              <a:rPr lang="hu-HU" sz="4400" dirty="0"/>
              <a:t> minket </a:t>
            </a:r>
            <a:r>
              <a:rPr lang="hu-HU" sz="4400" dirty="0" smtClean="0"/>
              <a:t>kísértésbe! </a:t>
            </a:r>
            <a:endParaRPr lang="hu-HU" sz="4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" b="89980" l="9994" r="92779"/>
                    </a14:imgEffect>
                  </a14:imgLayer>
                </a14:imgProps>
              </a:ext>
            </a:extLst>
          </a:blip>
          <a:srcRect l="12949" t="10135" r="6028" b="8521"/>
          <a:stretch/>
        </p:blipFill>
        <p:spPr>
          <a:xfrm flipH="1">
            <a:off x="9067800" y="4143892"/>
            <a:ext cx="3067050" cy="27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867150" y="3067111"/>
            <a:ext cx="6220747" cy="1200329"/>
          </a:xfrm>
          <a:prstGeom prst="rect">
            <a:avLst/>
          </a:prstGeom>
          <a:solidFill>
            <a:srgbClr val="B5C8F5"/>
          </a:solidFill>
        </p:spPr>
        <p:txBody>
          <a:bodyPr wrap="square">
            <a:spAutoFit/>
          </a:bodyPr>
          <a:lstStyle/>
          <a:p>
            <a:r>
              <a:rPr lang="hu-HU" sz="3600" dirty="0" smtClean="0"/>
              <a:t>De       …        meg minket a gonosztól!</a:t>
            </a:r>
            <a:endParaRPr lang="hu-HU" sz="3600" dirty="0"/>
          </a:p>
        </p:txBody>
      </p:sp>
      <p:sp>
        <p:nvSpPr>
          <p:cNvPr id="7" name="Téglalap 6"/>
          <p:cNvSpPr/>
          <p:nvPr/>
        </p:nvSpPr>
        <p:spPr>
          <a:xfrm>
            <a:off x="3867150" y="2719800"/>
            <a:ext cx="7810500" cy="1754326"/>
          </a:xfrm>
          <a:prstGeom prst="rect">
            <a:avLst/>
          </a:prstGeom>
          <a:solidFill>
            <a:srgbClr val="CCD9F8"/>
          </a:solidFill>
        </p:spPr>
        <p:txBody>
          <a:bodyPr wrap="square">
            <a:spAutoFit/>
          </a:bodyPr>
          <a:lstStyle/>
          <a:p>
            <a:r>
              <a:rPr lang="hu-HU" sz="3600" dirty="0" smtClean="0"/>
              <a:t>és     … …          vétkeinket</a:t>
            </a:r>
            <a:r>
              <a:rPr lang="hu-HU" sz="3600" dirty="0"/>
              <a:t>, </a:t>
            </a:r>
          </a:p>
          <a:p>
            <a:r>
              <a:rPr lang="hu-HU" sz="3600" dirty="0"/>
              <a:t>miképpen mi is megbocsátunk </a:t>
            </a:r>
          </a:p>
          <a:p>
            <a:r>
              <a:rPr lang="hu-HU" sz="3600" dirty="0"/>
              <a:t>az ellenünk vétkezőknek;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867150" y="0"/>
            <a:ext cx="8324850" cy="6858000"/>
          </a:xfrm>
          <a:prstGeom prst="rect">
            <a:avLst/>
          </a:prstGeom>
          <a:solidFill>
            <a:srgbClr val="B5C8F5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Folyamatábra: Bekötés 4"/>
          <p:cNvSpPr/>
          <p:nvPr/>
        </p:nvSpPr>
        <p:spPr>
          <a:xfrm>
            <a:off x="2687400" y="2784226"/>
            <a:ext cx="1728000" cy="1728000"/>
          </a:xfrm>
          <a:prstGeom prst="flowChartConnector">
            <a:avLst/>
          </a:prstGeom>
          <a:solidFill>
            <a:srgbClr val="B5C8F5"/>
          </a:solidFill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7200" dirty="0" smtClean="0">
                <a:solidFill>
                  <a:schemeClr val="bg1"/>
                </a:solidFill>
              </a:rPr>
              <a:t>7.</a:t>
            </a:r>
            <a:endParaRPr lang="hu-HU" sz="7200" dirty="0">
              <a:solidFill>
                <a:schemeClr val="bg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867150" y="2719800"/>
            <a:ext cx="6963761" cy="2308324"/>
          </a:xfrm>
          <a:prstGeom prst="rect">
            <a:avLst/>
          </a:prstGeom>
          <a:solidFill>
            <a:srgbClr val="B5C8F5"/>
          </a:solidFill>
        </p:spPr>
        <p:txBody>
          <a:bodyPr wrap="square">
            <a:spAutoFit/>
          </a:bodyPr>
          <a:lstStyle/>
          <a:p>
            <a:r>
              <a:rPr lang="hu-HU" sz="3600" dirty="0" smtClean="0"/>
              <a:t>De          …     meg minket a gonosztól! Mert tied az ország, a hatalom és a dicsőség mindörökké. Ámen.</a:t>
            </a:r>
            <a:endParaRPr lang="hu-HU" sz="36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" b="89980" l="9994" r="92779"/>
                    </a14:imgEffect>
                  </a14:imgLayer>
                </a14:imgProps>
              </a:ext>
            </a:extLst>
          </a:blip>
          <a:srcRect l="12949" t="10135" r="6028" b="8521"/>
          <a:stretch/>
        </p:blipFill>
        <p:spPr>
          <a:xfrm flipH="1">
            <a:off x="484350" y="80639"/>
            <a:ext cx="3067050" cy="2703587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3867150" y="2784226"/>
            <a:ext cx="6963761" cy="2308324"/>
          </a:xfrm>
          <a:prstGeom prst="rect">
            <a:avLst/>
          </a:prstGeom>
          <a:solidFill>
            <a:srgbClr val="B5C8F5"/>
          </a:solidFill>
        </p:spPr>
        <p:txBody>
          <a:bodyPr wrap="square">
            <a:spAutoFit/>
          </a:bodyPr>
          <a:lstStyle/>
          <a:p>
            <a:r>
              <a:rPr lang="hu-HU" sz="3600" dirty="0" smtClean="0"/>
              <a:t>De szabadítsd meg minket a gonosztól! Mert tied az ország, a hatalom és a dicsőség mindörökké. Ámen.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7244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666750" y="1143000"/>
            <a:ext cx="10668000" cy="4457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vert270" wrap="square" rtlCol="0">
            <a:noAutofit/>
          </a:bodyPr>
          <a:lstStyle/>
          <a:p>
            <a:endParaRPr lang="hu-HU" sz="6000" dirty="0" smtClean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457" y="2980955"/>
            <a:ext cx="1210586" cy="119685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170740" y="2790872"/>
            <a:ext cx="5792850" cy="1600200"/>
          </a:xfrm>
          <a:prstGeom prst="rect">
            <a:avLst/>
          </a:prstGeom>
          <a:solidFill>
            <a:srgbClr val="F7E3D5"/>
          </a:solidFill>
          <a:ln w="3175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Imádkozz az Úri imádság  </a:t>
            </a:r>
            <a:endParaRPr lang="hu-HU" sz="2800" dirty="0">
              <a:solidFill>
                <a:schemeClr val="tx1"/>
              </a:solidFill>
            </a:endParaRP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 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 szavaival! 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04325" y="618062"/>
            <a:ext cx="5792850" cy="1455859"/>
          </a:xfrm>
          <a:prstGeom prst="rect">
            <a:avLst/>
          </a:prstGeom>
          <a:solidFill>
            <a:srgbClr val="FAEEE6"/>
          </a:solidFill>
          <a:ln w="3175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Szólítsd </a:t>
            </a:r>
            <a:r>
              <a:rPr lang="hu-HU" sz="2800" dirty="0" smtClean="0">
                <a:solidFill>
                  <a:schemeClr val="tx1"/>
                </a:solidFill>
              </a:rPr>
              <a:t>Istent</a:t>
            </a: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Mennyei Atyának!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170740" y="4929920"/>
            <a:ext cx="5792850" cy="1455859"/>
          </a:xfrm>
          <a:prstGeom prst="rect">
            <a:avLst/>
          </a:prstGeom>
          <a:solidFill>
            <a:srgbClr val="FCF4EE"/>
          </a:solidFill>
          <a:ln w="3175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ondj </a:t>
            </a:r>
            <a:r>
              <a:rPr lang="hu-HU" sz="2800" dirty="0" smtClean="0">
                <a:solidFill>
                  <a:schemeClr val="tx1"/>
                </a:solidFill>
              </a:rPr>
              <a:t>az imádságban hasonló dolgokat, mint Jézus!</a:t>
            </a: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4" b="100000" l="4839" r="946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09" y="2073921"/>
            <a:ext cx="2703388" cy="285599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6" b="98878" l="4804" r="965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3590" y="2042735"/>
            <a:ext cx="2577288" cy="315372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6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0"/>
    </mc:Choice>
    <mc:Fallback xmlns="">
      <p:transition spd="slow" advTm="14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109" y="0"/>
            <a:ext cx="4503754" cy="686589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51329" y="3644153"/>
            <a:ext cx="55401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Tanuld meg az imádságot fejből!</a:t>
            </a:r>
            <a:endParaRPr lang="hu-HU" sz="2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40" y="101336"/>
            <a:ext cx="1057689" cy="10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solidFill>
            <a:srgbClr val="FFFBD6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8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61" y="1363664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zis 8"/>
          <p:cNvSpPr>
            <a:spLocks/>
          </p:cNvSpPr>
          <p:nvPr/>
        </p:nvSpPr>
        <p:spPr>
          <a:xfrm>
            <a:off x="7609914" y="1801857"/>
            <a:ext cx="3240000" cy="3240000"/>
          </a:xfrm>
          <a:prstGeom prst="ellipse">
            <a:avLst/>
          </a:prstGeom>
          <a:noFill/>
          <a:ln w="44450">
            <a:solidFill>
              <a:srgbClr val="F58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630507" y="2821782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11" name="Téglalap 10"/>
          <p:cNvSpPr/>
          <p:nvPr/>
        </p:nvSpPr>
        <p:spPr>
          <a:xfrm>
            <a:off x="4483758" y="5851526"/>
            <a:ext cx="4302396" cy="707886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299E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7680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7152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63500"/>
            <a:ext cx="227614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831193" y="2869652"/>
            <a:ext cx="5024438" cy="2185988"/>
          </a:xfrm>
          <a:prstGeom prst="rect">
            <a:avLst/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srgbClr val="000000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873125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8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bg1"/>
            </a:gs>
            <a:gs pos="10000">
              <a:srgbClr val="B5C8F5"/>
            </a:gs>
            <a:gs pos="94853">
              <a:srgbClr val="D7D066"/>
            </a:gs>
            <a:gs pos="74000">
              <a:srgbClr val="FFFF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zis 5"/>
          <p:cNvSpPr>
            <a:spLocks noChangeAspect="1"/>
          </p:cNvSpPr>
          <p:nvPr/>
        </p:nvSpPr>
        <p:spPr>
          <a:xfrm>
            <a:off x="660108" y="560242"/>
            <a:ext cx="3934395" cy="3727683"/>
          </a:xfrm>
          <a:prstGeom prst="ellipse">
            <a:avLst/>
          </a:prstGeom>
          <a:solidFill>
            <a:srgbClr val="FFFFFF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082669" y="1085256"/>
            <a:ext cx="3089275" cy="26776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90ABF0"/>
                </a:solidFill>
                <a:effectLst/>
                <a:cs typeface="Arial" panose="020B0604020202020204" pitchFamily="34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90ABF0"/>
                </a:solidFill>
                <a:effectLst/>
                <a:cs typeface="Arial" panose="020B0604020202020204" pitchFamily="34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b="1" dirty="0">
                <a:solidFill>
                  <a:srgbClr val="90ABF0"/>
                </a:solidFill>
                <a:effectLst/>
                <a:cs typeface="Arial" panose="020B0604020202020204" pitchFamily="34" charset="0"/>
              </a:rPr>
              <a:t>Isten áldását </a:t>
            </a:r>
            <a:r>
              <a:rPr lang="hu-HU" altLang="hu-HU" sz="2800" b="1" dirty="0" smtClean="0">
                <a:solidFill>
                  <a:srgbClr val="90ABF0"/>
                </a:solidFill>
                <a:effectLst/>
                <a:cs typeface="Arial" panose="020B0604020202020204" pitchFamily="34" charset="0"/>
              </a:rPr>
              <a:t>kívánjuk ezzel </a:t>
            </a:r>
            <a:r>
              <a:rPr lang="hu-HU" altLang="hu-HU" sz="2800" b="1" dirty="0">
                <a:solidFill>
                  <a:srgbClr val="90ABF0"/>
                </a:solidFill>
                <a:effectLst/>
                <a:cs typeface="Arial" panose="020B0604020202020204" pitchFamily="34" charset="0"/>
              </a:rPr>
              <a:t>az Igével!</a:t>
            </a:r>
          </a:p>
        </p:txBody>
      </p:sp>
      <p:sp>
        <p:nvSpPr>
          <p:cNvPr id="8" name="Téglalap 12"/>
          <p:cNvSpPr>
            <a:spLocks noChangeArrowheads="1"/>
          </p:cNvSpPr>
          <p:nvPr/>
        </p:nvSpPr>
        <p:spPr bwMode="auto">
          <a:xfrm>
            <a:off x="2970321" y="4900572"/>
            <a:ext cx="6534718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6000" dirty="0">
                <a:solidFill>
                  <a:srgbClr val="776A2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 </a:t>
            </a:r>
            <a:r>
              <a:rPr lang="hu-HU" altLang="hu-HU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Szövegdoboz 5"/>
          <p:cNvSpPr txBox="1">
            <a:spLocks noChangeArrowheads="1"/>
          </p:cNvSpPr>
          <p:nvPr/>
        </p:nvSpPr>
        <p:spPr bwMode="auto">
          <a:xfrm>
            <a:off x="5190485" y="1202395"/>
            <a:ext cx="624427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sz="3200" dirty="0" smtClean="0">
                <a:solidFill>
                  <a:srgbClr val="8A423E"/>
                </a:solidFill>
                <a:latin typeface="Comic Sans MS" panose="030F0702030302020204" pitchFamily="66" charset="0"/>
              </a:rPr>
              <a:t>„</a:t>
            </a:r>
            <a:r>
              <a:rPr lang="hu-HU" sz="2800" dirty="0" smtClean="0">
                <a:solidFill>
                  <a:srgbClr val="8A423E"/>
                </a:solidFill>
                <a:latin typeface="Comic Sans MS" panose="030F0702030302020204" pitchFamily="66" charset="0"/>
              </a:rPr>
              <a:t>Békességet </a:t>
            </a:r>
            <a:r>
              <a:rPr lang="hu-HU" sz="2800" dirty="0">
                <a:solidFill>
                  <a:srgbClr val="8A423E"/>
                </a:solidFill>
                <a:latin typeface="Comic Sans MS" panose="030F0702030302020204" pitchFamily="66" charset="0"/>
              </a:rPr>
              <a:t>hagyok nektek: az én békességemet adom nektek; de nem úgy adom nektek, ahogyan a világ adja. Ne nyugtalankodjék a ti szívetek, ne is csüggedjen</a:t>
            </a:r>
            <a:r>
              <a:rPr lang="hu-HU" sz="2800" dirty="0" smtClean="0">
                <a:solidFill>
                  <a:srgbClr val="8A423E"/>
                </a:solidFill>
                <a:latin typeface="Comic Sans MS" panose="030F0702030302020204" pitchFamily="66" charset="0"/>
              </a:rPr>
              <a:t>.”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sz="2800" dirty="0" smtClean="0">
                <a:solidFill>
                  <a:srgbClr val="8A423E"/>
                </a:solidFill>
                <a:latin typeface="Comic Sans MS" panose="030F0702030302020204" pitchFamily="66" charset="0"/>
              </a:rPr>
              <a:t>(János evangéliuma </a:t>
            </a:r>
            <a:r>
              <a:rPr lang="hu-HU" sz="2800" dirty="0">
                <a:solidFill>
                  <a:srgbClr val="8A423E"/>
                </a:solidFill>
                <a:latin typeface="Comic Sans MS" panose="030F0702030302020204" pitchFamily="66" charset="0"/>
              </a:rPr>
              <a:t>14,27)</a:t>
            </a:r>
            <a:r>
              <a:rPr lang="hu-HU" altLang="hu-HU" sz="3200" dirty="0" smtClean="0">
                <a:solidFill>
                  <a:srgbClr val="8A423E"/>
                </a:solidFill>
                <a:latin typeface="Comic Sans MS" panose="030F0702030302020204" pitchFamily="66" charset="0"/>
              </a:rPr>
              <a:t> </a:t>
            </a:r>
            <a:endParaRPr lang="hu-HU" altLang="hu-HU" sz="3200" dirty="0">
              <a:solidFill>
                <a:srgbClr val="8A423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-10254" y="4711307"/>
            <a:ext cx="3960000" cy="2196000"/>
          </a:xfrm>
          <a:prstGeom prst="rect">
            <a:avLst/>
          </a:prstGeom>
          <a:solidFill>
            <a:srgbClr val="D7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Amikor imádkozunk, </a:t>
            </a:r>
          </a:p>
          <a:p>
            <a:pPr algn="ctr"/>
            <a:r>
              <a:rPr lang="hu-HU" sz="2800" dirty="0" smtClean="0"/>
              <a:t>akkor Istennel beszélünk.</a:t>
            </a:r>
            <a:endParaRPr lang="hu-HU" sz="2800" dirty="0"/>
          </a:p>
        </p:txBody>
      </p:sp>
      <p:sp>
        <p:nvSpPr>
          <p:cNvPr id="18" name="Téglalap 17"/>
          <p:cNvSpPr/>
          <p:nvPr/>
        </p:nvSpPr>
        <p:spPr>
          <a:xfrm>
            <a:off x="4113150" y="-19050"/>
            <a:ext cx="3960000" cy="2196000"/>
          </a:xfrm>
          <a:prstGeom prst="rect">
            <a:avLst/>
          </a:prstGeom>
          <a:solidFill>
            <a:srgbClr val="C7C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Isten lát minket imádkozás közben.</a:t>
            </a:r>
            <a:endParaRPr lang="hu-HU" sz="2800" dirty="0"/>
          </a:p>
        </p:txBody>
      </p:sp>
      <p:sp>
        <p:nvSpPr>
          <p:cNvPr id="15" name="Téglalap 14"/>
          <p:cNvSpPr/>
          <p:nvPr/>
        </p:nvSpPr>
        <p:spPr>
          <a:xfrm>
            <a:off x="-10254" y="2350972"/>
            <a:ext cx="3960000" cy="2196000"/>
          </a:xfrm>
          <a:prstGeom prst="rect">
            <a:avLst/>
          </a:prstGeom>
          <a:solidFill>
            <a:srgbClr val="E6A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Nem halljuk Istent imádkozás közben.</a:t>
            </a:r>
            <a:endParaRPr lang="hu-HU" sz="2800" dirty="0"/>
          </a:p>
        </p:txBody>
      </p:sp>
      <p:sp>
        <p:nvSpPr>
          <p:cNvPr id="16" name="Téglalap 15"/>
          <p:cNvSpPr/>
          <p:nvPr/>
        </p:nvSpPr>
        <p:spPr>
          <a:xfrm>
            <a:off x="-10254" y="-38100"/>
            <a:ext cx="3996000" cy="2196000"/>
          </a:xfrm>
          <a:prstGeom prst="rect">
            <a:avLst/>
          </a:prstGeom>
          <a:solidFill>
            <a:srgbClr val="AD6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Isten hall minket imádkozás közben.</a:t>
            </a:r>
            <a:endParaRPr lang="hu-HU" sz="2800" dirty="0"/>
          </a:p>
        </p:txBody>
      </p:sp>
      <p:sp>
        <p:nvSpPr>
          <p:cNvPr id="19" name="Téglalap 18"/>
          <p:cNvSpPr/>
          <p:nvPr/>
        </p:nvSpPr>
        <p:spPr>
          <a:xfrm>
            <a:off x="4108848" y="2350972"/>
            <a:ext cx="3960000" cy="2196000"/>
          </a:xfrm>
          <a:prstGeom prst="rect">
            <a:avLst/>
          </a:prstGeom>
          <a:solidFill>
            <a:srgbClr val="DF9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Olvasd el és jegyezd meg!</a:t>
            </a:r>
            <a:endParaRPr lang="hu-HU" sz="2800" dirty="0"/>
          </a:p>
        </p:txBody>
      </p:sp>
      <p:sp>
        <p:nvSpPr>
          <p:cNvPr id="20" name="Téglalap 19"/>
          <p:cNvSpPr/>
          <p:nvPr/>
        </p:nvSpPr>
        <p:spPr>
          <a:xfrm>
            <a:off x="4113150" y="4711307"/>
            <a:ext cx="3960000" cy="2196000"/>
          </a:xfrm>
          <a:prstGeom prst="rect">
            <a:avLst/>
          </a:prstGeom>
          <a:solidFill>
            <a:srgbClr val="9E5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Istenhez bármikor bátran szólhatunk.</a:t>
            </a:r>
            <a:endParaRPr lang="hu-HU" sz="2800" dirty="0"/>
          </a:p>
        </p:txBody>
      </p:sp>
      <p:sp>
        <p:nvSpPr>
          <p:cNvPr id="21" name="Téglalap 20"/>
          <p:cNvSpPr/>
          <p:nvPr/>
        </p:nvSpPr>
        <p:spPr>
          <a:xfrm>
            <a:off x="8232000" y="2325885"/>
            <a:ext cx="3960000" cy="2196000"/>
          </a:xfrm>
          <a:prstGeom prst="rect">
            <a:avLst/>
          </a:prstGeom>
          <a:solidFill>
            <a:srgbClr val="D7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Nem látjuk Istent imádkozás közben.</a:t>
            </a:r>
            <a:endParaRPr lang="hu-HU" sz="2800" dirty="0"/>
          </a:p>
        </p:txBody>
      </p:sp>
      <p:sp>
        <p:nvSpPr>
          <p:cNvPr id="22" name="Téglalap 21"/>
          <p:cNvSpPr/>
          <p:nvPr/>
        </p:nvSpPr>
        <p:spPr>
          <a:xfrm>
            <a:off x="8232000" y="-38100"/>
            <a:ext cx="3960000" cy="2196000"/>
          </a:xfrm>
          <a:prstGeom prst="rect">
            <a:avLst/>
          </a:prstGeom>
          <a:solidFill>
            <a:srgbClr val="E8B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Isten olyan, mint a gyermekét szerető szülő.</a:t>
            </a:r>
            <a:endParaRPr lang="hu-HU" sz="2800" dirty="0"/>
          </a:p>
        </p:txBody>
      </p:sp>
      <p:sp>
        <p:nvSpPr>
          <p:cNvPr id="23" name="Téglalap 22"/>
          <p:cNvSpPr/>
          <p:nvPr/>
        </p:nvSpPr>
        <p:spPr>
          <a:xfrm>
            <a:off x="8227950" y="4692257"/>
            <a:ext cx="3960000" cy="2196000"/>
          </a:xfrm>
          <a:prstGeom prst="rect">
            <a:avLst/>
          </a:prstGeom>
          <a:solidFill>
            <a:srgbClr val="B67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Isten odafigyel ránk.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6" b="98878" l="4804" r="965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8898" y="1471066"/>
            <a:ext cx="3191772" cy="39056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9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666750" y="1143000"/>
            <a:ext cx="10668000" cy="4457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vert270" wrap="square" rtlCol="0">
            <a:noAutofit/>
          </a:bodyPr>
          <a:lstStyle/>
          <a:p>
            <a:endParaRPr lang="hu-HU" sz="6000" dirty="0" smtClean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457" y="2980955"/>
            <a:ext cx="1210586" cy="119685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104325" y="700819"/>
            <a:ext cx="5792850" cy="1600200"/>
          </a:xfrm>
          <a:prstGeom prst="rect">
            <a:avLst/>
          </a:prstGeom>
          <a:solidFill>
            <a:srgbClr val="F7E3D5"/>
          </a:solidFill>
          <a:ln w="3175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Te mindig tudod, hogy </a:t>
            </a: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 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milyen szavakat </a:t>
            </a:r>
            <a:r>
              <a:rPr lang="hu-HU" sz="2800" dirty="0" smtClean="0">
                <a:solidFill>
                  <a:schemeClr val="tx1"/>
                </a:solidFill>
              </a:rPr>
              <a:t>használj imádkozás közben?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04325" y="2851455"/>
            <a:ext cx="5792850" cy="1455859"/>
          </a:xfrm>
          <a:prstGeom prst="rect">
            <a:avLst/>
          </a:prstGeom>
          <a:solidFill>
            <a:srgbClr val="FAEEE6"/>
          </a:solidFill>
          <a:ln w="3175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Te mindig tudod, hogy </a:t>
            </a:r>
          </a:p>
          <a:p>
            <a:pPr algn="ctr"/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hogyan szólítsd meg </a:t>
            </a:r>
            <a:r>
              <a:rPr lang="hu-HU" sz="2800" dirty="0" smtClean="0">
                <a:solidFill>
                  <a:schemeClr val="tx1"/>
                </a:solidFill>
              </a:rPr>
              <a:t>Istent?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104325" y="4929920"/>
            <a:ext cx="5792850" cy="1455859"/>
          </a:xfrm>
          <a:prstGeom prst="rect">
            <a:avLst/>
          </a:prstGeom>
          <a:solidFill>
            <a:srgbClr val="FCF4EE"/>
          </a:solidFill>
          <a:ln w="3175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Te mindig tudod, hogy </a:t>
            </a:r>
            <a:r>
              <a:rPr lang="hu-HU" sz="2800" dirty="0" smtClean="0">
                <a:solidFill>
                  <a:schemeClr val="accent5">
                    <a:lumMod val="75000"/>
                  </a:schemeClr>
                </a:solidFill>
              </a:rPr>
              <a:t>mit mondj </a:t>
            </a:r>
            <a:r>
              <a:rPr lang="hu-HU" sz="2800" dirty="0" smtClean="0">
                <a:solidFill>
                  <a:schemeClr val="tx1"/>
                </a:solidFill>
              </a:rPr>
              <a:t>az imádságban?</a:t>
            </a: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4" b="100000" l="4839" r="946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81720"/>
            <a:ext cx="3564000" cy="376519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2" b="100000" l="1917" r="94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3262" y="0"/>
            <a:ext cx="3261488" cy="7054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9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0"/>
    </mc:Choice>
    <mc:Fallback xmlns="">
      <p:transition spd="slow" advTm="14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bg1"/>
            </a:gs>
            <a:gs pos="10000">
              <a:srgbClr val="B5C8F5"/>
            </a:gs>
            <a:gs pos="37000">
              <a:srgbClr val="CDE9D6"/>
            </a:gs>
            <a:gs pos="26000">
              <a:schemeClr val="accent4">
                <a:lumMod val="40000"/>
                <a:lumOff val="60000"/>
              </a:schemeClr>
            </a:gs>
            <a:gs pos="94853">
              <a:srgbClr val="D7D066"/>
            </a:gs>
            <a:gs pos="58000">
              <a:srgbClr val="FFFFB3"/>
            </a:gs>
            <a:gs pos="83000">
              <a:srgbClr val="D7D06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100000" l="1606" r="97752">
                        <a14:foregroundMark x1="45182" y1="46238" x2="45182" y2="46238"/>
                        <a14:foregroundMark x1="36991" y1="42883" x2="56906" y2="36990"/>
                        <a14:foregroundMark x1="48662" y1="23119" x2="44486" y2="58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586" y="1309822"/>
            <a:ext cx="9667831" cy="5708575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1210586" y="9442"/>
            <a:ext cx="1071546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Volt olyan kérdés az előbb, amire </a:t>
            </a:r>
            <a:r>
              <a:rPr lang="hu-HU" sz="2400" dirty="0" err="1" smtClean="0"/>
              <a:t>NEM-mel</a:t>
            </a:r>
            <a:r>
              <a:rPr lang="hu-HU" sz="2400" dirty="0" smtClean="0"/>
              <a:t> feleltél? </a:t>
            </a:r>
          </a:p>
          <a:p>
            <a:r>
              <a:rPr lang="hu-HU" sz="2400" dirty="0" smtClean="0"/>
              <a:t>Képzeld, Jézus tanítványai is így feleltek volna. Ezért fordultak Jézushoz így:</a:t>
            </a:r>
          </a:p>
        </p:txBody>
      </p:sp>
      <p:sp>
        <p:nvSpPr>
          <p:cNvPr id="15" name="Ellipszis buborék 14"/>
          <p:cNvSpPr/>
          <p:nvPr/>
        </p:nvSpPr>
        <p:spPr>
          <a:xfrm>
            <a:off x="8613121" y="1238153"/>
            <a:ext cx="3358485" cy="1926250"/>
          </a:xfrm>
          <a:prstGeom prst="wedgeEllipseCallout">
            <a:avLst>
              <a:gd name="adj1" fmla="val -40497"/>
              <a:gd name="adj2" fmla="val 566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AD6E54"/>
                </a:solidFill>
              </a:rPr>
              <a:t>Jézus, taníts minket imádkozni!</a:t>
            </a:r>
            <a:endParaRPr lang="hu-HU" sz="2400" dirty="0">
              <a:solidFill>
                <a:srgbClr val="AD6E54"/>
              </a:solidFill>
            </a:endParaRPr>
          </a:p>
        </p:txBody>
      </p:sp>
      <p:sp>
        <p:nvSpPr>
          <p:cNvPr id="16" name="Ellipszis buborék 15"/>
          <p:cNvSpPr/>
          <p:nvPr/>
        </p:nvSpPr>
        <p:spPr>
          <a:xfrm>
            <a:off x="471407" y="1238153"/>
            <a:ext cx="3038935" cy="1537189"/>
          </a:xfrm>
          <a:prstGeom prst="wedgeEllipseCallout">
            <a:avLst>
              <a:gd name="adj1" fmla="val 36368"/>
              <a:gd name="adj2" fmla="val 591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AD6E54"/>
                </a:solidFill>
              </a:rPr>
              <a:t>Hogyan imádkozzunk?</a:t>
            </a:r>
            <a:endParaRPr lang="hu-HU" sz="2400" dirty="0">
              <a:solidFill>
                <a:srgbClr val="AD6E54"/>
              </a:solidFill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8613120" y="4685546"/>
            <a:ext cx="3358485" cy="1926250"/>
          </a:xfrm>
          <a:prstGeom prst="wedgeEllipseCallout">
            <a:avLst>
              <a:gd name="adj1" fmla="val -50355"/>
              <a:gd name="adj2" fmla="val -628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AD6E54"/>
                </a:solidFill>
              </a:rPr>
              <a:t>Taníts minket, Jézus!</a:t>
            </a:r>
            <a:endParaRPr lang="hu-HU" sz="2400" dirty="0">
              <a:solidFill>
                <a:srgbClr val="AD6E54"/>
              </a:solidFill>
            </a:endParaRPr>
          </a:p>
        </p:txBody>
      </p:sp>
      <p:sp>
        <p:nvSpPr>
          <p:cNvPr id="14" name="Ellipszis buborék 13"/>
          <p:cNvSpPr/>
          <p:nvPr/>
        </p:nvSpPr>
        <p:spPr>
          <a:xfrm>
            <a:off x="311631" y="4401768"/>
            <a:ext cx="3358485" cy="1926250"/>
          </a:xfrm>
          <a:prstGeom prst="wedgeEllipseCallout">
            <a:avLst>
              <a:gd name="adj1" fmla="val 50102"/>
              <a:gd name="adj2" fmla="val -620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AD6E54"/>
                </a:solidFill>
              </a:rPr>
              <a:t>Jézus, taníts minket imádkozni!</a:t>
            </a:r>
            <a:endParaRPr lang="hu-HU" sz="2400" dirty="0">
              <a:solidFill>
                <a:srgbClr val="AD6E54"/>
              </a:solidFill>
            </a:endParaRPr>
          </a:p>
        </p:txBody>
      </p:sp>
      <p:sp>
        <p:nvSpPr>
          <p:cNvPr id="17" name="Ellipszis buborék 16"/>
          <p:cNvSpPr/>
          <p:nvPr/>
        </p:nvSpPr>
        <p:spPr>
          <a:xfrm>
            <a:off x="3951977" y="1020727"/>
            <a:ext cx="2030818" cy="986020"/>
          </a:xfrm>
          <a:prstGeom prst="wedgeEllipseCallout">
            <a:avLst>
              <a:gd name="adj1" fmla="val -20855"/>
              <a:gd name="adj2" fmla="val 666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AD6E54"/>
                </a:solidFill>
              </a:rPr>
              <a:t>Taníts minket, Jézus!</a:t>
            </a:r>
            <a:endParaRPr lang="hu-HU" sz="2000" dirty="0">
              <a:solidFill>
                <a:srgbClr val="AD6E54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42"/>
            <a:ext cx="1210586" cy="11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9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"/>
    </mc:Choice>
    <mc:Fallback xmlns="">
      <p:transition spd="slow" advTm="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5C8F5"/>
            </a:gs>
            <a:gs pos="55147">
              <a:srgbClr val="CDE9D6"/>
            </a:gs>
            <a:gs pos="41925">
              <a:schemeClr val="accent4">
                <a:lumMod val="40000"/>
                <a:lumOff val="60000"/>
              </a:schemeClr>
            </a:gs>
            <a:gs pos="65000">
              <a:srgbClr val="FFFFB3"/>
            </a:gs>
            <a:gs pos="83000">
              <a:srgbClr val="D7D066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6" b="94617" l="4376" r="89328"/>
                    </a14:imgEffect>
                  </a14:imgLayer>
                </a14:imgProps>
              </a:ext>
            </a:extLst>
          </a:blip>
          <a:srcRect l="6502" t="9664" r="9917" b="7616"/>
          <a:stretch/>
        </p:blipFill>
        <p:spPr>
          <a:xfrm flipH="1">
            <a:off x="218364" y="1616311"/>
            <a:ext cx="3665668" cy="535087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427" y="682983"/>
            <a:ext cx="1888067" cy="1866655"/>
          </a:xfrm>
          <a:prstGeom prst="rect">
            <a:avLst/>
          </a:prstGeom>
        </p:spPr>
      </p:pic>
      <p:sp>
        <p:nvSpPr>
          <p:cNvPr id="10" name="Lekerekített téglalapbuborék 9"/>
          <p:cNvSpPr/>
          <p:nvPr/>
        </p:nvSpPr>
        <p:spPr>
          <a:xfrm flipV="1">
            <a:off x="5381296" y="226511"/>
            <a:ext cx="6372225" cy="6438900"/>
          </a:xfrm>
          <a:prstGeom prst="wedgeRoundRectCallout">
            <a:avLst>
              <a:gd name="adj1" fmla="val -80571"/>
              <a:gd name="adj2" fmla="val 4741"/>
              <a:gd name="adj3" fmla="val 16667"/>
            </a:avLst>
          </a:prstGeom>
          <a:solidFill>
            <a:schemeClr val="bg1"/>
          </a:solidFill>
          <a:ln>
            <a:solidFill>
              <a:srgbClr val="D7D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5849939" y="445139"/>
            <a:ext cx="516293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/>
              <a:t>Mi Atyánk, aki a mennyekben vagy, </a:t>
            </a:r>
          </a:p>
          <a:p>
            <a:r>
              <a:rPr lang="hu-HU" sz="2400" dirty="0"/>
              <a:t>szenteltessék meg a te neved, </a:t>
            </a:r>
          </a:p>
          <a:p>
            <a:r>
              <a:rPr lang="hu-HU" sz="2400" dirty="0"/>
              <a:t>jöjjön el a te országod, </a:t>
            </a:r>
          </a:p>
          <a:p>
            <a:r>
              <a:rPr lang="hu-HU" sz="2400" dirty="0"/>
              <a:t>legyen meg a te akaratod, </a:t>
            </a:r>
          </a:p>
          <a:p>
            <a:r>
              <a:rPr lang="hu-HU" sz="2400" dirty="0"/>
              <a:t>amint a mennyben, úgy a földön is; </a:t>
            </a:r>
          </a:p>
          <a:p>
            <a:r>
              <a:rPr lang="hu-HU" sz="2400" dirty="0"/>
              <a:t>mindennapi kenyerünket add meg nekünk </a:t>
            </a:r>
            <a:r>
              <a:rPr lang="hu-HU" sz="2400" dirty="0" smtClean="0"/>
              <a:t>ma</a:t>
            </a:r>
            <a:r>
              <a:rPr lang="hu-HU" sz="2400" dirty="0"/>
              <a:t>, </a:t>
            </a:r>
          </a:p>
          <a:p>
            <a:r>
              <a:rPr lang="hu-HU" sz="2400" dirty="0"/>
              <a:t>és bocsásd meg vétkeinket, </a:t>
            </a:r>
          </a:p>
          <a:p>
            <a:r>
              <a:rPr lang="hu-HU" sz="2400" dirty="0"/>
              <a:t>miképpen mi is megbocsátunk </a:t>
            </a:r>
          </a:p>
          <a:p>
            <a:r>
              <a:rPr lang="hu-HU" sz="2400" dirty="0"/>
              <a:t>az ellenünk vétkezőknek; </a:t>
            </a:r>
          </a:p>
          <a:p>
            <a:r>
              <a:rPr lang="hu-HU" sz="2400" dirty="0"/>
              <a:t>és ne </a:t>
            </a:r>
            <a:r>
              <a:rPr lang="hu-HU" sz="2400" dirty="0" err="1"/>
              <a:t>vígy</a:t>
            </a:r>
            <a:r>
              <a:rPr lang="hu-HU" sz="2400" dirty="0"/>
              <a:t> minket kísértésbe, </a:t>
            </a:r>
          </a:p>
          <a:p>
            <a:r>
              <a:rPr lang="hu-HU" sz="2400" dirty="0"/>
              <a:t>de szabadíts meg a gonosztól; </a:t>
            </a:r>
          </a:p>
          <a:p>
            <a:r>
              <a:rPr lang="hu-HU" sz="2400" dirty="0"/>
              <a:t>mert tied az ország, </a:t>
            </a:r>
          </a:p>
          <a:p>
            <a:r>
              <a:rPr lang="hu-HU" sz="2400" dirty="0"/>
              <a:t>a hatalom és a dicsőség </a:t>
            </a:r>
          </a:p>
          <a:p>
            <a:r>
              <a:rPr lang="hu-HU" sz="2400" dirty="0"/>
              <a:t>mindörökké. </a:t>
            </a:r>
          </a:p>
          <a:p>
            <a:r>
              <a:rPr lang="hu-HU" sz="2400" dirty="0"/>
              <a:t>Ámen. </a:t>
            </a:r>
          </a:p>
        </p:txBody>
      </p:sp>
    </p:spTree>
    <p:extLst>
      <p:ext uri="{BB962C8B-B14F-4D97-AF65-F5344CB8AC3E}">
        <p14:creationId xmlns:p14="http://schemas.microsoft.com/office/powerpoint/2010/main" val="24175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4195403" y="140827"/>
            <a:ext cx="3852000" cy="1584000"/>
          </a:xfrm>
          <a:prstGeom prst="rect">
            <a:avLst/>
          </a:prstGeom>
          <a:solidFill>
            <a:srgbClr val="B5C8F5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400" dirty="0" smtClean="0"/>
              <a:t>Jöjjön </a:t>
            </a:r>
            <a:r>
              <a:rPr lang="hu-HU" sz="2400" dirty="0"/>
              <a:t>el a te </a:t>
            </a:r>
            <a:r>
              <a:rPr lang="hu-HU" sz="2400" dirty="0" smtClean="0"/>
              <a:t>országod! 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82089" y="3003566"/>
            <a:ext cx="3852002" cy="2800767"/>
          </a:xfrm>
          <a:prstGeom prst="rect">
            <a:avLst/>
          </a:prstGeom>
          <a:solidFill>
            <a:srgbClr val="F1ED51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200" dirty="0">
                <a:solidFill>
                  <a:schemeClr val="accent1">
                    <a:lumMod val="50000"/>
                  </a:schemeClr>
                </a:solidFill>
              </a:rPr>
              <a:t>Mindenkinek saját neve van. Téged Atyának szólíthatunk.</a:t>
            </a:r>
          </a:p>
          <a:p>
            <a:pPr algn="ctr"/>
            <a:r>
              <a:rPr lang="hu-HU" sz="2200" dirty="0">
                <a:solidFill>
                  <a:schemeClr val="accent1">
                    <a:lumMod val="50000"/>
                  </a:schemeClr>
                </a:solidFill>
              </a:rPr>
              <a:t>Olyan vagy, mint egy jó apa.</a:t>
            </a:r>
          </a:p>
          <a:p>
            <a:pPr algn="ctr"/>
            <a:r>
              <a:rPr lang="hu-HU" sz="2200" dirty="0">
                <a:solidFill>
                  <a:schemeClr val="accent1">
                    <a:lumMod val="50000"/>
                  </a:schemeClr>
                </a:solidFill>
              </a:rPr>
              <a:t>Segítsd, hogy a nevedet mindig szeretettel mondjuk ki!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59622" y="140828"/>
            <a:ext cx="3852000" cy="1584000"/>
          </a:xfrm>
          <a:prstGeom prst="rect">
            <a:avLst/>
          </a:prstGeom>
          <a:solidFill>
            <a:srgbClr val="F1ED51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400" dirty="0"/>
              <a:t>Mi Atyánk, aki a mennyekben vagy, </a:t>
            </a:r>
          </a:p>
          <a:p>
            <a:pPr algn="ctr"/>
            <a:r>
              <a:rPr lang="hu-HU" sz="2400" dirty="0"/>
              <a:t>szenteltessék meg a te </a:t>
            </a:r>
            <a:r>
              <a:rPr lang="hu-HU" sz="2400" dirty="0" smtClean="0"/>
              <a:t>neved! 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224006" y="3003567"/>
            <a:ext cx="3852000" cy="2800766"/>
          </a:xfrm>
          <a:prstGeom prst="rect">
            <a:avLst/>
          </a:prstGeom>
          <a:solidFill>
            <a:srgbClr val="B5C8F5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400" dirty="0">
                <a:solidFill>
                  <a:schemeClr val="accent1">
                    <a:lumMod val="50000"/>
                  </a:schemeClr>
                </a:solidFill>
              </a:rPr>
              <a:t>Az én bolygóm a Föld, a hazám Magyarország. A Te országod a menny, és minden, amit alkottál. A Te országodban béke és öröm </a:t>
            </a:r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van. Jöjjön </a:t>
            </a:r>
            <a:r>
              <a:rPr lang="hu-HU" sz="2400" dirty="0">
                <a:solidFill>
                  <a:schemeClr val="accent1">
                    <a:lumMod val="50000"/>
                  </a:schemeClr>
                </a:solidFill>
              </a:rPr>
              <a:t>el ez a béke hozzánk is!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8186248" y="140827"/>
            <a:ext cx="3852000" cy="1584000"/>
          </a:xfrm>
          <a:prstGeom prst="rect">
            <a:avLst/>
          </a:prstGeom>
          <a:solidFill>
            <a:srgbClr val="FFFFB3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400" dirty="0" smtClean="0"/>
              <a:t>Legyen </a:t>
            </a:r>
            <a:r>
              <a:rPr lang="hu-HU" sz="2400" dirty="0"/>
              <a:t>meg a te akaratod, </a:t>
            </a:r>
          </a:p>
          <a:p>
            <a:pPr algn="ctr"/>
            <a:r>
              <a:rPr lang="hu-HU" sz="2400" dirty="0"/>
              <a:t>amint a mennyben, úgy a földön </a:t>
            </a:r>
            <a:r>
              <a:rPr lang="hu-HU" sz="2400" dirty="0" smtClean="0"/>
              <a:t>is</a:t>
            </a:r>
            <a:r>
              <a:rPr lang="hu-HU" sz="2400" dirty="0"/>
              <a:t>!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8186248" y="3003566"/>
            <a:ext cx="3852000" cy="2800767"/>
          </a:xfrm>
          <a:prstGeom prst="rect">
            <a:avLst/>
          </a:prstGeom>
          <a:solidFill>
            <a:srgbClr val="FFFFB3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400" dirty="0">
                <a:solidFill>
                  <a:schemeClr val="accent1">
                    <a:lumMod val="50000"/>
                  </a:schemeClr>
                </a:solidFill>
              </a:rPr>
              <a:t>Tudom, hogy Te jót akarsz nekem, mert szereted ezt a világot.</a:t>
            </a:r>
          </a:p>
          <a:p>
            <a:pPr algn="ctr"/>
            <a:r>
              <a:rPr lang="hu-HU" sz="2400" dirty="0">
                <a:solidFill>
                  <a:schemeClr val="accent1">
                    <a:lumMod val="50000"/>
                  </a:schemeClr>
                </a:solidFill>
              </a:rPr>
              <a:t>Legyen minden a Te akaratod szerint.</a:t>
            </a:r>
          </a:p>
        </p:txBody>
      </p:sp>
      <p:sp>
        <p:nvSpPr>
          <p:cNvPr id="12" name="Téglalap 11"/>
          <p:cNvSpPr/>
          <p:nvPr/>
        </p:nvSpPr>
        <p:spPr>
          <a:xfrm>
            <a:off x="35625" y="1807011"/>
            <a:ext cx="12042097" cy="9541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hu-HU" sz="2800" dirty="0"/>
              <a:t>De mit is </a:t>
            </a:r>
            <a:r>
              <a:rPr lang="hu-HU" sz="2800" dirty="0" smtClean="0"/>
              <a:t>jelenten mai szavakkal</a:t>
            </a:r>
            <a:r>
              <a:rPr lang="hu-HU" sz="2800" dirty="0"/>
              <a:t> </a:t>
            </a:r>
            <a:r>
              <a:rPr lang="hu-HU" sz="2800" dirty="0" smtClean="0"/>
              <a:t>az ima, amit tanított Jézus? </a:t>
            </a:r>
          </a:p>
          <a:p>
            <a:pPr algn="ctr"/>
            <a:r>
              <a:rPr lang="hu-HU" sz="2800" dirty="0" smtClean="0"/>
              <a:t>Olvasd el, vagy kattints a hangszóróra, és hallgasd meg!</a:t>
            </a:r>
            <a:endParaRPr lang="hu-HU" sz="2800" dirty="0"/>
          </a:p>
        </p:txBody>
      </p:sp>
      <p:pic>
        <p:nvPicPr>
          <p:cNvPr id="13" name="Rögzített ha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1191157" y="5854176"/>
            <a:ext cx="928168" cy="899474"/>
          </a:xfrm>
          <a:prstGeom prst="rect">
            <a:avLst/>
          </a:prstGeom>
          <a:ln w="38100">
            <a:noFill/>
          </a:ln>
        </p:spPr>
      </p:pic>
      <p:pic>
        <p:nvPicPr>
          <p:cNvPr id="16" name="Rögzített ha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5400000">
            <a:off x="5571048" y="5878530"/>
            <a:ext cx="900000" cy="900000"/>
          </a:xfrm>
          <a:prstGeom prst="rect">
            <a:avLst/>
          </a:prstGeom>
          <a:noFill/>
        </p:spPr>
      </p:pic>
      <p:pic>
        <p:nvPicPr>
          <p:cNvPr id="17" name="Rögzített hang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0800000" flipH="1">
            <a:off x="9922771" y="5854176"/>
            <a:ext cx="1073974" cy="90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28" b="92467" l="363" r="96224">
                        <a14:foregroundMark x1="53377" y1="24596" x2="53377" y2="24596"/>
                        <a14:foregroundMark x1="18228" y1="45657" x2="18228" y2="45657"/>
                        <a14:foregroundMark x1="78359" y1="78248" x2="78359" y2="78248"/>
                        <a14:foregroundMark x1="81990" y1="49885" x2="81990" y2="49885"/>
                        <a14:foregroundMark x1="75018" y1="30208" x2="75018" y2="30208"/>
                        <a14:foregroundMark x1="92229" y1="35665" x2="92229" y2="35665"/>
                        <a14:foregroundMark x1="94699" y1="62875" x2="94699" y2="62875"/>
                        <a14:foregroundMark x1="30792" y1="12529" x2="30792" y2="12529"/>
                        <a14:foregroundMark x1="4866" y1="60799" x2="4866" y2="60799"/>
                        <a14:foregroundMark x1="11983" y1="25980" x2="11983" y2="25980"/>
                        <a14:foregroundMark x1="17139" y1="72329" x2="17139" y2="72329"/>
                      </a14:backgroundRemoval>
                    </a14:imgEffect>
                  </a14:imgLayer>
                </a14:imgProps>
              </a:ext>
            </a:extLst>
          </a:blip>
          <a:srcRect t="11654" b="11253"/>
          <a:stretch/>
        </p:blipFill>
        <p:spPr>
          <a:xfrm>
            <a:off x="5360241" y="672618"/>
            <a:ext cx="1321614" cy="957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8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85"/>
    </mc:Choice>
    <mc:Fallback xmlns="">
      <p:transition spd="slow" advTm="6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4242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181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</p:bldLst>
  </p:timing>
  <p:extLst mod="1">
    <p:ext uri="{E180D4A7-C9FB-4DFB-919C-405C955672EB}">
      <p14:showEvtLst xmlns:p14="http://schemas.microsoft.com/office/powerpoint/2010/main">
        <p14:playEvt time="6799" objId="13"/>
        <p14:stopEvt time="19787" objId="13"/>
        <p14:playEvt time="29129" objId="16"/>
        <p14:stopEvt time="45311" objId="16"/>
        <p14:playEvt time="51423" objId="17"/>
        <p14:stopEvt time="59914" objId="1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53817" y="142349"/>
            <a:ext cx="4320000" cy="1980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ctr"/>
            <a:r>
              <a:rPr lang="hu-HU" sz="2400" dirty="0" smtClean="0"/>
              <a:t>Mindennapi kenyerünket </a:t>
            </a:r>
            <a:r>
              <a:rPr lang="hu-HU" sz="2400" dirty="0"/>
              <a:t>add meg nekünk </a:t>
            </a:r>
            <a:r>
              <a:rPr lang="hu-HU" sz="2400" dirty="0" smtClean="0"/>
              <a:t>ma</a:t>
            </a:r>
            <a:r>
              <a:rPr lang="hu-HU" sz="2400" dirty="0"/>
              <a:t>!</a:t>
            </a:r>
          </a:p>
        </p:txBody>
      </p:sp>
      <p:sp>
        <p:nvSpPr>
          <p:cNvPr id="10" name="Téglalap 9"/>
          <p:cNvSpPr/>
          <p:nvPr/>
        </p:nvSpPr>
        <p:spPr>
          <a:xfrm>
            <a:off x="153817" y="2455908"/>
            <a:ext cx="4320000" cy="1980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ctr"/>
            <a:r>
              <a:rPr lang="hu-HU" sz="2400" dirty="0"/>
              <a:t>és bocsásd meg vétkeinket, </a:t>
            </a:r>
          </a:p>
          <a:p>
            <a:pPr algn="ctr"/>
            <a:r>
              <a:rPr lang="hu-HU" sz="2400" dirty="0"/>
              <a:t>miképpen mi is megbocsátunk </a:t>
            </a:r>
          </a:p>
          <a:p>
            <a:pPr algn="ctr"/>
            <a:r>
              <a:rPr lang="hu-HU" sz="2400" dirty="0"/>
              <a:t>az ellenünk vétkezőknek;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3" b="89923" l="5526" r="93975"/>
                    </a14:imgEffect>
                  </a14:imgLayer>
                </a14:imgProps>
              </a:ext>
            </a:extLst>
          </a:blip>
          <a:srcRect l="6286" t="12735" r="6777" b="9280"/>
          <a:stretch/>
        </p:blipFill>
        <p:spPr>
          <a:xfrm>
            <a:off x="1225631" y="1090162"/>
            <a:ext cx="1585636" cy="1061570"/>
          </a:xfrm>
          <a:prstGeom prst="rect">
            <a:avLst/>
          </a:prstGeom>
        </p:spPr>
      </p:pic>
      <p:sp>
        <p:nvSpPr>
          <p:cNvPr id="12" name="Folyamatábra: Feldolgozás 11"/>
          <p:cNvSpPr/>
          <p:nvPr/>
        </p:nvSpPr>
        <p:spPr>
          <a:xfrm>
            <a:off x="7651335" y="142351"/>
            <a:ext cx="4320000" cy="1980000"/>
          </a:xfrm>
          <a:prstGeom prst="flowChartProcess">
            <a:avLst/>
          </a:prstGeom>
          <a:solidFill>
            <a:srgbClr val="F7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Nem egyszerű másoknak megbocsátani. Ilyenkor juttasd eszünkbe, hogy Te mindig kész vagy nekünk megbocsátani.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3" b="97977" l="5348" r="966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817" y="3172242"/>
            <a:ext cx="974546" cy="126366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93" b="92579" l="4754" r="89610">
                        <a14:backgroundMark x1="65433" y1="41707" x2="65433" y2="41707"/>
                      </a14:backgroundRemoval>
                    </a14:imgEffect>
                  </a14:imgLayer>
                </a14:imgProps>
              </a:ext>
            </a:extLst>
          </a:blip>
          <a:srcRect l="7081" t="4582" r="10447" b="9926"/>
          <a:stretch/>
        </p:blipFill>
        <p:spPr>
          <a:xfrm>
            <a:off x="1175878" y="3629768"/>
            <a:ext cx="825869" cy="783433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153817" y="4769467"/>
            <a:ext cx="4320000" cy="1980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ctr"/>
            <a:r>
              <a:rPr lang="hu-HU" sz="2400" dirty="0" smtClean="0"/>
              <a:t>Ne </a:t>
            </a:r>
            <a:r>
              <a:rPr lang="hu-HU" sz="2400" dirty="0" err="1" smtClean="0"/>
              <a:t>vígy</a:t>
            </a:r>
            <a:r>
              <a:rPr lang="hu-HU" sz="2400" dirty="0" smtClean="0"/>
              <a:t> minket kísértésbe!</a:t>
            </a:r>
            <a:endParaRPr lang="hu-HU" sz="2400" dirty="0"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6" b="89980" l="9994" r="92779"/>
                    </a14:imgEffect>
                  </a14:imgLayer>
                </a14:imgProps>
              </a:ext>
            </a:extLst>
          </a:blip>
          <a:srcRect l="12949" t="10135" r="6028" b="8521"/>
          <a:stretch/>
        </p:blipFill>
        <p:spPr>
          <a:xfrm>
            <a:off x="1371600" y="5249396"/>
            <a:ext cx="1648888" cy="1500071"/>
          </a:xfrm>
          <a:prstGeom prst="rect">
            <a:avLst/>
          </a:prstGeom>
        </p:spPr>
      </p:pic>
      <p:sp>
        <p:nvSpPr>
          <p:cNvPr id="24" name="Folyamatábra: Feldolgozás 23"/>
          <p:cNvSpPr/>
          <p:nvPr/>
        </p:nvSpPr>
        <p:spPr>
          <a:xfrm>
            <a:off x="7658580" y="2420470"/>
            <a:ext cx="4320000" cy="2097692"/>
          </a:xfrm>
          <a:prstGeom prst="flowChartProcess">
            <a:avLst/>
          </a:prstGeom>
          <a:solidFill>
            <a:srgbClr val="F7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300" dirty="0">
                <a:solidFill>
                  <a:schemeClr val="accent1">
                    <a:lumMod val="50000"/>
                  </a:schemeClr>
                </a:solidFill>
              </a:rPr>
              <a:t>Néha el tudom dönteni, hogy mi a rossz és mi a jó. Máskor ez nem is olyan egyszerű.</a:t>
            </a:r>
          </a:p>
          <a:p>
            <a:pPr algn="ctr"/>
            <a:r>
              <a:rPr lang="hu-HU" sz="2300" dirty="0">
                <a:solidFill>
                  <a:schemeClr val="accent1">
                    <a:lumMod val="50000"/>
                  </a:schemeClr>
                </a:solidFill>
              </a:rPr>
              <a:t>Kérlek, segíts! Ne engedd, hogy túl nehéz </a:t>
            </a:r>
            <a:r>
              <a:rPr lang="hu-HU" sz="2300" dirty="0" smtClean="0">
                <a:solidFill>
                  <a:schemeClr val="accent1">
                    <a:lumMod val="50000"/>
                  </a:schemeClr>
                </a:solidFill>
              </a:rPr>
              <a:t>próba elé </a:t>
            </a:r>
            <a:r>
              <a:rPr lang="hu-HU" sz="2300" dirty="0">
                <a:solidFill>
                  <a:schemeClr val="accent1">
                    <a:lumMod val="50000"/>
                  </a:schemeClr>
                </a:solidFill>
              </a:rPr>
              <a:t>kerüljek!</a:t>
            </a:r>
          </a:p>
        </p:txBody>
      </p:sp>
      <p:sp>
        <p:nvSpPr>
          <p:cNvPr id="25" name="Folyamatábra: Feldolgozás 24"/>
          <p:cNvSpPr/>
          <p:nvPr/>
        </p:nvSpPr>
        <p:spPr>
          <a:xfrm>
            <a:off x="7670455" y="4769467"/>
            <a:ext cx="4320000" cy="1980000"/>
          </a:xfrm>
          <a:prstGeom prst="flowChartProcess">
            <a:avLst/>
          </a:prstGeom>
          <a:solidFill>
            <a:srgbClr val="F7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Törölj ki a szívünkből minden gonoszságot!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521332" y="2127584"/>
            <a:ext cx="2848593" cy="2308324"/>
          </a:xfrm>
          <a:prstGeom prst="rect">
            <a:avLst/>
          </a:prstGeom>
          <a:solidFill>
            <a:srgbClr val="E299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Olvasd el magadban a jobb oldali mondatokat!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2" name="Vágott nyíl jobbra 1"/>
          <p:cNvSpPr/>
          <p:nvPr/>
        </p:nvSpPr>
        <p:spPr>
          <a:xfrm rot="19320586">
            <a:off x="6626750" y="1571796"/>
            <a:ext cx="1387366" cy="17107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Vágott nyíl jobbra 14"/>
          <p:cNvSpPr/>
          <p:nvPr/>
        </p:nvSpPr>
        <p:spPr>
          <a:xfrm rot="2039659">
            <a:off x="6603152" y="4730741"/>
            <a:ext cx="1387366" cy="17107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Vágott nyíl jobbra 15"/>
          <p:cNvSpPr/>
          <p:nvPr/>
        </p:nvSpPr>
        <p:spPr>
          <a:xfrm>
            <a:off x="7148296" y="3297411"/>
            <a:ext cx="771492" cy="17107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762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"/>
    </mc:Choice>
    <mc:Fallback xmlns="">
      <p:transition spd="slow" advTm="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90" b="91079" l="684" r="96680">
                        <a14:foregroundMark x1="5957" y1="60053" x2="5762" y2="88815"/>
                        <a14:foregroundMark x1="5762" y1="88815" x2="5762" y2="88815"/>
                        <a14:foregroundMark x1="5762" y1="88815" x2="23047" y2="91079"/>
                      </a14:backgroundRemoval>
                    </a14:imgEffect>
                  </a14:imgLayer>
                </a14:imgProps>
              </a:ext>
            </a:extLst>
          </a:blip>
          <a:srcRect l="5011" t="16391" r="14979" b="16169"/>
          <a:stretch/>
        </p:blipFill>
        <p:spPr>
          <a:xfrm>
            <a:off x="4341731" y="4508938"/>
            <a:ext cx="3526358" cy="2179930"/>
          </a:xfrm>
          <a:prstGeom prst="rect">
            <a:avLst/>
          </a:prstGeom>
        </p:spPr>
      </p:pic>
      <p:sp>
        <p:nvSpPr>
          <p:cNvPr id="9" name="Folyamatábra: Feldolgozás 8"/>
          <p:cNvSpPr/>
          <p:nvPr/>
        </p:nvSpPr>
        <p:spPr>
          <a:xfrm>
            <a:off x="7726193" y="5104868"/>
            <a:ext cx="4320000" cy="1584000"/>
          </a:xfrm>
          <a:prstGeom prst="flowChartProcess">
            <a:avLst/>
          </a:prstGeom>
          <a:solidFill>
            <a:srgbClr val="F7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Úgy legyen!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63626" y="144407"/>
            <a:ext cx="4320000" cy="1584000"/>
          </a:xfrm>
          <a:prstGeom prst="rect">
            <a:avLst/>
          </a:prstGeom>
          <a:solidFill>
            <a:srgbClr val="F0CB96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800" dirty="0"/>
              <a:t>De szabadítsd meg a gonosztól!</a:t>
            </a:r>
          </a:p>
        </p:txBody>
      </p:sp>
      <p:sp>
        <p:nvSpPr>
          <p:cNvPr id="10" name="Folyamatábra: Feldolgozás 9"/>
          <p:cNvSpPr/>
          <p:nvPr/>
        </p:nvSpPr>
        <p:spPr>
          <a:xfrm>
            <a:off x="7726193" y="2604116"/>
            <a:ext cx="4320000" cy="1584000"/>
          </a:xfrm>
          <a:prstGeom prst="flowChartProcess">
            <a:avLst/>
          </a:prstGeom>
          <a:solidFill>
            <a:srgbClr val="F7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Törölj ki a szívünkből minden gonoszságot!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63626" y="2651052"/>
            <a:ext cx="4320000" cy="1584000"/>
          </a:xfrm>
          <a:prstGeom prst="rect">
            <a:avLst/>
          </a:prstGeom>
          <a:solidFill>
            <a:srgbClr val="F0CB96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800" dirty="0"/>
              <a:t>Mert tied az ország, a hatalom és a dicsőség mindörökké.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63626" y="5104868"/>
            <a:ext cx="4320000" cy="1584000"/>
          </a:xfrm>
          <a:prstGeom prst="rect">
            <a:avLst/>
          </a:prstGeom>
          <a:solidFill>
            <a:srgbClr val="F0CB96"/>
          </a:solidFill>
        </p:spPr>
        <p:txBody>
          <a:bodyPr wrap="square" rtlCol="0">
            <a:noAutofit/>
          </a:bodyPr>
          <a:lstStyle/>
          <a:p>
            <a:pPr algn="ctr"/>
            <a:endParaRPr lang="hu-HU" sz="2800" dirty="0"/>
          </a:p>
          <a:p>
            <a:pPr algn="ctr"/>
            <a:r>
              <a:rPr lang="hu-HU" sz="2800" dirty="0" smtClean="0"/>
              <a:t>Ámen.</a:t>
            </a:r>
            <a:endParaRPr lang="hu-HU" sz="2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7726193" y="144407"/>
            <a:ext cx="4320000" cy="1584000"/>
          </a:xfrm>
          <a:prstGeom prst="rect">
            <a:avLst/>
          </a:prstGeom>
          <a:solidFill>
            <a:srgbClr val="F7E3D5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800" dirty="0">
                <a:solidFill>
                  <a:schemeClr val="accent1">
                    <a:lumMod val="50000"/>
                  </a:schemeClr>
                </a:solidFill>
              </a:rPr>
              <a:t>Az egész világ a Tied, </a:t>
            </a:r>
            <a:r>
              <a:rPr lang="hu-HU" sz="2800" dirty="0" smtClean="0">
                <a:solidFill>
                  <a:schemeClr val="accent1">
                    <a:lumMod val="50000"/>
                  </a:schemeClr>
                </a:solidFill>
              </a:rPr>
              <a:t>Istenem. Minden </a:t>
            </a:r>
            <a:r>
              <a:rPr lang="hu-HU" sz="2800" dirty="0">
                <a:solidFill>
                  <a:schemeClr val="accent1">
                    <a:lumMod val="50000"/>
                  </a:schemeClr>
                </a:solidFill>
              </a:rPr>
              <a:t>a Te kezedben van.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672818" y="841571"/>
            <a:ext cx="285887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C00000"/>
                </a:solidFill>
              </a:rPr>
              <a:t>A jobb oldali mondatokat hangosan, imádságként olvasd fel!</a:t>
            </a:r>
            <a:endParaRPr lang="hu-HU" sz="3200" dirty="0">
              <a:solidFill>
                <a:srgbClr val="C00000"/>
              </a:solidFill>
            </a:endParaRPr>
          </a:p>
        </p:txBody>
      </p:sp>
      <p:sp>
        <p:nvSpPr>
          <p:cNvPr id="14" name="Vágott nyíl jobbra 13"/>
          <p:cNvSpPr/>
          <p:nvPr/>
        </p:nvSpPr>
        <p:spPr>
          <a:xfrm rot="20422632">
            <a:off x="6990070" y="319179"/>
            <a:ext cx="935963" cy="448852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Vágott nyíl jobbra 14"/>
          <p:cNvSpPr/>
          <p:nvPr/>
        </p:nvSpPr>
        <p:spPr>
          <a:xfrm rot="5400000">
            <a:off x="9418211" y="1894417"/>
            <a:ext cx="935963" cy="448852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Vágott nyíl jobbra 15"/>
          <p:cNvSpPr/>
          <p:nvPr/>
        </p:nvSpPr>
        <p:spPr>
          <a:xfrm rot="5400000">
            <a:off x="9380013" y="4431672"/>
            <a:ext cx="935963" cy="448852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49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3|2.1|2.1|0.9|1.2|0.9|0.8|0.8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0.7|2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3|2.1|2.1|0.9|1.2|0.9|0.8|0.8|0.8"/>
</p:tagLst>
</file>

<file path=ppt/theme/theme1.xml><?xml version="1.0" encoding="utf-8"?>
<a:theme xmlns:a="http://schemas.openxmlformats.org/drawingml/2006/main" name="Office-téma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904</Words>
  <Application>Microsoft Office PowerPoint</Application>
  <PresentationFormat>Szélesvásznú</PresentationFormat>
  <Paragraphs>134</Paragraphs>
  <Slides>20</Slides>
  <Notes>2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Arial</vt:lpstr>
      <vt:lpstr>Calibri</vt:lpstr>
      <vt:lpstr>Comic Sans MS</vt:lpstr>
      <vt:lpstr>Times New Roman</vt:lpstr>
      <vt:lpstr>Wingdings 3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RPI</cp:lastModifiedBy>
  <cp:revision>133</cp:revision>
  <dcterms:created xsi:type="dcterms:W3CDTF">2020-04-02T09:34:45Z</dcterms:created>
  <dcterms:modified xsi:type="dcterms:W3CDTF">2021-02-10T14:01:56Z</dcterms:modified>
</cp:coreProperties>
</file>