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90" r:id="rId4"/>
    <p:sldId id="291" r:id="rId5"/>
    <p:sldId id="269" r:id="rId6"/>
    <p:sldId id="292" r:id="rId7"/>
    <p:sldId id="289" r:id="rId8"/>
    <p:sldId id="293" r:id="rId9"/>
    <p:sldId id="258" r:id="rId10"/>
    <p:sldId id="262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B96"/>
    <a:srgbClr val="FFFF97"/>
    <a:srgbClr val="DCEDF8"/>
    <a:srgbClr val="A8504C"/>
    <a:srgbClr val="9E5F43"/>
    <a:srgbClr val="D3A09D"/>
    <a:srgbClr val="8A423E"/>
    <a:srgbClr val="90ABF0"/>
    <a:srgbClr val="FFFFDA"/>
    <a:srgbClr val="FFF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>
        <p:guide orient="horz" pos="346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872" y="42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B323F-9BE9-48A8-8E10-830076145DC0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E0565-962C-49B9-80FA-0C357E649E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97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22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889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82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26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22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4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18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0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83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95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3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AB494-D2DE-4CA1-820B-D6FEA5436DEB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8D54-86F9-4934-8B11-0CD7F22769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09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5.wdp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2.bin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solidFill>
            <a:srgbClr val="C7C16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18. JÉZUS IMÁDKOZNI TANÍT: AZ ÚRI IMÁDSÁG</a:t>
            </a:r>
          </a:p>
        </p:txBody>
      </p:sp>
      <p:sp>
        <p:nvSpPr>
          <p:cNvPr id="5" name="Ellipszis 4"/>
          <p:cNvSpPr/>
          <p:nvPr/>
        </p:nvSpPr>
        <p:spPr>
          <a:xfrm>
            <a:off x="918350" y="1604586"/>
            <a:ext cx="2949575" cy="28844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7C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9E5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9E5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428255" y="831390"/>
            <a:ext cx="7509641" cy="5916251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9E5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kis hely a szőnyegen vagy az asztalon,</a:t>
            </a:r>
            <a:endParaRPr lang="hu-HU" sz="2400" b="1" dirty="0">
              <a:solidFill>
                <a:srgbClr val="9E5F4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9E5F43"/>
                </a:solidFill>
              </a:rPr>
              <a:t>1 db kék kendő,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9E5F43"/>
                </a:solidFill>
              </a:rPr>
              <a:t>1 db barna kendő,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9E5F43"/>
                </a:solidFill>
              </a:rPr>
              <a:t>2-3 játékállat (plüss, fa vagy műanyag</a:t>
            </a:r>
            <a:r>
              <a:rPr lang="hu-HU" sz="2400" dirty="0" smtClean="0">
                <a:solidFill>
                  <a:srgbClr val="9E5F43"/>
                </a:solidFill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9E5F43"/>
                </a:solidFill>
              </a:rPr>
              <a:t>1 növény vagy virág (fa, műanyag vagy rajzolt)</a:t>
            </a:r>
            <a:endParaRPr lang="hu-HU" sz="2400" dirty="0">
              <a:solidFill>
                <a:srgbClr val="9E5F4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9E5F43"/>
                </a:solidFill>
              </a:rPr>
              <a:t>1 kis darab kenyér,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9E5F43"/>
                </a:solidFill>
              </a:rPr>
              <a:t>2 emberfigura (pl. </a:t>
            </a:r>
            <a:r>
              <a:rPr lang="hu-HU" sz="2400" dirty="0" err="1">
                <a:solidFill>
                  <a:srgbClr val="9E5F43"/>
                </a:solidFill>
              </a:rPr>
              <a:t>lego</a:t>
            </a:r>
            <a:r>
              <a:rPr lang="hu-HU" sz="2400" dirty="0">
                <a:solidFill>
                  <a:srgbClr val="9E5F43"/>
                </a:solidFill>
              </a:rPr>
              <a:t>), 1 angyalfigura,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9E5F43"/>
                </a:solidFill>
              </a:rPr>
              <a:t>1 szív (</a:t>
            </a:r>
            <a:r>
              <a:rPr lang="hu-HU" sz="2400" dirty="0" smtClean="0">
                <a:solidFill>
                  <a:srgbClr val="9E5F43"/>
                </a:solidFill>
              </a:rPr>
              <a:t>bármilyen),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9E5F43"/>
                </a:solidFill>
              </a:rPr>
              <a:t>fehér </a:t>
            </a:r>
            <a:r>
              <a:rPr lang="hu-HU" sz="2400" dirty="0">
                <a:solidFill>
                  <a:srgbClr val="9E5F43"/>
                </a:solidFill>
              </a:rPr>
              <a:t>lap, íróeszköz, színes ceruzák, </a:t>
            </a:r>
            <a:r>
              <a:rPr lang="hu-HU" sz="2400" dirty="0" smtClean="0">
                <a:solidFill>
                  <a:srgbClr val="9E5F43"/>
                </a:solidFill>
              </a:rPr>
              <a:t>olló.</a:t>
            </a:r>
            <a:r>
              <a:rPr lang="hu-HU" sz="2400" b="1" dirty="0" smtClean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>
              <a:solidFill>
                <a:srgbClr val="9E5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0522" y="5447329"/>
            <a:ext cx="3905452" cy="13003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400" b="1" dirty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r>
              <a:rPr lang="hu-HU" sz="2400" b="1" dirty="0" smtClean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b="1" dirty="0">
                <a:solidFill>
                  <a:srgbClr val="9E5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linkekre így tudnak rákattintani!)</a:t>
            </a:r>
            <a:endParaRPr lang="hu-HU" sz="2800" b="1" dirty="0">
              <a:solidFill>
                <a:srgbClr val="9E5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1795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"/>
    </mc:Choice>
    <mc:Fallback xmlns="">
      <p:transition spd="slow" advTm="10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1"/>
            </a:gs>
            <a:gs pos="10000">
              <a:srgbClr val="B5C8F5"/>
            </a:gs>
            <a:gs pos="94853">
              <a:srgbClr val="D7D066"/>
            </a:gs>
            <a:gs pos="74000">
              <a:srgbClr val="FFFF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>
            <a:spLocks noChangeAspect="1"/>
          </p:cNvSpPr>
          <p:nvPr/>
        </p:nvSpPr>
        <p:spPr>
          <a:xfrm>
            <a:off x="660108" y="560242"/>
            <a:ext cx="3934395" cy="3727683"/>
          </a:xfrm>
          <a:prstGeom prst="ellipse">
            <a:avLst/>
          </a:prstGeom>
          <a:solidFill>
            <a:srgbClr val="FFFFF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082669" y="1085256"/>
            <a:ext cx="3089275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90ABF0"/>
                </a:solidFill>
                <a:effectLst/>
                <a:cs typeface="Arial" panose="020B0604020202020204" pitchFamily="34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90ABF0"/>
                </a:solidFill>
                <a:effectLst/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90ABF0"/>
                </a:solidFill>
                <a:effectLst/>
                <a:cs typeface="Arial" panose="020B0604020202020204" pitchFamily="34" charset="0"/>
              </a:rPr>
              <a:t>Isten áldását </a:t>
            </a:r>
            <a:r>
              <a:rPr lang="hu-HU" altLang="hu-HU" sz="2800" b="1" dirty="0" smtClean="0">
                <a:solidFill>
                  <a:srgbClr val="90ABF0"/>
                </a:solidFill>
                <a:effectLst/>
                <a:cs typeface="Arial" panose="020B0604020202020204" pitchFamily="34" charset="0"/>
              </a:rPr>
              <a:t>kívánjuk ezzel </a:t>
            </a:r>
            <a:r>
              <a:rPr lang="hu-HU" altLang="hu-HU" sz="2800" b="1" dirty="0">
                <a:solidFill>
                  <a:srgbClr val="90ABF0"/>
                </a:solidFill>
                <a:effectLst/>
                <a:cs typeface="Arial" panose="020B0604020202020204" pitchFamily="34" charset="0"/>
              </a:rPr>
              <a:t>az Igével!</a:t>
            </a:r>
          </a:p>
        </p:txBody>
      </p:sp>
      <p:sp>
        <p:nvSpPr>
          <p:cNvPr id="8" name="Téglalap 12"/>
          <p:cNvSpPr>
            <a:spLocks noChangeArrowheads="1"/>
          </p:cNvSpPr>
          <p:nvPr/>
        </p:nvSpPr>
        <p:spPr bwMode="auto">
          <a:xfrm>
            <a:off x="2970321" y="4900572"/>
            <a:ext cx="6534718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000" dirty="0">
                <a:solidFill>
                  <a:srgbClr val="776A27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 </a:t>
            </a:r>
            <a:r>
              <a:rPr lang="hu-HU" altLang="hu-HU" sz="6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Szövegdoboz 5"/>
          <p:cNvSpPr txBox="1">
            <a:spLocks noChangeArrowheads="1"/>
          </p:cNvSpPr>
          <p:nvPr/>
        </p:nvSpPr>
        <p:spPr bwMode="auto">
          <a:xfrm>
            <a:off x="5190485" y="1202395"/>
            <a:ext cx="624427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sz="3200" dirty="0" smtClean="0">
                <a:solidFill>
                  <a:srgbClr val="8A423E"/>
                </a:solidFill>
                <a:latin typeface="Comic Sans MS" panose="030F0702030302020204" pitchFamily="66" charset="0"/>
              </a:rPr>
              <a:t>„</a:t>
            </a:r>
            <a:r>
              <a:rPr lang="hu-HU" sz="2800" dirty="0" smtClean="0">
                <a:solidFill>
                  <a:srgbClr val="8A423E"/>
                </a:solidFill>
                <a:latin typeface="Comic Sans MS" panose="030F0702030302020204" pitchFamily="66" charset="0"/>
              </a:rPr>
              <a:t>Békességet </a:t>
            </a:r>
            <a:r>
              <a:rPr lang="hu-HU" sz="2800" dirty="0">
                <a:solidFill>
                  <a:srgbClr val="8A423E"/>
                </a:solidFill>
                <a:latin typeface="Comic Sans MS" panose="030F0702030302020204" pitchFamily="66" charset="0"/>
              </a:rPr>
              <a:t>hagyok nektek: az én békességemet adom nektek; de nem úgy adom nektek, ahogyan a világ adja. Ne nyugtalankodjék a ti szívetek, ne is csüggedjen</a:t>
            </a:r>
            <a:r>
              <a:rPr lang="hu-HU" sz="2800" dirty="0" smtClean="0">
                <a:solidFill>
                  <a:srgbClr val="8A423E"/>
                </a:solidFill>
                <a:latin typeface="Comic Sans MS" panose="030F0702030302020204" pitchFamily="66" charset="0"/>
              </a:rPr>
              <a:t>.”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sz="2800" dirty="0" smtClean="0">
                <a:solidFill>
                  <a:srgbClr val="8A423E"/>
                </a:solidFill>
                <a:latin typeface="Comic Sans MS" panose="030F0702030302020204" pitchFamily="66" charset="0"/>
              </a:rPr>
              <a:t>(János evangéliuma </a:t>
            </a:r>
            <a:r>
              <a:rPr lang="hu-HU" sz="2800" dirty="0">
                <a:solidFill>
                  <a:srgbClr val="8A423E"/>
                </a:solidFill>
                <a:latin typeface="Comic Sans MS" panose="030F0702030302020204" pitchFamily="66" charset="0"/>
              </a:rPr>
              <a:t>14,27)</a:t>
            </a:r>
            <a:r>
              <a:rPr lang="hu-HU" altLang="hu-HU" sz="3200" dirty="0" smtClean="0">
                <a:solidFill>
                  <a:srgbClr val="8A423E"/>
                </a:solidFill>
                <a:latin typeface="Comic Sans MS" panose="030F0702030302020204" pitchFamily="66" charset="0"/>
              </a:rPr>
              <a:t> </a:t>
            </a:r>
            <a:endParaRPr lang="hu-HU" altLang="hu-HU" sz="3200" dirty="0">
              <a:solidFill>
                <a:srgbClr val="8A423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7152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63500"/>
            <a:ext cx="227614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831193" y="2869652"/>
            <a:ext cx="5024438" cy="2185988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lagív 2"/>
          <p:cNvSpPr/>
          <p:nvPr/>
        </p:nvSpPr>
        <p:spPr>
          <a:xfrm>
            <a:off x="5975138" y="725221"/>
            <a:ext cx="5785365" cy="5423004"/>
          </a:xfrm>
          <a:prstGeom prst="blockArc">
            <a:avLst/>
          </a:prstGeom>
          <a:solidFill>
            <a:srgbClr val="60A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latin typeface="+mj-lt"/>
              </a:rPr>
              <a:t>ÚRI </a:t>
            </a:r>
            <a:r>
              <a:rPr lang="hu-HU" sz="3600" dirty="0" smtClean="0">
                <a:solidFill>
                  <a:schemeClr val="bg1"/>
                </a:solidFill>
                <a:latin typeface="+mj-lt"/>
              </a:rPr>
              <a:t>IMÁDSÁG</a:t>
            </a:r>
            <a:r>
              <a:rPr lang="hu-HU" sz="3200" dirty="0" smtClean="0">
                <a:solidFill>
                  <a:schemeClr val="bg1"/>
                </a:solidFill>
                <a:latin typeface="+mj-lt"/>
              </a:rPr>
              <a:t> TÁRGYAKKAL</a:t>
            </a:r>
            <a:endParaRPr lang="hu-H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zalagív 3"/>
          <p:cNvSpPr/>
          <p:nvPr/>
        </p:nvSpPr>
        <p:spPr>
          <a:xfrm rot="10800000">
            <a:off x="5998317" y="875658"/>
            <a:ext cx="5762186" cy="5272907"/>
          </a:xfrm>
          <a:prstGeom prst="blockArc">
            <a:avLst/>
          </a:prstGeom>
          <a:solidFill>
            <a:srgbClr val="B5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604393"/>
              </p:ext>
            </p:extLst>
          </p:nvPr>
        </p:nvGraphicFramePr>
        <p:xfrm>
          <a:off x="8224165" y="3089353"/>
          <a:ext cx="1108779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orelDRAW" r:id="rId3" imgW="1515029" imgH="920013" progId="CorelDraw.Graphic.19">
                  <p:embed/>
                </p:oleObj>
              </mc:Choice>
              <mc:Fallback>
                <p:oleObj name="CorelDRAW" r:id="rId3" imgW="1515029" imgH="9200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4165" y="3089353"/>
                        <a:ext cx="1108779" cy="67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601798" y="2665725"/>
            <a:ext cx="4835235" cy="1692771"/>
          </a:xfrm>
          <a:prstGeom prst="rect">
            <a:avLst/>
          </a:prstGeom>
          <a:solidFill>
            <a:srgbClr val="F0CB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E</a:t>
            </a:r>
            <a:r>
              <a:rPr lang="hu-HU" sz="2800" b="1" dirty="0" smtClean="0"/>
              <a:t>gy padlóképet fogunk készíteni.</a:t>
            </a:r>
          </a:p>
          <a:p>
            <a:r>
              <a:rPr lang="hu-HU" sz="2400" dirty="0" smtClean="0"/>
              <a:t>Készítsd elő a helyszínt és a tárgyakat!</a:t>
            </a:r>
          </a:p>
        </p:txBody>
      </p:sp>
      <p:pic>
        <p:nvPicPr>
          <p:cNvPr id="9" name="Picture 37" descr="https://lh3.googleusercontent.com/xIWFDmVwIV-pm80rQ55AWu_EVRk6mNtqRBxbGcPWXP6IiVHyEXkvAj3quzCD3Iu2V45ikr53OufJF6x58HCeyA5bVbJr6nawhajdECPU_VgiteGr0rrbkDL74vNYSmgajPbWOjSDkYJW5HDD-e6goh4jaKqL0AdkM1neXY5k1_5_SaVHPQEALd7ncDZKI7cRSIhkuDGEaIiTsSbS9Aq29D1NBvqlXoYL5K2YhYXR8LY-a5qB5Hl8tz8BRVBMu_IpMCvfiBOS3e9TLQpqtm3TyvUe08AYOIFwj4xUoY1ROGsnm4cPtJ2qd9-F7rPXl2u2LiPiWoIliP0mLDWbThIEhRQKnu6j9y7k7zXuOHpZKBSN0oOCAGJtveoEUeSanRf35uIhUU81TQWJiNLALbu5VhZU9m6NM3ndIA5zud0tgxRBGn36ZHPVbBh69cpa2Npi-DtYK6It7WZKwV29otSQi8BrXxMkDSDKOxX6tTAovKcQnH_KKvVqwTSiEpKZl74e9yMY0PVHY6KEkP-Rw5n7rF67ifrwEwcRa4Ev9ImwXdezrhFwW9ESt9hvD2nYqc1uQeHGl8zFBsYPXR4CFsMZVHCJUqanW5k4V3pTvPO879xs4UMqLjo92VIcCL_m3hSY109EPiQOcUZtCW1t19FvxzxJI6Qb2HaHfUEL4ehkCh0Hp4v0Xla97wPZ9gHRmg=w430-h657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2" b="99695" l="2804" r="9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73" y="4452723"/>
            <a:ext cx="1425478" cy="21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7" descr="https://lh3.googleusercontent.com/ia4wpGcTqFRDW3Ejg2Qn7vJXDAleiXg3cpiw2SDwHe5XwETY6dl732sOTRSzk5WMqqeNn9VsHU42fSqL37-doWEd12CCdiV80dve3VLzcUgPzH8mKFjwvG9S7C1vN0xC57EXmeZ6R1BEjZDOLztMsXDzM3Uu36SygxWJAEGaP5PpnPBkgv2A6Bh1lsEfOxJHFStkUFGfezaW_g4l3OOjpQksR8ZSAQ6oSsuMp-obrDTuON1MbdQyph8mAJqiQc1t8hAJLZi681-MGZazfndke0U9QHM0vTcQX_w69trpi-0Ca6UfD_wl2CQoHA5jE-f_aokp8ojiLWXYizJIH_IO-GoKIgWFswVYBZFLbHXE1jkMAZAFxn1LP1_hb1w9peS2FC2u5wHlcg1YJXaZZXKxy1q36YWg77kJRYX8CQlnOm_KaJ41VXbZd1xZuQVoO4fmzZtbYAoI8CsrUpwfi2WLjkmPta4DRr_QnxC_3Jo9YywuaNSUIwmZG4RXixL52zw1MqY_WUnOJSdn2gA7-tRUFsLS2m_0If3fNeAiZ28dAY6075e0KErc0aOlMf1CVJYIIkzhm8_X7GVTMK9-U_mKPXKUO-U_Zi3ns51ty3y_4uv2ZIlTKv_639-3HVptziXaHXIc8cc6p-eg4x0dbP5lB00wcGqz7usVYSoV43AVRs9f_QVuCwKE-RS3gCeYlg=w876-h657-n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85" b="87062" l="15525" r="83105">
                        <a14:foregroundMark x1="28767" y1="48250" x2="28767" y2="48250"/>
                        <a14:foregroundMark x1="34475" y1="48554" x2="34475" y2="48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27137" r="14121" b="14744"/>
          <a:stretch/>
        </p:blipFill>
        <p:spPr bwMode="auto">
          <a:xfrm rot="594381">
            <a:off x="5826923" y="4592172"/>
            <a:ext cx="1897619" cy="11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233439"/>
              </p:ext>
            </p:extLst>
          </p:nvPr>
        </p:nvGraphicFramePr>
        <p:xfrm>
          <a:off x="6137042" y="2145549"/>
          <a:ext cx="1552804" cy="621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orelDRAW" r:id="rId9" imgW="1869168" imgH="747644" progId="CorelDraw.Graphic.19">
                  <p:embed/>
                </p:oleObj>
              </mc:Choice>
              <mc:Fallback>
                <p:oleObj name="CorelDRAW" r:id="rId9" imgW="1869168" imgH="74764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7042" y="2145549"/>
                        <a:ext cx="1552804" cy="621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1" descr="https://lh3.googleusercontent.com/jc_C5mp_1gYRg0Eg7pWlaSt2VLOwR2AiXEVydmLdsyodNX85aQS--8Ivglj848Yy1FIfLESafOufSa0zaZwIV4hOXk2koAHj8-cw96G0fy4hCkVWO279pQ4y7niXaePB0fU8EZaUAUz9_GRI8YhtJacRWfoQ5rNU7iyhM7HnQC-GNy201wlKn0a5mb8I2mlFqGjMq5qbD7dwfp_XdB3HNfDsAZBOXheUAAX7XFIBXsKZ28-LkWwi4i7OvwtqhMg9fGhn2jF8FhfS66l08OgIAFDRN_ajo7UlA0ZfEMwz4pVOIHcIHFkkfOmMXEQ7lM1-_uSENSz6nocyjdIQKgJWveamAK_9dLluIxmG5T25B2XWuzLFCmq49NKDUe9aRWaVV4ETc0zMrqK9vu5UZJnpXGajTOKNKe8i0mEB3tApIJbXQdDr3t_x40tTn-IDS68ymbQ4-Fzaeg79jTxtQ0M5GJtqAvBB1vZmDXMPL7E6MfZIwp72p6knHCJFhlwUMcY-wUW_xUXS3VMkdSrPilulR7oUw-HBtljEVqX1g8MgY7QQlEgyzQjJ2kXMiWPqzoy_-WJ5a626il4XZjlMhSGOy5KPxhRHGRrSGLFpyYp0S9hRUJmqvOWueR_12oG2ol70ksD9MK4gAqeo81Nx-ZVD_dBNdwiQS7Ci-ip6HXY8f7vEA0B78lpU1m28Uyx6qA=w876-h657-no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113" b="53425" l="18950" r="56279">
                        <a14:foregroundMark x1="18950" y1="27245" x2="18950" y2="27245"/>
                        <a14:foregroundMark x1="18950" y1="27245" x2="18950" y2="27245"/>
                        <a14:backgroundMark x1="30137" y1="28767" x2="38699" y2="49924"/>
                        <a14:backgroundMark x1="39041" y1="51446" x2="39041" y2="5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17676" r="40646" b="47558"/>
          <a:stretch/>
        </p:blipFill>
        <p:spPr bwMode="auto">
          <a:xfrm>
            <a:off x="9680549" y="4437504"/>
            <a:ext cx="956778" cy="8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1" descr="https://lh3.googleusercontent.com/50e_YLYLAH_F0QjR8OuTNCXgLQmS6GBwtZS6DXAtxCeVTDqWEnd5Oa2f1H7jU8v6iKJzcXaQm8RKzaS1egRKGFBPj1niw_abW7rWED74TrUwnimyWkAYhmouQnVNn5atqfZeVeRyL4lkglTYZAJEyoazKyblc4k6xABDDC25HNgNM87IxbOgmBkDBx3jWAoE9yBfYOYoxUuCclH4gY0wSI-SCZedfS1P605GY0oO3IFdzZxX3Q34_7iSIiIFpzMPHKbTkAInR1mDCASgE6gUODtPFx805PLW0JHS3-F08rKNX9M7VEbLBsaEsW8mm4fMCh5DgOuumjSwQnc9GHzJnEqOLKLfg4hBfUNC1s-lu_9ggasW8MTmOAx_VM4dwLuUUgMQVH1mDtfeZ-HhlXvEPL_mU16vcyJJmWAkyzEIqqxDWqBYxq5yr7y6JE-rVIwVYYRSchUe0QO0144vzLQm0DiGfHP7vO7JnxBuz68i4jqsBJJbLGdRtptJrtirrEMwlPfX_D-gP7Nf5Ky13y-P6hxOT2n4fGIQpUo2cqm2hMnZz2xxWvGAu5t2mFJpHktFBWgjUelPSRJC7LYnI-_zZbvnKzMXlZg7yylHX4jvEjOddUrY6fcNGYaEkuXBuj6_xPsT7ewKzMDQ2sMyXAGVTJ_d1_F6SOX78mQ4CjtI-94H9AH4TvVgAW2n6ihjUQ=w493-h657-no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3" t="14993" r="31868" b="4948"/>
          <a:stretch/>
        </p:blipFill>
        <p:spPr bwMode="auto">
          <a:xfrm>
            <a:off x="10275379" y="3838102"/>
            <a:ext cx="1213378" cy="23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9" descr="https://lh3.googleusercontent.com/0k3rjcI1snylPCWMxUKTiuQAbk3tbXYG-aZtJEq_Ihmo_Hck0qNrJLFsVzqDDKum9MJHnN3-Rh_HvRoG5PCGLxa2IDvHPw5F-c0iY5tWChdu--Dr0Kr_Azm8zJhw-_K2bcZt9BF8rWJpfWfTHLO-ghZeWrWoxNYI0kuK0OMWkMNtqjdpc4YNDF4pB1SCeWV8l5qy2QV8qoaSOtGwyQaA8trnTpQeFljXmXqum87bMuAzRFTArc2cohlADppJdiaeOCKKxoiDneC64Je-1b40WQt60mWIH-je5cWtQPT0WvlojapYUwjNYumZBEH0HFVO0k3RJKfGBlgdq12R8eYvJhqqhzzDv3jJVnU74e0epfc8Hxr1KGbN5LLgCf0WmuROlH14TevQgFdu6F2-exzc800meU5S0-j3hdpq4-PmuIxIeGajMKhPvkt6AJCMHaJa1MoRA1FlA72XfJ9S9tWbstX1YCmIPki-n_ZBQ95-yyJzIGDw6kEWN1_mU51clWnELvOquiG4lD_yHAzngw6_z4v9juhMq4iobmOkd3SmAcxL-GbSZofbY7xWgCssk6TNOvs3ga2oY4o28uh38AIR3G3o3P2jHmaMaNppnpA2RLqrXGY123419jhd7TFdcEdozAslYRSzVPWyCM00JLEIdde9sPsbeKUhQN-cHI_OS169O225yunVAET6Kq4a3Q=w458-h657-no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892" b="99087" l="438" r="93873">
                        <a14:backgroundMark x1="4814" y1="5936" x2="3720" y2="83409"/>
                        <a14:backgroundMark x1="30853" y1="70167" x2="29540" y2="94064"/>
                        <a14:backgroundMark x1="24726" y1="17656" x2="22976" y2="304"/>
                        <a14:backgroundMark x1="27790" y1="70624" x2="33479" y2="68189"/>
                        <a14:backgroundMark x1="30853" y1="66058" x2="30853" y2="66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" t="3653" r="5308" b="3653"/>
          <a:stretch/>
        </p:blipFill>
        <p:spPr bwMode="auto">
          <a:xfrm>
            <a:off x="6084050" y="3376816"/>
            <a:ext cx="789592" cy="11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lyamatábra: Bekötés 14"/>
          <p:cNvSpPr/>
          <p:nvPr/>
        </p:nvSpPr>
        <p:spPr>
          <a:xfrm>
            <a:off x="11351589" y="3751737"/>
            <a:ext cx="494647" cy="439523"/>
          </a:xfrm>
          <a:prstGeom prst="flowChartConnector">
            <a:avLst/>
          </a:prstGeom>
          <a:solidFill>
            <a:srgbClr val="EDDFBD"/>
          </a:solidFill>
          <a:ln w="190500">
            <a:solidFill>
              <a:srgbClr val="E6D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440263" y="4742133"/>
            <a:ext cx="1123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1051470" y="3474536"/>
            <a:ext cx="261772" cy="47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0275379" y="2814623"/>
            <a:ext cx="1485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ISTEN</a:t>
            </a:r>
            <a:endParaRPr lang="hu-HU" dirty="0"/>
          </a:p>
        </p:txBody>
      </p:sp>
      <p:pic>
        <p:nvPicPr>
          <p:cNvPr id="18" name="Picture 8" descr="https://lh3.googleusercontent.com/SZ02_aheZ1TBlZeADzhj2A_SMiJhj4Twjs3Mf4vWf9RbUwW3J9o69EGK0EdnW-umhIe5QWJe_evSnx95z00ssyTFqxdj4X-2AAAGXCi15WrIkOqSMmJu1tL0tZnG77tl-FGcRJtqS7OiP4vhsLsmNSFmyRktu6uoXDn0WUmH0a4Ed2H4AZYb7TOeQ-Ga08CssEYG-rL0Vlin5fCcD4drATPo1URg60R-dhe8D-CNsj97lB0_ve3EOexh4zJTMiq1NOG0t-fVPsjcVjpETjhGhhLDLcqnmZQvtkCjnEUMmBgDs-f4to_jjeFO_XQYd84gxWGlCpFBSbrt-Kv2qm3k7TemnXWGLlWCpqr3Krowr2NQYO0HNvi9sQ_OaN6K1xRwbQZCsqH9MlJpQqHVcJiEqPq2JuJAjMoteMGrzlJ_nqy_lZU0rHSMFceFJIrSZ2fU29NrjG0XHN889pkcg4EpYnL5r1ZziKVVsBtzdJPTwPoYSckIEZnA5P6eX44TghibIrZ6fzy-VmylHgIa3I11pimoHNNAXlYpRawh24d2TE9dWitpLk8s9oP_R4-oLcIJSG7GPgE7JeXpo953kLDUKRNeEe7fwShP2M420GHgo4zVoUMwnUOnoy10Xzvf0xXzgKVjwtxLujbP6rJUmZVGI7FxQTVjbQwPveHhDm_fneOB_U4r_aOFKncWgfz6O8I=w493-h657-no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93" b="89954" l="19270" r="89858">
                        <a14:backgroundMark x1="27139" y1="36314" x2="35941" y2="42518"/>
                        <a14:backgroundMark x1="17115" y1="64781" x2="35208" y2="57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68" t="32099" r="23408" b="27340"/>
          <a:stretch/>
        </p:blipFill>
        <p:spPr bwMode="auto">
          <a:xfrm>
            <a:off x="7070698" y="3792931"/>
            <a:ext cx="931149" cy="9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570588" y="190410"/>
            <a:ext cx="7442734" cy="2800767"/>
          </a:xfrm>
          <a:prstGeom prst="rect">
            <a:avLst/>
          </a:prstGeom>
          <a:solidFill>
            <a:srgbClr val="A8E2EA"/>
          </a:solidFill>
        </p:spPr>
        <p:txBody>
          <a:bodyPr wrap="square" rtlCol="0">
            <a:spAutoFit/>
          </a:bodyPr>
          <a:lstStyle/>
          <a:p>
            <a:endParaRPr lang="hu-HU" sz="2200" b="1" dirty="0" smtClean="0"/>
          </a:p>
          <a:p>
            <a:r>
              <a:rPr lang="hu-HU" sz="2200" b="1" dirty="0" smtClean="0"/>
              <a:t>Szükséges előkészületek:</a:t>
            </a:r>
          </a:p>
          <a:p>
            <a:r>
              <a:rPr lang="hu-HU" sz="2200" dirty="0" smtClean="0"/>
              <a:t>1. Készíts elő a szőnyegen egy kis helyet!</a:t>
            </a:r>
          </a:p>
          <a:p>
            <a:r>
              <a:rPr lang="hu-HU" sz="2200" dirty="0" smtClean="0"/>
              <a:t>2. Rajzolj papírra egy koronát és egy napot, színezd ki és vágd ki!</a:t>
            </a:r>
          </a:p>
          <a:p>
            <a:r>
              <a:rPr lang="hu-HU" sz="2200" dirty="0" smtClean="0"/>
              <a:t>3. Írd fel egy lapra: ISTEN, egy másikra: NEM.</a:t>
            </a:r>
            <a:endParaRPr lang="hu-HU" sz="2200" dirty="0"/>
          </a:p>
          <a:p>
            <a:endParaRPr lang="hu-HU" sz="2200" dirty="0"/>
          </a:p>
          <a:p>
            <a:endParaRPr lang="hu-HU" sz="2200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9" y="32536"/>
            <a:ext cx="1011055" cy="1014381"/>
          </a:xfrm>
          <a:prstGeom prst="rect">
            <a:avLst/>
          </a:prstGeom>
        </p:spPr>
      </p:pic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325173"/>
              </p:ext>
            </p:extLst>
          </p:nvPr>
        </p:nvGraphicFramePr>
        <p:xfrm>
          <a:off x="1269663" y="384522"/>
          <a:ext cx="1108779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orelDRAW" r:id="rId4" imgW="1515029" imgH="920013" progId="CorelDraw.Graphic.19">
                  <p:embed/>
                </p:oleObj>
              </mc:Choice>
              <mc:Fallback>
                <p:oleObj name="CorelDRAW" r:id="rId4" imgW="1515029" imgH="9200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9663" y="384522"/>
                        <a:ext cx="1108779" cy="67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2969891" y="1687902"/>
            <a:ext cx="1123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10" name="Folyamatábra: Bekötés 9"/>
          <p:cNvSpPr/>
          <p:nvPr/>
        </p:nvSpPr>
        <p:spPr>
          <a:xfrm>
            <a:off x="3223361" y="527840"/>
            <a:ext cx="592767" cy="58377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322972" y="1665378"/>
            <a:ext cx="1485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ISTEN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570588" y="3090233"/>
            <a:ext cx="7442734" cy="3139321"/>
          </a:xfrm>
          <a:prstGeom prst="rect">
            <a:avLst/>
          </a:prstGeom>
          <a:solidFill>
            <a:srgbClr val="A8E2EA"/>
          </a:solidFill>
        </p:spPr>
        <p:txBody>
          <a:bodyPr wrap="square" rtlCol="0">
            <a:noAutofit/>
          </a:bodyPr>
          <a:lstStyle/>
          <a:p>
            <a:endParaRPr lang="hu-HU" sz="2200" dirty="0" smtClean="0"/>
          </a:p>
          <a:p>
            <a:r>
              <a:rPr lang="hu-HU" sz="2200" b="1" dirty="0" smtClean="0"/>
              <a:t>Szükséges eszközök:</a:t>
            </a:r>
            <a:endParaRPr lang="hu-HU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1 db kék kendő,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1 db barna kendő,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2-3 játékállat (plüss, fa vagy műanyag),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1</a:t>
            </a:r>
            <a:r>
              <a:rPr lang="hu-HU" sz="2200" dirty="0" smtClean="0"/>
              <a:t> kis darab kenyér,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2 emberfigura (pl. </a:t>
            </a:r>
            <a:r>
              <a:rPr lang="hu-HU" sz="2200" dirty="0" err="1" smtClean="0"/>
              <a:t>lego</a:t>
            </a:r>
            <a:r>
              <a:rPr lang="hu-HU" sz="2200" dirty="0" smtClean="0"/>
              <a:t>), 1 angyalfigura,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1</a:t>
            </a:r>
            <a:r>
              <a:rPr lang="hu-HU" sz="2200" dirty="0" smtClean="0"/>
              <a:t> szív (bármilyen).</a:t>
            </a:r>
          </a:p>
        </p:txBody>
      </p:sp>
      <p:sp>
        <p:nvSpPr>
          <p:cNvPr id="2" name="Ellipszis buborék 1"/>
          <p:cNvSpPr/>
          <p:nvPr/>
        </p:nvSpPr>
        <p:spPr>
          <a:xfrm>
            <a:off x="163880" y="3436883"/>
            <a:ext cx="3367595" cy="2792671"/>
          </a:xfrm>
          <a:prstGeom prst="wedgeEllipseCallout">
            <a:avLst>
              <a:gd name="adj1" fmla="val 78289"/>
              <a:gd name="adj2" fmla="val 65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rgbClr val="A8504C"/>
                </a:solidFill>
              </a:rPr>
              <a:t>Tudod-e?</a:t>
            </a:r>
          </a:p>
          <a:p>
            <a:r>
              <a:rPr lang="hu-HU" sz="2000" dirty="0" smtClean="0">
                <a:solidFill>
                  <a:srgbClr val="A8504C"/>
                </a:solidFill>
              </a:rPr>
              <a:t>Jézus </a:t>
            </a:r>
            <a:r>
              <a:rPr lang="hu-HU" sz="2000" dirty="0">
                <a:solidFill>
                  <a:srgbClr val="A8504C"/>
                </a:solidFill>
              </a:rPr>
              <a:t>korában a kenyér lapos volt. A közepén volt egy lyuk, mert egy rúdra fűzve tárolták a kenyereket.</a:t>
            </a:r>
          </a:p>
        </p:txBody>
      </p:sp>
    </p:spTree>
    <p:extLst>
      <p:ext uri="{BB962C8B-B14F-4D97-AF65-F5344CB8AC3E}">
        <p14:creationId xmlns:p14="http://schemas.microsoft.com/office/powerpoint/2010/main" val="37208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10586" y="156420"/>
            <a:ext cx="5358630" cy="6247864"/>
          </a:xfrm>
          <a:prstGeom prst="rect">
            <a:avLst/>
          </a:prstGeom>
          <a:solidFill>
            <a:srgbClr val="F5DAF6"/>
          </a:solidFill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Kattints a hangszóróra, és közben készítsd el a padlóképet! </a:t>
            </a:r>
          </a:p>
          <a:p>
            <a:r>
              <a:rPr lang="hu-HU" sz="2000" b="1" dirty="0" smtClean="0"/>
              <a:t>A hangfelvételen ezt hallhatod:</a:t>
            </a:r>
          </a:p>
          <a:p>
            <a:endParaRPr lang="hu-HU" sz="2000" dirty="0" smtClean="0"/>
          </a:p>
          <a:p>
            <a:r>
              <a:rPr lang="hu-HU" sz="2000" dirty="0" smtClean="0"/>
              <a:t>Terítsd le félkörben a kék kendőt.</a:t>
            </a:r>
          </a:p>
          <a:p>
            <a:r>
              <a:rPr lang="hu-HU" sz="2000" dirty="0" smtClean="0"/>
              <a:t>A kék kendőre helyezd el a napot, a madarat, az angyalt, és az ISTEN szót.</a:t>
            </a:r>
          </a:p>
          <a:p>
            <a:r>
              <a:rPr lang="hu-HU" sz="2000" dirty="0" smtClean="0"/>
              <a:t>Ez az ég és a menny.</a:t>
            </a:r>
          </a:p>
          <a:p>
            <a:endParaRPr lang="hu-HU" sz="2000" dirty="0" smtClean="0"/>
          </a:p>
          <a:p>
            <a:r>
              <a:rPr lang="hu-HU" sz="2000" dirty="0" smtClean="0"/>
              <a:t>Terítsd le a barna kendőt is félkörben. </a:t>
            </a:r>
          </a:p>
          <a:p>
            <a:r>
              <a:rPr lang="hu-HU" sz="2000" dirty="0" smtClean="0"/>
              <a:t>Helyezd rá a virágot, az állatokat, a NEM szót, az embereket, a szívet és a kenyeret.</a:t>
            </a:r>
          </a:p>
          <a:p>
            <a:endParaRPr lang="hu-HU" sz="2000" dirty="0"/>
          </a:p>
          <a:p>
            <a:r>
              <a:rPr lang="hu-HU" sz="2000" dirty="0" smtClean="0"/>
              <a:t>Ezt a földet Isten alkotta. Benépesítette növényekkel, állatokkal és emberekkel.</a:t>
            </a:r>
          </a:p>
          <a:p>
            <a:r>
              <a:rPr lang="hu-HU" sz="2000" dirty="0" smtClean="0"/>
              <a:t>Ő az ég és a föld királya, ezért a koronát tedd a kör közepére.</a:t>
            </a:r>
          </a:p>
          <a:p>
            <a:endParaRPr lang="hu-HU" sz="2000" dirty="0" smtClean="0"/>
          </a:p>
          <a:p>
            <a:r>
              <a:rPr lang="hu-HU" sz="2000" dirty="0" smtClean="0"/>
              <a:t>Készen van az Úri imádsághoz kapcsolódó padlókép.</a:t>
            </a:r>
          </a:p>
        </p:txBody>
      </p:sp>
      <p:pic>
        <p:nvPicPr>
          <p:cNvPr id="9" name="Picture 4" descr="https://lh3.googleusercontent.com/nF7OqsEyL_UaMemDtdoCRlxXUdhwOTt5VthGQr-pEwqx8KIlpeseDluP-fsPAoL2mQ91jd2rr6q0RC1FBP_uYubzGPfgzxGAnGC2li4O_bQz3Iv3YgLz1qvssJjvRD5YLAKkaVSI_eLk3ARnobdvT83IxN7viT9fyRXpYkHda9vZpbL0dv4DHelSsuqblDc2s-gqzw8fX0Y17hJfQeCszS_554mjGCTKfvvp9By0NisoS98J2BRWM8YIA92hRjsHppE56cjOMIorE4WiGmz_ECUFLk1ACDahQkgq_BDEM-BL6axTWnhkx9pfLXZAMkJiSW1_Jc7fOTfyY3bnk2ofLtASZa_Fz23pkWabJ939D0lez2CRLD1G9Qu6GvwRN4dKV4Xe9o8iEDjOxjQaC7jXFX-SLLrvVdqAFqPd25MiuunYiaiuJ5yIoJGQtp2bMgKqEgsoyKCWK9iadWgXa5s7zvPf6YkGrDhco1ypwtY9imt7YkS-1KWhA7O5sOQ9wBZBJqzsSOBda-LSJjShbWwR05N_LbLKntpEhfE5xxYpRXcSqZ-jlHejQ535TaEQfkG1JgQ3nlKAU0A-oumSWDfHJx4sIz1m1ijuJ4pCxuHnVj27Un0O2gJP2fptwqoColj8lqjJERht33fMqr8on9OZJ4O3X5aatOPB8WpJ4o_rNshmd_fMGRN6KSOES0BHL6Y=w493-h657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78234" l="2840" r="99391">
                        <a14:foregroundMark x1="83976" y1="40791" x2="94929" y2="39726"/>
                        <a14:foregroundMark x1="21907" y1="56317" x2="18458" y2="43075"/>
                        <a14:foregroundMark x1="56592" y1="63775" x2="69777" y2="56773"/>
                        <a14:foregroundMark x1="75456" y1="75799" x2="70588" y2="61339"/>
                        <a14:foregroundMark x1="77282" y1="75951" x2="76268" y2="70167"/>
                        <a14:foregroundMark x1="31440" y1="70776" x2="56592" y2="71081"/>
                        <a14:foregroundMark x1="29412" y1="68798" x2="51116" y2="7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" t="9050" r="1269" b="22397"/>
          <a:stretch/>
        </p:blipFill>
        <p:spPr bwMode="auto">
          <a:xfrm>
            <a:off x="6797245" y="76285"/>
            <a:ext cx="5247654" cy="50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442"/>
            <a:ext cx="1210586" cy="1196857"/>
          </a:xfrm>
          <a:prstGeom prst="rect">
            <a:avLst/>
          </a:prstGeom>
        </p:spPr>
      </p:pic>
      <p:pic>
        <p:nvPicPr>
          <p:cNvPr id="2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9657" y="4915825"/>
            <a:ext cx="1811729" cy="18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56290" y="1580143"/>
            <a:ext cx="5453942" cy="2392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2400" dirty="0" smtClean="0"/>
              <a:t>Amikor szépen mindent a helyére tettél, megigazgattál, nézd a képet pár másodpercig.</a:t>
            </a:r>
          </a:p>
          <a:p>
            <a:r>
              <a:rPr lang="hu-HU" sz="2400" dirty="0" smtClean="0"/>
              <a:t>Készíts a szemeddel egy képzeletbeli fényképet!</a:t>
            </a:r>
          </a:p>
          <a:p>
            <a:r>
              <a:rPr lang="hu-HU" sz="2400" dirty="0" smtClean="0"/>
              <a:t>Őrizd meg a fejedben ezt a képet!</a:t>
            </a:r>
          </a:p>
        </p:txBody>
      </p:sp>
      <p:pic>
        <p:nvPicPr>
          <p:cNvPr id="5" name="Picture 4" descr="https://lh3.googleusercontent.com/nF7OqsEyL_UaMemDtdoCRlxXUdhwOTt5VthGQr-pEwqx8KIlpeseDluP-fsPAoL2mQ91jd2rr6q0RC1FBP_uYubzGPfgzxGAnGC2li4O_bQz3Iv3YgLz1qvssJjvRD5YLAKkaVSI_eLk3ARnobdvT83IxN7viT9fyRXpYkHda9vZpbL0dv4DHelSsuqblDc2s-gqzw8fX0Y17hJfQeCszS_554mjGCTKfvvp9By0NisoS98J2BRWM8YIA92hRjsHppE56cjOMIorE4WiGmz_ECUFLk1ACDahQkgq_BDEM-BL6axTWnhkx9pfLXZAMkJiSW1_Jc7fOTfyY3bnk2ofLtASZa_Fz23pkWabJ939D0lez2CRLD1G9Qu6GvwRN4dKV4Xe9o8iEDjOxjQaC7jXFX-SLLrvVdqAFqPd25MiuunYiaiuJ5yIoJGQtp2bMgKqEgsoyKCWK9iadWgXa5s7zvPf6YkGrDhco1ypwtY9imt7YkS-1KWhA7O5sOQ9wBZBJqzsSOBda-LSJjShbWwR05N_LbLKntpEhfE5xxYpRXcSqZ-jlHejQ535TaEQfkG1JgQ3nlKAU0A-oumSWDfHJx4sIz1m1ijuJ4pCxuHnVj27Un0O2gJP2fptwqoColj8lqjJERht33fMqr8on9OZJ4O3X5aatOPB8WpJ4o_rNshmd_fMGRN6KSOES0BHL6Y=w493-h65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9" b="78234" l="2840" r="99391">
                        <a14:foregroundMark x1="83976" y1="40791" x2="94929" y2="39726"/>
                        <a14:foregroundMark x1="21907" y1="56317" x2="18458" y2="43075"/>
                        <a14:foregroundMark x1="56592" y1="63775" x2="69777" y2="56773"/>
                        <a14:foregroundMark x1="75456" y1="75799" x2="70588" y2="61339"/>
                        <a14:foregroundMark x1="77282" y1="75951" x2="76268" y2="70167"/>
                        <a14:foregroundMark x1="31440" y1="70776" x2="56592" y2="71081"/>
                        <a14:foregroundMark x1="29412" y1="68798" x2="51116" y2="7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" t="9050" r="1269" b="22397"/>
          <a:stretch/>
        </p:blipFill>
        <p:spPr bwMode="auto">
          <a:xfrm>
            <a:off x="7441324" y="1418897"/>
            <a:ext cx="4221872" cy="4066858"/>
          </a:xfrm>
          <a:prstGeom prst="rect">
            <a:avLst/>
          </a:prstGeom>
          <a:noFill/>
          <a:extLst/>
        </p:spPr>
      </p:pic>
      <p:sp>
        <p:nvSpPr>
          <p:cNvPr id="7" name="Szövegdoboz 6"/>
          <p:cNvSpPr txBox="1"/>
          <p:nvPr/>
        </p:nvSpPr>
        <p:spPr>
          <a:xfrm>
            <a:off x="1409894" y="4767337"/>
            <a:ext cx="4746734" cy="11845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2400" dirty="0"/>
              <a:t>Ha van rá lehetőséged, készíts egy digitális fényképet. </a:t>
            </a:r>
            <a:endParaRPr lang="hu-HU" sz="2400" dirty="0" smtClean="0"/>
          </a:p>
          <a:p>
            <a:r>
              <a:rPr lang="hu-HU" sz="2400" dirty="0" smtClean="0"/>
              <a:t>Küldd </a:t>
            </a:r>
            <a:r>
              <a:rPr lang="hu-HU" sz="2400" dirty="0"/>
              <a:t>el a </a:t>
            </a:r>
            <a:r>
              <a:rPr lang="hu-HU" sz="2400" dirty="0" smtClean="0"/>
              <a:t>Hittanoktatódnak!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36" y="-26617"/>
            <a:ext cx="1210586" cy="11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yamatábra: Bekötés 31"/>
          <p:cNvSpPr/>
          <p:nvPr/>
        </p:nvSpPr>
        <p:spPr>
          <a:xfrm>
            <a:off x="3581768" y="3656604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6.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3" name="Folyamatábra: Bekötés 32"/>
          <p:cNvSpPr/>
          <p:nvPr/>
        </p:nvSpPr>
        <p:spPr>
          <a:xfrm>
            <a:off x="3575362" y="1206299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7.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0" name="Folyamatábra: Bekötés 29"/>
          <p:cNvSpPr/>
          <p:nvPr/>
        </p:nvSpPr>
        <p:spPr>
          <a:xfrm>
            <a:off x="10223238" y="4119256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 smtClean="0">
                <a:solidFill>
                  <a:schemeClr val="tx1"/>
                </a:solidFill>
              </a:rPr>
              <a:t>4.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8" name="Folyamatábra: Bekötés 27"/>
          <p:cNvSpPr/>
          <p:nvPr/>
        </p:nvSpPr>
        <p:spPr>
          <a:xfrm>
            <a:off x="10204091" y="1243916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>
                <a:solidFill>
                  <a:schemeClr val="tx1"/>
                </a:solidFill>
              </a:rPr>
              <a:t>2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" name="Folyamatábra: Bekötés 1"/>
          <p:cNvSpPr/>
          <p:nvPr/>
        </p:nvSpPr>
        <p:spPr>
          <a:xfrm>
            <a:off x="6912754" y="209866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Picture 4" descr="https://lh3.googleusercontent.com/nF7OqsEyL_UaMemDtdoCRlxXUdhwOTt5VthGQr-pEwqx8KIlpeseDluP-fsPAoL2mQ91jd2rr6q0RC1FBP_uYubzGPfgzxGAnGC2li4O_bQz3Iv3YgLz1qvssJjvRD5YLAKkaVSI_eLk3ARnobdvT83IxN7viT9fyRXpYkHda9vZpbL0dv4DHelSsuqblDc2s-gqzw8fX0Y17hJfQeCszS_554mjGCTKfvvp9By0NisoS98J2BRWM8YIA92hRjsHppE56cjOMIorE4WiGmz_ECUFLk1ACDahQkgq_BDEM-BL6axTWnhkx9pfLXZAMkJiSW1_Jc7fOTfyY3bnk2ofLtASZa_Fz23pkWabJ939D0lez2CRLD1G9Qu6GvwRN4dKV4Xe9o8iEDjOxjQaC7jXFX-SLLrvVdqAFqPd25MiuunYiaiuJ5yIoJGQtp2bMgKqEgsoyKCWK9iadWgXa5s7zvPf6YkGrDhco1ypwtY9imt7YkS-1KWhA7O5sOQ9wBZBJqzsSOBda-LSJjShbWwR05N_LbLKntpEhfE5xxYpRXcSqZ-jlHejQ535TaEQfkG1JgQ3nlKAU0A-oumSWDfHJx4sIz1m1ijuJ4pCxuHnVj27Un0O2gJP2fptwqoColj8lqjJERht33fMqr8on9OZJ4O3X5aatOPB8WpJ4o_rNshmd_fMGRN6KSOES0BHL6Y=w493-h65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9" b="78234" l="2840" r="99391">
                        <a14:foregroundMark x1="83976" y1="40791" x2="94929" y2="39726"/>
                        <a14:foregroundMark x1="21907" y1="56317" x2="18458" y2="43075"/>
                        <a14:foregroundMark x1="56592" y1="63775" x2="69777" y2="56773"/>
                        <a14:foregroundMark x1="75456" y1="75799" x2="70588" y2="61339"/>
                        <a14:foregroundMark x1="77282" y1="75951" x2="76268" y2="70167"/>
                        <a14:foregroundMark x1="31440" y1="70776" x2="56592" y2="71081"/>
                        <a14:foregroundMark x1="29412" y1="68798" x2="51116" y2="7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" t="9050" r="1269" b="22397"/>
          <a:stretch/>
        </p:blipFill>
        <p:spPr bwMode="auto">
          <a:xfrm>
            <a:off x="4912465" y="1460813"/>
            <a:ext cx="4151620" cy="3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6391" y="1206299"/>
            <a:ext cx="2801275" cy="5539700"/>
          </a:xfrm>
          <a:prstGeom prst="rect">
            <a:avLst/>
          </a:prstGeom>
          <a:solidFill>
            <a:srgbClr val="D3A09D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400" dirty="0" smtClean="0"/>
              <a:t>Nézd meg </a:t>
            </a:r>
            <a:r>
              <a:rPr lang="hu-HU" sz="2400" dirty="0"/>
              <a:t>a </a:t>
            </a:r>
            <a:r>
              <a:rPr lang="hu-HU" sz="2400" dirty="0" smtClean="0"/>
              <a:t>képet!</a:t>
            </a:r>
          </a:p>
          <a:p>
            <a:pPr algn="ctr"/>
            <a:r>
              <a:rPr lang="hu-HU" sz="2400" dirty="0" smtClean="0"/>
              <a:t>A nyilak mutatják, hogy az imádság mondataihoz melyik körcikk tartozik.  </a:t>
            </a:r>
            <a:endParaRPr lang="hu-HU" sz="2400" dirty="0"/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A padlóképed segít imádkozni az Úri imádság szavaival.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Amikor imádkozol, gondolj arra, hogy mit jelent,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amit mondasz!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2905560" y="1660930"/>
            <a:ext cx="1914341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hu-HU" dirty="0" smtClean="0"/>
              <a:t>mert </a:t>
            </a:r>
            <a:r>
              <a:rPr lang="hu-HU" dirty="0"/>
              <a:t>tied az ország, </a:t>
            </a:r>
          </a:p>
          <a:p>
            <a:r>
              <a:rPr lang="hu-HU" dirty="0"/>
              <a:t>a hatalom és a dicsőség </a:t>
            </a:r>
          </a:p>
          <a:p>
            <a:r>
              <a:rPr lang="hu-HU" dirty="0"/>
              <a:t>mindörökké. </a:t>
            </a:r>
          </a:p>
          <a:p>
            <a:r>
              <a:rPr lang="hu-HU" b="1" dirty="0"/>
              <a:t>Ámen.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901119" y="644359"/>
            <a:ext cx="2538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Mi Atyánk</a:t>
            </a:r>
            <a:r>
              <a:rPr lang="hu-HU" dirty="0"/>
              <a:t>, aki a mennyekben vagy,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9064085" y="1660930"/>
            <a:ext cx="2903576" cy="775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dirty="0" smtClean="0"/>
              <a:t>szenteltessék meg a te neved, 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202499" y="4510997"/>
            <a:ext cx="27651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mindennapi kenyerünket add meg nekünk ma,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885592" y="4111569"/>
            <a:ext cx="19143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és ne </a:t>
            </a:r>
            <a:r>
              <a:rPr lang="hu-HU" dirty="0" err="1"/>
              <a:t>vígy</a:t>
            </a:r>
            <a:r>
              <a:rPr lang="hu-HU" dirty="0"/>
              <a:t> minket kísértésbe, </a:t>
            </a:r>
          </a:p>
          <a:p>
            <a:r>
              <a:rPr lang="hu-HU" dirty="0"/>
              <a:t>de szabadíts meg a gonosztól; </a:t>
            </a:r>
          </a:p>
        </p:txBody>
      </p:sp>
      <p:sp>
        <p:nvSpPr>
          <p:cNvPr id="19" name="Lefelé nyíl 18"/>
          <p:cNvSpPr/>
          <p:nvPr/>
        </p:nvSpPr>
        <p:spPr>
          <a:xfrm>
            <a:off x="7030864" y="1296868"/>
            <a:ext cx="373557" cy="865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Jobbra nyíl 20"/>
          <p:cNvSpPr/>
          <p:nvPr/>
        </p:nvSpPr>
        <p:spPr>
          <a:xfrm rot="1509364">
            <a:off x="4577227" y="2815367"/>
            <a:ext cx="1586719" cy="348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lyamatábra: Bekötés 28"/>
          <p:cNvSpPr/>
          <p:nvPr/>
        </p:nvSpPr>
        <p:spPr>
          <a:xfrm>
            <a:off x="10210203" y="2450125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1" name="Folyamatábra: Bekötés 30"/>
          <p:cNvSpPr/>
          <p:nvPr/>
        </p:nvSpPr>
        <p:spPr>
          <a:xfrm>
            <a:off x="8418674" y="5242217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9088591" y="2868663"/>
            <a:ext cx="28790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jöjjön el a te országod, </a:t>
            </a:r>
          </a:p>
          <a:p>
            <a:r>
              <a:rPr lang="hu-HU" dirty="0"/>
              <a:t>legyen meg a te akaratod, </a:t>
            </a:r>
            <a:r>
              <a:rPr lang="hu-HU" dirty="0" smtClean="0"/>
              <a:t>amint </a:t>
            </a:r>
            <a:r>
              <a:rPr lang="hu-HU" dirty="0"/>
              <a:t>a mennyben, úgy a földön is; </a:t>
            </a:r>
          </a:p>
        </p:txBody>
      </p:sp>
      <p:sp>
        <p:nvSpPr>
          <p:cNvPr id="22" name="Jobbra nyíl 21"/>
          <p:cNvSpPr/>
          <p:nvPr/>
        </p:nvSpPr>
        <p:spPr>
          <a:xfrm>
            <a:off x="4608197" y="4923474"/>
            <a:ext cx="1586719" cy="348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170243" y="5659151"/>
            <a:ext cx="33192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és bocsásd meg vétkeinket, </a:t>
            </a:r>
          </a:p>
          <a:p>
            <a:r>
              <a:rPr lang="hu-HU" dirty="0"/>
              <a:t>miképpen mi is megbocsátunk </a:t>
            </a:r>
          </a:p>
          <a:p>
            <a:r>
              <a:rPr lang="hu-HU" dirty="0"/>
              <a:t>az ellenünk vétkezőknek; </a:t>
            </a:r>
          </a:p>
        </p:txBody>
      </p:sp>
      <p:sp>
        <p:nvSpPr>
          <p:cNvPr id="23" name="Jobbra nyíl 22"/>
          <p:cNvSpPr/>
          <p:nvPr/>
        </p:nvSpPr>
        <p:spPr>
          <a:xfrm rot="6866461">
            <a:off x="8576431" y="2360830"/>
            <a:ext cx="529760" cy="393773"/>
          </a:xfrm>
          <a:prstGeom prst="rightArrow">
            <a:avLst>
              <a:gd name="adj1" fmla="val 35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Jobbra nyíl 23"/>
          <p:cNvSpPr/>
          <p:nvPr/>
        </p:nvSpPr>
        <p:spPr>
          <a:xfrm rot="13912520">
            <a:off x="7523923" y="5142582"/>
            <a:ext cx="626920" cy="348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Jobbra nyíl 24"/>
          <p:cNvSpPr/>
          <p:nvPr/>
        </p:nvSpPr>
        <p:spPr>
          <a:xfrm rot="11947124">
            <a:off x="8593732" y="4505002"/>
            <a:ext cx="594842" cy="348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Jobbra nyíl 25"/>
          <p:cNvSpPr/>
          <p:nvPr/>
        </p:nvSpPr>
        <p:spPr>
          <a:xfrm rot="10800000">
            <a:off x="8498690" y="3502834"/>
            <a:ext cx="529760" cy="393773"/>
          </a:xfrm>
          <a:prstGeom prst="rightArrow">
            <a:avLst>
              <a:gd name="adj1" fmla="val 35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36" y="-26617"/>
            <a:ext cx="1210586" cy="11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Bekötés 3"/>
          <p:cNvSpPr/>
          <p:nvPr/>
        </p:nvSpPr>
        <p:spPr>
          <a:xfrm>
            <a:off x="3581768" y="3656604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6.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Folyamatábra: Bekötés 4"/>
          <p:cNvSpPr/>
          <p:nvPr/>
        </p:nvSpPr>
        <p:spPr>
          <a:xfrm>
            <a:off x="3575362" y="1206299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7.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Folyamatábra: Bekötés 5"/>
          <p:cNvSpPr/>
          <p:nvPr/>
        </p:nvSpPr>
        <p:spPr>
          <a:xfrm>
            <a:off x="10223238" y="4119256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 smtClean="0">
                <a:solidFill>
                  <a:schemeClr val="tx1"/>
                </a:solidFill>
              </a:rPr>
              <a:t>4.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Folyamatábra: Bekötés 6"/>
          <p:cNvSpPr/>
          <p:nvPr/>
        </p:nvSpPr>
        <p:spPr>
          <a:xfrm>
            <a:off x="10204091" y="1243916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>
                <a:solidFill>
                  <a:schemeClr val="tx1"/>
                </a:solidFill>
              </a:rPr>
              <a:t>2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Folyamatábra: Bekötés 7"/>
          <p:cNvSpPr/>
          <p:nvPr/>
        </p:nvSpPr>
        <p:spPr>
          <a:xfrm>
            <a:off x="6912754" y="209866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9" name="Picture 4" descr="https://lh3.googleusercontent.com/nF7OqsEyL_UaMemDtdoCRlxXUdhwOTt5VthGQr-pEwqx8KIlpeseDluP-fsPAoL2mQ91jd2rr6q0RC1FBP_uYubzGPfgzxGAnGC2li4O_bQz3Iv3YgLz1qvssJjvRD5YLAKkaVSI_eLk3ARnobdvT83IxN7viT9fyRXpYkHda9vZpbL0dv4DHelSsuqblDc2s-gqzw8fX0Y17hJfQeCszS_554mjGCTKfvvp9By0NisoS98J2BRWM8YIA92hRjsHppE56cjOMIorE4WiGmz_ECUFLk1ACDahQkgq_BDEM-BL6axTWnhkx9pfLXZAMkJiSW1_Jc7fOTfyY3bnk2ofLtASZa_Fz23pkWabJ939D0lez2CRLD1G9Qu6GvwRN4dKV4Xe9o8iEDjOxjQaC7jXFX-SLLrvVdqAFqPd25MiuunYiaiuJ5yIoJGQtp2bMgKqEgsoyKCWK9iadWgXa5s7zvPf6YkGrDhco1ypwtY9imt7YkS-1KWhA7O5sOQ9wBZBJqzsSOBda-LSJjShbWwR05N_LbLKntpEhfE5xxYpRXcSqZ-jlHejQ535TaEQfkG1JgQ3nlKAU0A-oumSWDfHJx4sIz1m1ijuJ4pCxuHnVj27Un0O2gJP2fptwqoColj8lqjJERht33fMqr8on9OZJ4O3X5aatOPB8WpJ4o_rNshmd_fMGRN6KSOES0BHL6Y=w493-h65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9" b="78234" l="2840" r="99391">
                        <a14:foregroundMark x1="83976" y1="40791" x2="94929" y2="39726"/>
                        <a14:foregroundMark x1="21907" y1="56317" x2="18458" y2="43075"/>
                        <a14:foregroundMark x1="56592" y1="63775" x2="69777" y2="56773"/>
                        <a14:foregroundMark x1="75456" y1="75799" x2="70588" y2="61339"/>
                        <a14:foregroundMark x1="77282" y1="75951" x2="76268" y2="70167"/>
                        <a14:foregroundMark x1="31440" y1="70776" x2="56592" y2="71081"/>
                        <a14:foregroundMark x1="29412" y1="68798" x2="51116" y2="7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" t="9050" r="1269" b="22397"/>
          <a:stretch/>
        </p:blipFill>
        <p:spPr bwMode="auto">
          <a:xfrm>
            <a:off x="4912465" y="1460813"/>
            <a:ext cx="4151620" cy="3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26998" y="2538093"/>
            <a:ext cx="2191132" cy="1839733"/>
          </a:xfrm>
          <a:prstGeom prst="rect">
            <a:avLst/>
          </a:prstGeom>
          <a:solidFill>
            <a:srgbClr val="DCEDF8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400" dirty="0" smtClean="0"/>
              <a:t>Hangosan imádkozva olvasd fel az Úri imádságot!</a:t>
            </a:r>
          </a:p>
          <a:p>
            <a:pPr algn="ctr"/>
            <a:endParaRPr lang="hu-HU" sz="2400" dirty="0" smtClean="0"/>
          </a:p>
          <a:p>
            <a:pPr algn="ctr"/>
            <a:endParaRPr lang="hu-HU" sz="2400" dirty="0"/>
          </a:p>
        </p:txBody>
      </p:sp>
      <p:sp>
        <p:nvSpPr>
          <p:cNvPr id="11" name="Téglalap 10"/>
          <p:cNvSpPr/>
          <p:nvPr/>
        </p:nvSpPr>
        <p:spPr>
          <a:xfrm>
            <a:off x="2905560" y="1660930"/>
            <a:ext cx="1914341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hu-HU" dirty="0" smtClean="0"/>
              <a:t>mert </a:t>
            </a:r>
            <a:r>
              <a:rPr lang="hu-HU" dirty="0"/>
              <a:t>tied az ország, </a:t>
            </a:r>
          </a:p>
          <a:p>
            <a:r>
              <a:rPr lang="hu-HU" dirty="0"/>
              <a:t>a hatalom és a dicsőség </a:t>
            </a:r>
          </a:p>
          <a:p>
            <a:r>
              <a:rPr lang="hu-HU" dirty="0"/>
              <a:t>mindörökké. </a:t>
            </a:r>
          </a:p>
          <a:p>
            <a:r>
              <a:rPr lang="hu-HU" b="1" dirty="0"/>
              <a:t>Ámen.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901119" y="644359"/>
            <a:ext cx="2538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Mi Atyánk</a:t>
            </a:r>
            <a:r>
              <a:rPr lang="hu-HU" dirty="0"/>
              <a:t>, aki a mennyekben vagy,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9064085" y="1660930"/>
            <a:ext cx="2903576" cy="775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dirty="0" smtClean="0"/>
              <a:t>szenteltessék meg a te neved,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9202499" y="4510997"/>
            <a:ext cx="27651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mindennapi kenyerünket add meg nekünk ma,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885592" y="4111569"/>
            <a:ext cx="19143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és ne </a:t>
            </a:r>
            <a:r>
              <a:rPr lang="hu-HU" dirty="0" err="1"/>
              <a:t>vígy</a:t>
            </a:r>
            <a:r>
              <a:rPr lang="hu-HU" dirty="0"/>
              <a:t> minket kísértésbe, </a:t>
            </a:r>
          </a:p>
          <a:p>
            <a:r>
              <a:rPr lang="hu-HU" dirty="0"/>
              <a:t>de szabadíts meg a gonosztól; </a:t>
            </a:r>
          </a:p>
        </p:txBody>
      </p:sp>
      <p:sp>
        <p:nvSpPr>
          <p:cNvPr id="16" name="Lefelé nyíl 15"/>
          <p:cNvSpPr/>
          <p:nvPr/>
        </p:nvSpPr>
        <p:spPr>
          <a:xfrm>
            <a:off x="7030864" y="1296868"/>
            <a:ext cx="373557" cy="865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 rot="1509364">
            <a:off x="4577227" y="2815367"/>
            <a:ext cx="1586719" cy="348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lyamatábra: Bekötés 17"/>
          <p:cNvSpPr/>
          <p:nvPr/>
        </p:nvSpPr>
        <p:spPr>
          <a:xfrm>
            <a:off x="10210203" y="2450125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Folyamatábra: Bekötés 18"/>
          <p:cNvSpPr/>
          <p:nvPr/>
        </p:nvSpPr>
        <p:spPr>
          <a:xfrm>
            <a:off x="8418674" y="5242217"/>
            <a:ext cx="609776" cy="595907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088591" y="2868663"/>
            <a:ext cx="28790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jöjjön el a te országod, </a:t>
            </a:r>
          </a:p>
          <a:p>
            <a:r>
              <a:rPr lang="hu-HU" dirty="0"/>
              <a:t>legyen meg a te akaratod, </a:t>
            </a:r>
            <a:r>
              <a:rPr lang="hu-HU" dirty="0" smtClean="0"/>
              <a:t>amint </a:t>
            </a:r>
            <a:r>
              <a:rPr lang="hu-HU" dirty="0"/>
              <a:t>a mennyben, úgy a földön is; </a:t>
            </a:r>
          </a:p>
        </p:txBody>
      </p:sp>
      <p:sp>
        <p:nvSpPr>
          <p:cNvPr id="21" name="Jobbra nyíl 20"/>
          <p:cNvSpPr/>
          <p:nvPr/>
        </p:nvSpPr>
        <p:spPr>
          <a:xfrm>
            <a:off x="4608197" y="4923474"/>
            <a:ext cx="1586719" cy="348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7170243" y="5659151"/>
            <a:ext cx="33192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és bocsásd meg vétkeinket, </a:t>
            </a:r>
          </a:p>
          <a:p>
            <a:r>
              <a:rPr lang="hu-HU" dirty="0"/>
              <a:t>miképpen mi is megbocsátunk </a:t>
            </a:r>
          </a:p>
          <a:p>
            <a:r>
              <a:rPr lang="hu-HU" dirty="0"/>
              <a:t>az ellenünk vétkezőknek; </a:t>
            </a:r>
          </a:p>
        </p:txBody>
      </p:sp>
      <p:sp>
        <p:nvSpPr>
          <p:cNvPr id="23" name="Jobbra nyíl 22"/>
          <p:cNvSpPr/>
          <p:nvPr/>
        </p:nvSpPr>
        <p:spPr>
          <a:xfrm rot="6866461">
            <a:off x="8576431" y="2360830"/>
            <a:ext cx="529760" cy="393773"/>
          </a:xfrm>
          <a:prstGeom prst="rightArrow">
            <a:avLst>
              <a:gd name="adj1" fmla="val 35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Jobbra nyíl 23"/>
          <p:cNvSpPr/>
          <p:nvPr/>
        </p:nvSpPr>
        <p:spPr>
          <a:xfrm rot="13912520">
            <a:off x="7523923" y="5142582"/>
            <a:ext cx="626920" cy="348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Jobbra nyíl 24"/>
          <p:cNvSpPr/>
          <p:nvPr/>
        </p:nvSpPr>
        <p:spPr>
          <a:xfrm rot="11947124">
            <a:off x="8593732" y="4505002"/>
            <a:ext cx="594842" cy="348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Jobbra nyíl 25"/>
          <p:cNvSpPr/>
          <p:nvPr/>
        </p:nvSpPr>
        <p:spPr>
          <a:xfrm rot="10800000">
            <a:off x="8498690" y="3502834"/>
            <a:ext cx="529760" cy="393773"/>
          </a:xfrm>
          <a:prstGeom prst="rightArrow">
            <a:avLst>
              <a:gd name="adj1" fmla="val 35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36" y="-26617"/>
            <a:ext cx="1210586" cy="11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rgbClr val="FFFBD6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8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3664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zis 8"/>
          <p:cNvSpPr>
            <a:spLocks/>
          </p:cNvSpPr>
          <p:nvPr/>
        </p:nvSpPr>
        <p:spPr>
          <a:xfrm>
            <a:off x="7609914" y="1801857"/>
            <a:ext cx="3240000" cy="3240000"/>
          </a:xfrm>
          <a:prstGeom prst="ellipse">
            <a:avLst/>
          </a:prstGeom>
          <a:noFill/>
          <a:ln w="44450">
            <a:solidFill>
              <a:srgbClr val="F58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630507" y="2821782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483758" y="5851526"/>
            <a:ext cx="4302396" cy="707886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rgbClr val="299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7680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735</Words>
  <Application>Microsoft Office PowerPoint</Application>
  <PresentationFormat>Szélesvásznú</PresentationFormat>
  <Paragraphs>123</Paragraphs>
  <Slides>10</Slides>
  <Notes>0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Wingdings 3</vt:lpstr>
      <vt:lpstr>Office-téma</vt:lpstr>
      <vt:lpstr>CorelDRAW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139</cp:revision>
  <dcterms:created xsi:type="dcterms:W3CDTF">2020-04-02T09:34:45Z</dcterms:created>
  <dcterms:modified xsi:type="dcterms:W3CDTF">2021-02-10T14:04:41Z</dcterms:modified>
</cp:coreProperties>
</file>