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303" r:id="rId2"/>
    <p:sldId id="310" r:id="rId3"/>
    <p:sldId id="316" r:id="rId4"/>
    <p:sldId id="318" r:id="rId5"/>
    <p:sldId id="321" r:id="rId6"/>
    <p:sldId id="317" r:id="rId7"/>
    <p:sldId id="320" r:id="rId8"/>
    <p:sldId id="315" r:id="rId9"/>
    <p:sldId id="312" r:id="rId10"/>
    <p:sldId id="314" r:id="rId11"/>
    <p:sldId id="322" r:id="rId12"/>
    <p:sldId id="323" r:id="rId13"/>
    <p:sldId id="324" r:id="rId14"/>
    <p:sldId id="325" r:id="rId15"/>
    <p:sldId id="313" r:id="rId16"/>
    <p:sldId id="327" r:id="rId17"/>
    <p:sldId id="326" r:id="rId18"/>
    <p:sldId id="279" r:id="rId19"/>
    <p:sldId id="290" r:id="rId20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E51"/>
    <a:srgbClr val="CAEBFB"/>
    <a:srgbClr val="CDEBCF"/>
    <a:srgbClr val="F7D097"/>
    <a:srgbClr val="FAE0D1"/>
    <a:srgbClr val="90C226"/>
    <a:srgbClr val="932313"/>
    <a:srgbClr val="F5C2A3"/>
    <a:srgbClr val="FFFFFF"/>
    <a:srgbClr val="C5B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8FC9-AD82-4771-8561-FF139AE3B946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E11B-75E7-45D7-838F-5906BAD7C8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30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FC7F-902C-4A61-89F1-95974E3073C5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9B8A-6D0F-438D-9A32-B5BEEB689C8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462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”</a:t>
            </a:r>
            <a:endParaRPr lang="en-US" altLang="hu-HU" smtClean="0">
              <a:solidFill>
                <a:srgbClr val="C0E47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E0467-47D5-4854-9792-F831BD6D48E5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FC43-EF9D-4E59-A52C-0A7360649E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2197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55C4-5112-45A8-A97B-9BFB538DA969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25758-6D32-4C7A-85CC-26D01C82039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120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54C8-14BA-41C2-A72B-D952EB916475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C937-9B20-4C48-8FD2-D1874E8E85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513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50DEC-4F2C-425B-9DB7-E6146441E967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8E8A-D741-41C0-9E27-D98A50D41F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366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CB26-CCB3-44E3-B041-16D4759D188B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B345A-4D85-4D96-B890-CBB40AA3B9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372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BA433-6B24-43D5-B127-5EEE551DBF55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F0F37-7814-41A6-B499-7D6EF092EB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86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6B03-720B-47A6-AD02-1EE64722C15C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53E6-7023-4C2C-82F5-21921C967BA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176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5CD8-3E16-42D9-AC33-E799EB5660D0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6522-A5D3-4250-8A93-031DBD96F0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8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4582D-63D9-460D-8817-28111E345886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4B83-3515-4A65-A7DD-EE9A7BF4F0D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29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DAD1-5BAF-490F-94EA-B0F4D07F3F7F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F7D7-8AB6-4F64-8AC8-21F0F226D1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54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25A9-E72D-4C1E-95A5-8787AC1FD658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05153-BECE-45C2-A1C5-48464ED609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407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9A1D6-3884-493D-96CC-AD8FD76832A0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B681E-EE6B-4EE5-83E2-12161BB6F2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791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411DB-D847-453C-9004-6B0E9AEF8CB6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064B-50B3-4920-A180-9F209FCF60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18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019E4-0C8B-4638-A1C2-26A917C19B87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BA615-769C-4AB3-9188-8BD316A5D4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042BD86D-2AFB-4090-BEA4-B199C35F0E86}" type="datetimeFigureOut">
              <a:rPr lang="hu-HU"/>
              <a:pPr>
                <a:defRPr/>
              </a:pPr>
              <a:t>2020.11.24.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4E885569-9638-4A65-8324-F5A6E52FD5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anose="020B0604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6.png"/><Relationship Id="rId5" Type="http://schemas.microsoft.com/office/2007/relationships/media" Target="../media/media9.m4a"/><Relationship Id="rId10" Type="http://schemas.openxmlformats.org/officeDocument/2006/relationships/image" Target="../media/image22.png"/><Relationship Id="rId4" Type="http://schemas.openxmlformats.org/officeDocument/2006/relationships/audio" Target="../media/media8.m4a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7.jp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hyperlink" Target="https://wordwall.net/hu/resource/1321779" TargetMode="External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ordwall.net/hu/resource/132082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5"/>
          <p:cNvSpPr txBox="1">
            <a:spLocks noChangeArrowheads="1"/>
          </p:cNvSpPr>
          <p:nvPr/>
        </p:nvSpPr>
        <p:spPr bwMode="auto">
          <a:xfrm>
            <a:off x="0" y="182563"/>
            <a:ext cx="12192000" cy="769937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4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Jézus csodát tesz: </a:t>
            </a:r>
            <a:r>
              <a:rPr lang="hu-HU" altLang="hu-HU" sz="4400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Bartimeus</a:t>
            </a:r>
            <a:r>
              <a:rPr lang="hu-HU" altLang="hu-HU" sz="4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meggyógyítása</a:t>
            </a:r>
          </a:p>
        </p:txBody>
      </p:sp>
      <p:sp>
        <p:nvSpPr>
          <p:cNvPr id="10" name="Ellipszis 9"/>
          <p:cNvSpPr/>
          <p:nvPr/>
        </p:nvSpPr>
        <p:spPr>
          <a:xfrm>
            <a:off x="339725" y="2130425"/>
            <a:ext cx="2949575" cy="2884488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827463" y="1381125"/>
            <a:ext cx="7627937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Internet kapcsolat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Hangszóró vagy fülhallgató a hanganyaghoz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Hittan füzet, vagy egy papírlap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Ceruza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Színes ceruzák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40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(A linkekre így tudnak rákattintani!)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95" y="1520825"/>
            <a:ext cx="9305857" cy="5226339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3" name="Lekerekített téglalap 2"/>
          <p:cNvSpPr/>
          <p:nvPr/>
        </p:nvSpPr>
        <p:spPr>
          <a:xfrm>
            <a:off x="2737295" y="150812"/>
            <a:ext cx="9305857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 smtClean="0"/>
              <a:t>Fejtsd</a:t>
            </a:r>
            <a:r>
              <a:rPr lang="hu-HU" sz="2800" dirty="0" smtClean="0"/>
              <a:t> meg a titkosírást a kód segítségével és írd le a hittanfüzetedbe! A megfejtés a mai lecke Igéje! </a:t>
            </a:r>
            <a:r>
              <a:rPr lang="hu-HU" sz="2800" dirty="0" smtClean="0">
                <a:sym typeface="Wingdings" panose="05000000000000000000" pitchFamily="2" charset="2"/>
              </a:rPr>
              <a:t>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60" cy="196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16" y1="47039" x2="5516" y2="47039"/>
                        <a14:foregroundMark x1="8478" y1="45516" x2="8478" y2="45516"/>
                        <a14:foregroundMark x1="11338" y1="97631" x2="11338" y2="97631"/>
                        <a14:foregroundMark x1="95097" y1="61591" x2="95097" y2="61591"/>
                        <a14:foregroundMark x1="95097" y1="44670" x2="95097" y2="44670"/>
                        <a14:foregroundMark x1="95097" y1="22673" x2="95097" y2="22673"/>
                        <a14:foregroundMark x1="96016" y1="31980" x2="96016" y2="31980"/>
                        <a14:foregroundMark x1="91011" y1="39255" x2="91011" y2="39255"/>
                        <a14:foregroundMark x1="96016" y1="39763" x2="96016" y2="39763"/>
                        <a14:foregroundMark x1="92441" y1="52961" x2="92441" y2="52961"/>
                        <a14:foregroundMark x1="89888" y1="59222" x2="89888" y2="59222"/>
                        <a14:foregroundMark x1="93973" y1="75804" x2="93973" y2="75804"/>
                        <a14:foregroundMark x1="96936" y1="65990" x2="96936" y2="65990"/>
                        <a14:foregroundMark x1="90705" y1="68020" x2="90705" y2="68020"/>
                        <a14:foregroundMark x1="91011" y1="85448" x2="91011" y2="85448"/>
                        <a14:foregroundMark x1="94791" y1="87986" x2="94791" y2="87986"/>
                        <a14:foregroundMark x1="3984" y1="71404" x2="3984" y2="71404"/>
                        <a14:foregroundMark x1="90705" y1="91878" x2="90705" y2="91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407" y="5186597"/>
            <a:ext cx="2768702" cy="16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elhő 2"/>
          <p:cNvSpPr/>
          <p:nvPr/>
        </p:nvSpPr>
        <p:spPr>
          <a:xfrm>
            <a:off x="3375285" y="236596"/>
            <a:ext cx="5049187" cy="2117361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Szerinted</a:t>
            </a:r>
            <a:r>
              <a:rPr lang="hu-HU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mit jelent a megfejtés? </a:t>
            </a:r>
            <a:endParaRPr lang="hu-H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Kép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0762"/>
            <a:ext cx="2070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elhő 4"/>
          <p:cNvSpPr/>
          <p:nvPr/>
        </p:nvSpPr>
        <p:spPr>
          <a:xfrm>
            <a:off x="257331" y="2891105"/>
            <a:ext cx="6235908" cy="2923083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Mire utalhat ez az Ige a történetben szereplő </a:t>
            </a:r>
            <a:r>
              <a:rPr lang="hu-HU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Bartimeus</a:t>
            </a:r>
            <a:r>
              <a:rPr lang="hu-H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életében?</a:t>
            </a:r>
            <a:endParaRPr lang="hu-H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elhő 5"/>
          <p:cNvSpPr/>
          <p:nvPr/>
        </p:nvSpPr>
        <p:spPr>
          <a:xfrm>
            <a:off x="6493239" y="4462575"/>
            <a:ext cx="5156617" cy="2058147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Mi az, amit számodra jelent?</a:t>
            </a:r>
            <a:endParaRPr lang="hu-H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7" b="100000" l="0" r="99778"/>
                    </a14:imgEffect>
                  </a14:imgLayer>
                </a14:imgProps>
              </a:ext>
            </a:extLst>
          </a:blip>
          <a:srcRect r="4255"/>
          <a:stretch/>
        </p:blipFill>
        <p:spPr>
          <a:xfrm>
            <a:off x="6897327" y="1567373"/>
            <a:ext cx="4916868" cy="26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/>
          <p:cNvSpPr/>
          <p:nvPr/>
        </p:nvSpPr>
        <p:spPr>
          <a:xfrm>
            <a:off x="3312825" y="80762"/>
            <a:ext cx="6445771" cy="2602477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rgbClr val="002060"/>
                </a:solidFill>
              </a:rPr>
              <a:t>Melyik fejezi ki szerinted leginkább a bizalom szó jelentését?</a:t>
            </a:r>
          </a:p>
        </p:txBody>
      </p:sp>
      <p:pic>
        <p:nvPicPr>
          <p:cNvPr id="3" name="Kép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0762"/>
            <a:ext cx="2070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elhő 11"/>
          <p:cNvSpPr/>
          <p:nvPr/>
        </p:nvSpPr>
        <p:spPr>
          <a:xfrm>
            <a:off x="9817956" y="1470484"/>
            <a:ext cx="2043660" cy="992456"/>
          </a:xfrm>
          <a:prstGeom prst="cloudCallout">
            <a:avLst>
              <a:gd name="adj1" fmla="val -88626"/>
              <a:gd name="adj2" fmla="val 70876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hűség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15" name="Felhő 14"/>
          <p:cNvSpPr/>
          <p:nvPr/>
        </p:nvSpPr>
        <p:spPr>
          <a:xfrm>
            <a:off x="5513880" y="2772820"/>
            <a:ext cx="2578308" cy="1630920"/>
          </a:xfrm>
          <a:prstGeom prst="cloudCallout">
            <a:avLst>
              <a:gd name="adj1" fmla="val -95525"/>
              <a:gd name="adj2" fmla="val 34467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remény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16" name="Felhő 15"/>
          <p:cNvSpPr/>
          <p:nvPr/>
        </p:nvSpPr>
        <p:spPr>
          <a:xfrm>
            <a:off x="3626670" y="4421419"/>
            <a:ext cx="2683241" cy="1528286"/>
          </a:xfrm>
          <a:prstGeom prst="cloudCallout">
            <a:avLst>
              <a:gd name="adj1" fmla="val -62656"/>
              <a:gd name="adj2" fmla="val 58874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reménység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7" name="Felhő 16"/>
          <p:cNvSpPr/>
          <p:nvPr/>
        </p:nvSpPr>
        <p:spPr>
          <a:xfrm>
            <a:off x="8057816" y="3280713"/>
            <a:ext cx="3107961" cy="1524980"/>
          </a:xfrm>
          <a:prstGeom prst="cloudCallout">
            <a:avLst>
              <a:gd name="adj1" fmla="val -69423"/>
              <a:gd name="adj2" fmla="val 50689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ragaszkodás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8" name="Felhő 17"/>
          <p:cNvSpPr/>
          <p:nvPr/>
        </p:nvSpPr>
        <p:spPr>
          <a:xfrm>
            <a:off x="324784" y="2642295"/>
            <a:ext cx="3522688" cy="1891971"/>
          </a:xfrm>
          <a:prstGeom prst="cloudCallout">
            <a:avLst>
              <a:gd name="adj1" fmla="val -49150"/>
              <a:gd name="adj2" fmla="val 64697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elkötelezettség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9" name="Felhő 18"/>
          <p:cNvSpPr/>
          <p:nvPr/>
        </p:nvSpPr>
        <p:spPr>
          <a:xfrm>
            <a:off x="1044311" y="5021704"/>
            <a:ext cx="2083634" cy="1229396"/>
          </a:xfrm>
          <a:prstGeom prst="cloudCallout">
            <a:avLst>
              <a:gd name="adj1" fmla="val -76686"/>
              <a:gd name="adj2" fmla="val 16295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hit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20" name="Felhő 19"/>
          <p:cNvSpPr/>
          <p:nvPr/>
        </p:nvSpPr>
        <p:spPr>
          <a:xfrm>
            <a:off x="8467547" y="5185562"/>
            <a:ext cx="2288498" cy="1271155"/>
          </a:xfrm>
          <a:prstGeom prst="cloudCallout">
            <a:avLst>
              <a:gd name="adj1" fmla="val -82584"/>
              <a:gd name="adj2" fmla="val 62500"/>
            </a:avLst>
          </a:prstGeom>
          <a:solidFill>
            <a:srgbClr val="CDEB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odaadás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márfül 5"/>
          <p:cNvSpPr/>
          <p:nvPr/>
        </p:nvSpPr>
        <p:spPr>
          <a:xfrm>
            <a:off x="3357797" y="434990"/>
            <a:ext cx="3927423" cy="2398149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Te kiben, miben bízol? Sorold fel! Miért tudsz bízni bennük?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Szamárfül 7"/>
          <p:cNvSpPr/>
          <p:nvPr/>
        </p:nvSpPr>
        <p:spPr>
          <a:xfrm>
            <a:off x="8229599" y="4165147"/>
            <a:ext cx="3192905" cy="1708878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 smtClean="0">
                <a:solidFill>
                  <a:schemeClr val="tx2">
                    <a:lumMod val="75000"/>
                  </a:schemeClr>
                </a:solidFill>
              </a:rPr>
              <a:t>Bartimeus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 kiben bízott? Miért?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154649" y="682189"/>
            <a:ext cx="3267855" cy="1903750"/>
          </a:xfrm>
          <a:prstGeom prst="cloudCallout">
            <a:avLst>
              <a:gd name="adj1" fmla="val -51358"/>
              <a:gd name="adj2" fmla="val 8214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Kép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0762"/>
            <a:ext cx="1838048" cy="182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2057737"/>
            <a:ext cx="1838049" cy="182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28" l="2319" r="96087"/>
                    </a14:imgEffect>
                  </a14:imgLayer>
                </a14:imgProps>
              </a:ext>
            </a:extLst>
          </a:blip>
          <a:srcRect l="2864" r="3976" b="2697"/>
          <a:stretch/>
        </p:blipFill>
        <p:spPr>
          <a:xfrm>
            <a:off x="3357797" y="3297559"/>
            <a:ext cx="3687580" cy="34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2" b="100000" l="1387" r="95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626" y="3872147"/>
            <a:ext cx="2162611" cy="25858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16" y1="47039" x2="5516" y2="47039"/>
                        <a14:foregroundMark x1="8478" y1="45516" x2="8478" y2="45516"/>
                        <a14:foregroundMark x1="11338" y1="97631" x2="11338" y2="97631"/>
                        <a14:foregroundMark x1="95097" y1="61591" x2="95097" y2="61591"/>
                        <a14:foregroundMark x1="95097" y1="44670" x2="95097" y2="44670"/>
                        <a14:foregroundMark x1="95097" y1="22673" x2="95097" y2="22673"/>
                        <a14:foregroundMark x1="96016" y1="31980" x2="96016" y2="31980"/>
                        <a14:foregroundMark x1="91011" y1="39255" x2="91011" y2="39255"/>
                        <a14:foregroundMark x1="96016" y1="39763" x2="96016" y2="39763"/>
                        <a14:foregroundMark x1="92441" y1="52961" x2="92441" y2="52961"/>
                        <a14:foregroundMark x1="89888" y1="59222" x2="89888" y2="59222"/>
                        <a14:foregroundMark x1="93973" y1="75804" x2="93973" y2="75804"/>
                        <a14:foregroundMark x1="96936" y1="65990" x2="96936" y2="65990"/>
                        <a14:foregroundMark x1="90705" y1="68020" x2="90705" y2="68020"/>
                        <a14:foregroundMark x1="91011" y1="85448" x2="91011" y2="85448"/>
                        <a14:foregroundMark x1="94791" y1="87986" x2="94791" y2="87986"/>
                        <a14:foregroundMark x1="3984" y1="71404" x2="3984" y2="71404"/>
                        <a14:foregroundMark x1="90705" y1="91878" x2="90705" y2="91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49653"/>
            <a:ext cx="6805534" cy="4108347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7015397" y="329785"/>
            <a:ext cx="4751882" cy="3327815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600" dirty="0" smtClean="0">
                <a:solidFill>
                  <a:schemeClr val="accent2">
                    <a:lumMod val="75000"/>
                  </a:schemeClr>
                </a:solidFill>
              </a:rPr>
              <a:t>Tudod-e?</a:t>
            </a:r>
          </a:p>
          <a:p>
            <a:endParaRPr lang="hu-HU" sz="2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600" dirty="0" err="1" smtClean="0"/>
              <a:t>Bartimeus</a:t>
            </a:r>
            <a:r>
              <a:rPr lang="hu-HU" sz="2600" dirty="0" smtClean="0"/>
              <a:t> </a:t>
            </a:r>
            <a:r>
              <a:rPr lang="hu-HU" sz="2600" dirty="0" smtClean="0"/>
              <a:t>a hite </a:t>
            </a:r>
            <a:r>
              <a:rPr lang="hu-HU" sz="2600" dirty="0"/>
              <a:t>miatt tudott megszabadulni a betegségétől. Ez azt jelenti, hogy mivel hitt, tudta, hogy kitől kell segítséget kérni.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" b="100000" l="0" r="99778"/>
                    </a14:imgEffect>
                  </a14:imgLayer>
                </a14:imgProps>
              </a:ext>
            </a:extLst>
          </a:blip>
          <a:srcRect r="4255"/>
          <a:stretch/>
        </p:blipFill>
        <p:spPr>
          <a:xfrm>
            <a:off x="4835237" y="447761"/>
            <a:ext cx="6234545" cy="33569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2" b="100000" l="1387" r="95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354" y="2240909"/>
            <a:ext cx="3021589" cy="361287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4661941" y="4047344"/>
            <a:ext cx="7000407" cy="22335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Mindenki szólhat Istenhez, Jézushoz, próbáld meg te is! Hogyan 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tennéd? Mondj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egy mondatot, ami Istenhez szól, és benne van a bizalom szó is.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72" b="100000" l="1387" r="95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345" y="166920"/>
            <a:ext cx="3366654" cy="402545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2154702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49382" y="2258291"/>
            <a:ext cx="3726873" cy="4433454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>
                <a:solidFill>
                  <a:schemeClr val="accent1">
                    <a:lumMod val="75000"/>
                  </a:schemeClr>
                </a:solidFill>
              </a:rPr>
              <a:t>Bartimeus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 egy szegény vak koldus volt a történetünk elején, aki segítségre szorult. Jézus megállt, figyelt rá és segített neki. Emlékszel még a parkban játszadozó gyerekekre? Többeknek szintén odafigyelésre volt szükségük. </a:t>
            </a: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4516582" y="4475018"/>
            <a:ext cx="3103417" cy="207818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Jézus ma is tud segíteni, ha hittel kérjük Tőle imádságban és bízunk Benne! </a:t>
            </a: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zamárfül 6"/>
          <p:cNvSpPr/>
          <p:nvPr/>
        </p:nvSpPr>
        <p:spPr>
          <a:xfrm>
            <a:off x="8244590" y="269823"/>
            <a:ext cx="3552669" cy="6421922"/>
          </a:xfrm>
          <a:prstGeom prst="foldedCorner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/>
          </a:p>
          <a:p>
            <a:pPr algn="ctr"/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Fogalmazz meg egy imádságot Jézusnak!</a:t>
            </a:r>
          </a:p>
          <a:p>
            <a:pPr algn="ctr"/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Ha most te is szomorú vagy, mint </a:t>
            </a:r>
            <a:r>
              <a:rPr lang="hu-HU" sz="2200" dirty="0" err="1" smtClean="0"/>
              <a:t>Bartimeus</a:t>
            </a:r>
            <a:r>
              <a:rPr lang="hu-HU" sz="2200" dirty="0" smtClean="0"/>
              <a:t> volt a történet elején;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Ha ismersz valakit, aki valamiért nagyon szomorú;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Ha a segítségét szeretnéd kérni valamiben.</a:t>
            </a:r>
          </a:p>
          <a:p>
            <a:endParaRPr lang="hu-HU" sz="2200" dirty="0"/>
          </a:p>
          <a:p>
            <a:r>
              <a:rPr lang="hu-HU" sz="2200" dirty="0" smtClean="0"/>
              <a:t>Gondold át, írd le a hittan füzetedbe, majd imádságban mondd el Jézusnak!</a:t>
            </a:r>
            <a:endParaRPr lang="hu-HU" sz="2200" dirty="0"/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94423" y="1445302"/>
            <a:ext cx="609600" cy="609600"/>
          </a:xfrm>
          <a:prstGeom prst="rect">
            <a:avLst/>
          </a:prstGeom>
        </p:spPr>
      </p:pic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2856" y="3865418"/>
            <a:ext cx="609600" cy="609600"/>
          </a:xfrm>
          <a:prstGeom prst="rect">
            <a:avLst/>
          </a:prstGeom>
        </p:spPr>
      </p:pic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79634" y="451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28600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319088" y="2617788"/>
            <a:ext cx="3582987" cy="20351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tx1"/>
                </a:solidFill>
              </a:rPr>
              <a:t>Olvasd el Isten üzenetét és add tovább az Igét valakinek!</a:t>
            </a:r>
          </a:p>
        </p:txBody>
      </p:sp>
      <p:sp>
        <p:nvSpPr>
          <p:cNvPr id="4" name="Hétágú csillag 3"/>
          <p:cNvSpPr/>
          <p:nvPr/>
        </p:nvSpPr>
        <p:spPr>
          <a:xfrm>
            <a:off x="4751882" y="539645"/>
            <a:ext cx="6625652" cy="5703668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smtClean="0">
                <a:solidFill>
                  <a:schemeClr val="tx1"/>
                </a:solidFill>
              </a:rPr>
              <a:t>„…bizalommal szólhatunk Isten előtt…” </a:t>
            </a: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tx1"/>
                </a:solidFill>
              </a:rPr>
              <a:t>János </a:t>
            </a:r>
            <a:r>
              <a:rPr lang="hu-HU" sz="3200" dirty="0" smtClean="0">
                <a:solidFill>
                  <a:schemeClr val="tx1"/>
                </a:solidFill>
              </a:rPr>
              <a:t>1. levele 3,21 </a:t>
            </a:r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2250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27652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446213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zis 7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10" name="Téglalap 9"/>
          <p:cNvSpPr/>
          <p:nvPr/>
        </p:nvSpPr>
        <p:spPr>
          <a:xfrm>
            <a:off x="6464300" y="561181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Áldás, békesség!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zövegdoboz 5"/>
          <p:cNvSpPr txBox="1">
            <a:spLocks noChangeArrowheads="1"/>
          </p:cNvSpPr>
          <p:nvPr/>
        </p:nvSpPr>
        <p:spPr bwMode="auto">
          <a:xfrm>
            <a:off x="5854700" y="1754188"/>
            <a:ext cx="5580063" cy="28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hu-HU" sz="4000" dirty="0" smtClean="0">
                <a:solidFill>
                  <a:srgbClr val="00B050"/>
                </a:solidFill>
              </a:rPr>
              <a:t>„Hozzád </a:t>
            </a:r>
            <a:r>
              <a:rPr lang="hu-HU" sz="4000" dirty="0">
                <a:solidFill>
                  <a:srgbClr val="00B050"/>
                </a:solidFill>
              </a:rPr>
              <a:t>kiáltok, mert meghallgatsz, Istenem</a:t>
            </a:r>
            <a:r>
              <a:rPr lang="hu-HU" sz="4000" dirty="0" smtClean="0">
                <a:solidFill>
                  <a:srgbClr val="00B050"/>
                </a:solidFill>
              </a:rPr>
              <a:t>.” </a:t>
            </a:r>
            <a:endParaRPr lang="hu-HU" dirty="0"/>
          </a:p>
          <a:p>
            <a:pPr>
              <a:buNone/>
            </a:pPr>
            <a:endParaRPr lang="hu-HU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srgbClr val="00B050"/>
                </a:solidFill>
              </a:rPr>
              <a:t>Zsoltárok </a:t>
            </a:r>
            <a:r>
              <a:rPr lang="hu-HU" altLang="hu-HU" sz="3200" dirty="0">
                <a:solidFill>
                  <a:srgbClr val="00B050"/>
                </a:solidFill>
              </a:rPr>
              <a:t>könyve </a:t>
            </a:r>
            <a:r>
              <a:rPr lang="hu-HU" altLang="hu-HU" sz="3200" dirty="0" smtClean="0">
                <a:solidFill>
                  <a:srgbClr val="00B050"/>
                </a:solidFill>
              </a:rPr>
              <a:t>17,6 </a:t>
            </a:r>
            <a:endParaRPr lang="hu-HU" altLang="hu-HU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28679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4000" dirty="0">
                <a:solidFill>
                  <a:srgbClr val="AE2E51"/>
                </a:solidFill>
                <a:latin typeface="+mj-lt"/>
                <a:cs typeface="Times New Roman" panose="02020603050405020304" pitchFamily="18" charset="0"/>
              </a:rPr>
              <a:t>Áldás, békesség!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4" y="4801056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600" dirty="0" smtClean="0">
                <a:solidFill>
                  <a:srgbClr val="7030A0"/>
                </a:solidFill>
                <a:cs typeface="Arial" panose="020B0604020202020204" pitchFamily="34" charset="0"/>
              </a:rPr>
              <a:t>Áldás, békesség!</a:t>
            </a:r>
            <a:r>
              <a:rPr lang="hu-HU" altLang="hu-HU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hu-HU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2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19460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942" y="0"/>
            <a:ext cx="4503754" cy="686589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719528" y="3132944"/>
            <a:ext cx="5471410" cy="22185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Ismételjük át a múlt órán tanult imádságot, </a:t>
            </a:r>
            <a:r>
              <a:rPr lang="hu-HU" sz="2800" dirty="0">
                <a:solidFill>
                  <a:schemeClr val="tx1"/>
                </a:solidFill>
              </a:rPr>
              <a:t>a</a:t>
            </a:r>
            <a:r>
              <a:rPr lang="hu-HU" sz="2800" dirty="0" smtClean="0">
                <a:solidFill>
                  <a:schemeClr val="tx1"/>
                </a:solidFill>
              </a:rPr>
              <a:t>mit Jézus tanított nekünk! Mondjuk hangosan! 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661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7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FAE0D1">
                <a:alpha val="28000"/>
              </a:srgbClr>
            </a:gs>
            <a:gs pos="7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41761" cy="181381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194872" y="2128602"/>
            <a:ext cx="5606321" cy="454202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Figyeld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</a:rPr>
              <a:t>meg a képet! Kik vannak a parkban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? Mit csinálnak?</a:t>
            </a:r>
          </a:p>
          <a:p>
            <a:endParaRPr lang="hu-H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Látod a kerekesszékes kisfiút? 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Találj ki valamilyen játékot, amit vele tudnál játszani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Figyeld 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meg a körjátékos gyermekeket! Mire kell vigyázniuk? Miért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A labdázó gyermekek közül egyiknek szemüvege van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Mire kell vigyáznia a párjának játék közben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A kutyás kislánynak fehér bot van a kezében. Miért? Vele hogyan tudnál játszani? </a:t>
            </a: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hu-H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3419" y="1236916"/>
            <a:ext cx="734290" cy="7342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2598" r="2387" b="2198"/>
          <a:stretch/>
        </p:blipFill>
        <p:spPr>
          <a:xfrm>
            <a:off x="6130977" y="434715"/>
            <a:ext cx="5741234" cy="6041036"/>
          </a:xfrm>
          <a:prstGeom prst="rect">
            <a:avLst/>
          </a:prstGeom>
          <a:solidFill>
            <a:schemeClr val="bg1"/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23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41761" cy="181381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083633" y="209863"/>
            <a:ext cx="4721900" cy="428718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A képen olyan gyerekeket láthatsz, akik közül néhányan valamiért nem tudnak teljes életet élni. Nem tudnak úgy játszani, mint egészséges társaik. Viszont a gyerekek ennek ellenére, mégis együtt játszanak. Tudod miért? Mert figyelnek egymásra. Segítséget nyújtanak egymásnak.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7939563" y="4729396"/>
            <a:ext cx="3943343" cy="1941227"/>
          </a:xfrm>
          <a:prstGeom prst="roundRect">
            <a:avLst/>
          </a:prstGeom>
          <a:solidFill>
            <a:srgbClr val="7030A0">
              <a:alpha val="27000"/>
            </a:srgb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hu-HU" sz="2400" dirty="0" smtClean="0">
              <a:solidFill>
                <a:srgbClr val="AE2E51"/>
              </a:solidFill>
            </a:endParaRPr>
          </a:p>
          <a:p>
            <a:r>
              <a:rPr lang="hu-HU" sz="2400" dirty="0" smtClean="0">
                <a:solidFill>
                  <a:srgbClr val="AE2E51"/>
                </a:solidFill>
              </a:rPr>
              <a:t>A mai történetünkből megtudhatod hogyan látja meg és segíti Jézus azt, akinek szüksége van segítségre…</a:t>
            </a:r>
            <a:endParaRPr lang="hu-HU" sz="2400" dirty="0">
              <a:solidFill>
                <a:srgbClr val="AE2E51"/>
              </a:solidFill>
            </a:endParaRPr>
          </a:p>
          <a:p>
            <a:endParaRPr lang="hu-HU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hu-H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hu-HU" sz="2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034321" y="4729396"/>
            <a:ext cx="5771212" cy="194122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hu-HU" sz="2000" dirty="0" smtClean="0">
                <a:solidFill>
                  <a:srgbClr val="AE2E51"/>
                </a:solidFill>
              </a:rPr>
              <a:t> </a:t>
            </a:r>
            <a:r>
              <a:rPr lang="hu-HU" sz="2400" dirty="0">
                <a:solidFill>
                  <a:srgbClr val="AE2E51"/>
                </a:solidFill>
              </a:rPr>
              <a:t>Te észre szoktad venni, amikor az osztálytársaidnak, barátaidnak segítségre van szüksége</a:t>
            </a:r>
            <a:r>
              <a:rPr lang="hu-HU" sz="2400" dirty="0" smtClean="0">
                <a:solidFill>
                  <a:srgbClr val="AE2E51"/>
                </a:solidFill>
              </a:rPr>
              <a:t>? Volt már ilyen alkalom amikor te is segítettél?</a:t>
            </a:r>
            <a:endParaRPr lang="hu-HU" sz="2400" dirty="0">
              <a:solidFill>
                <a:srgbClr val="AE2E51"/>
              </a:solidFill>
            </a:endParaRPr>
          </a:p>
          <a:p>
            <a:pPr algn="ctr"/>
            <a:endParaRPr lang="hu-HU" sz="2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251" y="2004934"/>
            <a:ext cx="844446" cy="844446"/>
          </a:xfrm>
          <a:prstGeom prst="rect">
            <a:avLst/>
          </a:prstGeom>
        </p:spPr>
      </p:pic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35" y="5458690"/>
            <a:ext cx="748145" cy="748145"/>
          </a:xfrm>
          <a:prstGeom prst="rect">
            <a:avLst/>
          </a:prstGeom>
        </p:spPr>
      </p:pic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4101" y="5458690"/>
            <a:ext cx="720435" cy="72043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2598" r="2387" b="2198"/>
          <a:stretch/>
        </p:blipFill>
        <p:spPr>
          <a:xfrm>
            <a:off x="7514318" y="359043"/>
            <a:ext cx="3932648" cy="4138007"/>
          </a:xfrm>
          <a:prstGeom prst="rect">
            <a:avLst/>
          </a:prstGeom>
          <a:solidFill>
            <a:schemeClr val="bg1"/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244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212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82651" y="299802"/>
            <a:ext cx="8304550" cy="6265889"/>
          </a:xfrm>
          <a:prstGeom prst="rect">
            <a:avLst/>
          </a:prstGeom>
          <a:solidFill>
            <a:schemeClr val="accent1">
              <a:alpha val="50000"/>
            </a:schemeClr>
          </a:solidFill>
          <a:ln w="88900"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Jerikóban élt egy vak ember,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</a:rPr>
              <a:t>Bartimeus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 volt a neve. Naphosszat az út mellett ült a botját szorongatva és koldult. Ebből élt. Sokan elmentek mellette. Volt, aki észre sem vette, valaki sajnálkozva nézte. Néhányan pénzt adtak neki. Meggyógyítani azonban senki sem tudta.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Egy nap Jézus is Jerikóba érkezett. Nagy sokaság gyűlt köré. Amikor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</a:rPr>
              <a:t>Bartimeus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 meghallotta, hogy Jézus az, kiáltozni kezdett: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Jézus, könyörülj rajtam!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Többen is rászóltak: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Hallgass, te koldus! Ne zavard Őt!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De ő annál inkább kiáltozott: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Jézus, könyörülj rajtam!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Jézus meghallotta és megállt. – Vezessétek azonnal ide! – parancsolta.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Odavezették.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</a:rPr>
              <a:t>Bartimeus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 remegve állt meg Jézus előtt.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Mit kívánsz, mit tegyek veled? 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Te meg tudsz gyógyítani! Add, hogy újra lássak! – tört fel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</a:rPr>
              <a:t>Bartimeusból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 a válasz.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Jézus szelíden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</a:rPr>
              <a:t>Bartimeusra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 nézett, és így szólt:</a:t>
            </a:r>
          </a:p>
          <a:p>
            <a:pPr marL="342900" indent="-34290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Legyen! A hited megtartott téged. Menj el békével!</a:t>
            </a:r>
          </a:p>
          <a:p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Nem volt boldogabb ember a városban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</a:rPr>
              <a:t>Bartimeusnál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. Újra látott! Örömében eldobta a botját. Áldott legyen Isten! – kiáltotta.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415409" y="2255305"/>
            <a:ext cx="2606473" cy="6927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Ide kattintva meghallgathatod!</a:t>
            </a:r>
            <a:endParaRPr lang="hu-HU" sz="2000" dirty="0"/>
          </a:p>
        </p:txBody>
      </p:sp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740" y="3228032"/>
            <a:ext cx="959036" cy="95903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67069"/>
            <a:ext cx="3462727" cy="19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0762"/>
            <a:ext cx="2070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1"/>
          <p:cNvSpPr>
            <a:spLocks noChangeArrowheads="1"/>
          </p:cNvSpPr>
          <p:nvPr/>
        </p:nvSpPr>
        <p:spPr bwMode="auto">
          <a:xfrm>
            <a:off x="2762250" y="0"/>
            <a:ext cx="8883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0070C0"/>
                </a:solidFill>
              </a:rPr>
              <a:t>(Diavetítés módban, kattintásra jelennek meg a képek)</a:t>
            </a:r>
          </a:p>
        </p:txBody>
      </p:sp>
      <p:sp>
        <p:nvSpPr>
          <p:cNvPr id="5" name="Téglalap 4"/>
          <p:cNvSpPr/>
          <p:nvPr/>
        </p:nvSpPr>
        <p:spPr>
          <a:xfrm>
            <a:off x="2332038" y="573089"/>
            <a:ext cx="9744075" cy="828212"/>
          </a:xfrm>
          <a:prstGeom prst="rect">
            <a:avLst/>
          </a:prstGeom>
          <a:solidFill>
            <a:srgbClr val="FAE0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endParaRPr lang="hu-H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képek alapján gondold végig,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mi történt </a:t>
            </a:r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ebben a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csodatörténetben! </a:t>
            </a:r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Hangosan mondd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el!</a:t>
            </a:r>
            <a:endParaRPr lang="hu-HU" sz="2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060" y="1483183"/>
            <a:ext cx="3126982" cy="191633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16" y1="47039" x2="5516" y2="47039"/>
                        <a14:foregroundMark x1="8478" y1="45516" x2="8478" y2="45516"/>
                        <a14:foregroundMark x1="11338" y1="97631" x2="11338" y2="97631"/>
                        <a14:foregroundMark x1="95097" y1="61591" x2="95097" y2="61591"/>
                        <a14:foregroundMark x1="95097" y1="44670" x2="95097" y2="44670"/>
                        <a14:foregroundMark x1="95097" y1="22673" x2="95097" y2="22673"/>
                        <a14:foregroundMark x1="96016" y1="31980" x2="96016" y2="31980"/>
                        <a14:foregroundMark x1="91011" y1="39255" x2="91011" y2="39255"/>
                        <a14:foregroundMark x1="96016" y1="39763" x2="96016" y2="39763"/>
                        <a14:foregroundMark x1="92441" y1="52961" x2="92441" y2="52961"/>
                        <a14:foregroundMark x1="89888" y1="59222" x2="89888" y2="59222"/>
                        <a14:foregroundMark x1="93973" y1="75804" x2="93973" y2="75804"/>
                        <a14:foregroundMark x1="96936" y1="65990" x2="96936" y2="65990"/>
                        <a14:foregroundMark x1="90705" y1="68020" x2="90705" y2="68020"/>
                        <a14:foregroundMark x1="91011" y1="85448" x2="91011" y2="85448"/>
                        <a14:foregroundMark x1="94791" y1="87986" x2="94791" y2="87986"/>
                        <a14:foregroundMark x1="3984" y1="71404" x2="3984" y2="71404"/>
                        <a14:foregroundMark x1="90705" y1="91878" x2="90705" y2="91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836" y="3481400"/>
            <a:ext cx="3650827" cy="220392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28" l="2319" r="96087"/>
                    </a14:imgEffect>
                  </a14:imgLayer>
                </a14:imgProps>
              </a:ext>
            </a:extLst>
          </a:blip>
          <a:srcRect l="2864" r="3976" b="2697"/>
          <a:stretch/>
        </p:blipFill>
        <p:spPr>
          <a:xfrm>
            <a:off x="8394491" y="1473360"/>
            <a:ext cx="2202039" cy="205661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7" b="100000" l="0" r="99778"/>
                    </a14:imgEffect>
                  </a14:imgLayer>
                </a14:imgProps>
              </a:ext>
            </a:extLst>
          </a:blip>
          <a:srcRect r="4255"/>
          <a:stretch/>
        </p:blipFill>
        <p:spPr>
          <a:xfrm>
            <a:off x="5628700" y="3451835"/>
            <a:ext cx="4317167" cy="2324558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332038" y="5906853"/>
            <a:ext cx="9744075" cy="758261"/>
          </a:xfrm>
          <a:prstGeom prst="rect">
            <a:avLst/>
          </a:prstGeom>
          <a:solidFill>
            <a:srgbClr val="FAE0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endParaRPr lang="hu-H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Ha le szeretnéd ellenőrizni válaszaidat, oldd meg az ehhez kapcsolódó feladatot! </a:t>
            </a:r>
            <a:r>
              <a:rPr lang="hu-HU" sz="2400" dirty="0" smtClean="0">
                <a:solidFill>
                  <a:schemeClr val="tx1"/>
                </a:solidFill>
                <a:hlinkClick r:id="rId10"/>
              </a:rPr>
              <a:t>Ide </a:t>
            </a:r>
            <a:r>
              <a:rPr lang="hu-HU" sz="2400" dirty="0">
                <a:solidFill>
                  <a:schemeClr val="tx1"/>
                </a:solidFill>
                <a:hlinkClick r:id="rId10"/>
              </a:rPr>
              <a:t>kattintva megteheted!</a:t>
            </a:r>
            <a:r>
              <a:rPr lang="hu-HU" sz="24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endParaRPr lang="hu-H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236" y="1571466"/>
            <a:ext cx="9337964" cy="5145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Egy vak meghall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66" y="2921341"/>
            <a:ext cx="1167716" cy="1167716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549236" y="138545"/>
            <a:ext cx="9337964" cy="12705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Egy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gyermekének is elmeséli nekünk mai történetünket. </a:t>
            </a:r>
            <a:endParaRPr lang="hu-H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hu-HU" sz="2000" dirty="0" smtClean="0">
                <a:solidFill>
                  <a:srgbClr val="0070C0"/>
                </a:solidFill>
              </a:rPr>
              <a:t>(</a:t>
            </a:r>
            <a:r>
              <a:rPr lang="hu-HU" sz="2000" dirty="0">
                <a:solidFill>
                  <a:srgbClr val="0070C0"/>
                </a:solidFill>
              </a:rPr>
              <a:t>A hangszóróra kattintva meghallgathatjuk, </a:t>
            </a:r>
          </a:p>
          <a:p>
            <a:pPr algn="ctr">
              <a:defRPr/>
            </a:pPr>
            <a:r>
              <a:rPr lang="hu-HU" sz="2000" dirty="0">
                <a:solidFill>
                  <a:srgbClr val="0070C0"/>
                </a:solidFill>
              </a:rPr>
              <a:t>a kotta és szöveg segítségével pedig próbáljuk meg elénekelni!)</a:t>
            </a:r>
            <a:endParaRPr lang="hu-HU" sz="2000" dirty="0"/>
          </a:p>
        </p:txBody>
      </p:sp>
      <p:pic>
        <p:nvPicPr>
          <p:cNvPr id="5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7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28" l="2319" r="96087"/>
                    </a14:imgEffect>
                  </a14:imgLayer>
                </a14:imgProps>
              </a:ext>
            </a:extLst>
          </a:blip>
          <a:srcRect l="2864" r="3976" b="2697"/>
          <a:stretch/>
        </p:blipFill>
        <p:spPr>
          <a:xfrm>
            <a:off x="6629286" y="576844"/>
            <a:ext cx="5064105" cy="4729674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1217837" y="2668249"/>
            <a:ext cx="4823199" cy="3717561"/>
          </a:xfrm>
          <a:prstGeom prst="roundRect">
            <a:avLst/>
          </a:prstGeom>
          <a:solidFill>
            <a:srgbClr val="AE2E51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chemeClr val="tx1"/>
                </a:solidFill>
              </a:rPr>
              <a:t>Keresd meg a kérdésekre a helyes választ!</a:t>
            </a:r>
          </a:p>
          <a:p>
            <a:pPr algn="ctr"/>
            <a:r>
              <a:rPr lang="hu-HU" sz="3200" dirty="0" smtClean="0">
                <a:hlinkClick r:id="rId4"/>
              </a:rPr>
              <a:t>Kattints ide</a:t>
            </a:r>
            <a:r>
              <a:rPr lang="hu-HU" sz="3200" dirty="0" smtClean="0"/>
              <a:t> </a:t>
            </a:r>
            <a:r>
              <a:rPr lang="hu-HU" sz="3200" dirty="0" smtClean="0">
                <a:solidFill>
                  <a:schemeClr val="tx1"/>
                </a:solidFill>
              </a:rPr>
              <a:t>és válaszolj a kvíz kérdésekre! </a:t>
            </a:r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91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9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4989</TotalTime>
  <Words>849</Words>
  <Application>Microsoft Office PowerPoint</Application>
  <PresentationFormat>Szélesvásznú</PresentationFormat>
  <Paragraphs>111</Paragraphs>
  <Slides>19</Slides>
  <Notes>0</Notes>
  <HiddenSlides>0</HiddenSlides>
  <MMClips>9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Arial</vt:lpstr>
      <vt:lpstr>Century Gothic</vt:lpstr>
      <vt:lpstr>Comic Sans MS</vt:lpstr>
      <vt:lpstr>Times New Roman</vt:lpstr>
      <vt:lpstr>Wingdings</vt:lpstr>
      <vt:lpstr>Wingdings 3</vt:lpstr>
      <vt:lpstr>Fazetta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Microsoft-fiók</cp:lastModifiedBy>
  <cp:revision>315</cp:revision>
  <dcterms:created xsi:type="dcterms:W3CDTF">2020-03-16T06:58:02Z</dcterms:created>
  <dcterms:modified xsi:type="dcterms:W3CDTF">2020-11-24T07:26:38Z</dcterms:modified>
</cp:coreProperties>
</file>