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339" r:id="rId4"/>
    <p:sldId id="337" r:id="rId5"/>
    <p:sldId id="334" r:id="rId6"/>
    <p:sldId id="335" r:id="rId7"/>
    <p:sldId id="336" r:id="rId8"/>
    <p:sldId id="329" r:id="rId9"/>
    <p:sldId id="324" r:id="rId10"/>
    <p:sldId id="281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B3"/>
    <a:srgbClr val="5A94BA"/>
    <a:srgbClr val="FFFF9B"/>
    <a:srgbClr val="CC0066"/>
    <a:srgbClr val="E3CFBF"/>
    <a:srgbClr val="D1B197"/>
    <a:srgbClr val="FDFCBF"/>
    <a:srgbClr val="FDFBBB"/>
    <a:srgbClr val="56A3A1"/>
    <a:srgbClr val="C51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>
        <p:scale>
          <a:sx n="150" d="100"/>
          <a:sy n="150" d="100"/>
        </p:scale>
        <p:origin x="-2424" y="-169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hyperlink" Target="http://rpi-feladatbank.reformatus.hu/CHDri7r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rpi-feladatbank.reformatus.hu/8xnrrySX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FCF98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JÉZUS CSODÁT TESZ: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A NAINI IFJÚ FELTÁMASZTÁSA 2. </a:t>
            </a:r>
          </a:p>
        </p:txBody>
      </p:sp>
      <p:sp>
        <p:nvSpPr>
          <p:cNvPr id="5" name="Ellipszis 4"/>
          <p:cNvSpPr/>
          <p:nvPr/>
        </p:nvSpPr>
        <p:spPr>
          <a:xfrm>
            <a:off x="995095" y="2423319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FF8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FF8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FF8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FF8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97134" y="1645296"/>
            <a:ext cx="7027797" cy="4956982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lap, </a:t>
            </a:r>
            <a:endParaRPr lang="hu-HU" sz="2800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 ceruzák vagy filcek.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ragasztó.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  <a:endParaRPr lang="hu-H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07758" y="477505"/>
            <a:ext cx="3934395" cy="3727683"/>
            <a:chOff x="660108" y="560242"/>
            <a:chExt cx="3934395" cy="3727683"/>
          </a:xfrm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6776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7065353" y="2341347"/>
            <a:ext cx="35095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8" name="Szív 7"/>
          <p:cNvSpPr/>
          <p:nvPr/>
        </p:nvSpPr>
        <p:spPr>
          <a:xfrm>
            <a:off x="6257965" y="917375"/>
            <a:ext cx="5353050" cy="5525599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rgbClr val="CC0066"/>
              </a:solidFill>
            </a:endParaRPr>
          </a:p>
          <a:p>
            <a:pPr algn="ctr"/>
            <a:r>
              <a:rPr lang="hu-HU" sz="4000" dirty="0" smtClean="0">
                <a:solidFill>
                  <a:srgbClr val="CC0066"/>
                </a:solidFill>
              </a:rPr>
              <a:t> </a:t>
            </a:r>
            <a:endParaRPr lang="hu-HU" sz="4000" dirty="0">
              <a:solidFill>
                <a:srgbClr val="CC0066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07758" y="5111234"/>
            <a:ext cx="4642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4400" dirty="0">
                <a:solidFill>
                  <a:srgbClr val="CC0066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2525320"/>
            <a:ext cx="5470634" cy="2185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34" y="-1"/>
            <a:ext cx="672136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385879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Idézzük fel a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naini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ifjú történetét a zene segítségével! </a:t>
            </a:r>
          </a:p>
          <a:p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Énekeld Te is!</a:t>
            </a:r>
          </a:p>
          <a:p>
            <a:endParaRPr lang="hu-HU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Kattints </a:t>
            </a: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hangszóróra</a:t>
            </a:r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798" y="0"/>
            <a:ext cx="8333202" cy="6858000"/>
          </a:xfrm>
          <a:prstGeom prst="rect">
            <a:avLst/>
          </a:prstGeom>
        </p:spPr>
      </p:pic>
      <p:pic>
        <p:nvPicPr>
          <p:cNvPr id="3" name="A naini ifjú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305" y="4974538"/>
            <a:ext cx="1588994" cy="15889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797803" cy="179647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7"/>
          <a:srcRect l="2643" t="2848" r="2677" b="2532"/>
          <a:stretch/>
        </p:blipFill>
        <p:spPr>
          <a:xfrm>
            <a:off x="2055398" y="9757"/>
            <a:ext cx="1803400" cy="178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" y="1"/>
            <a:ext cx="1576552" cy="1576552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371885" y="1315764"/>
            <a:ext cx="9448231" cy="4226472"/>
          </a:xfrm>
          <a:prstGeom prst="roundRect">
            <a:avLst>
              <a:gd name="adj" fmla="val 32149"/>
            </a:avLst>
          </a:prstGeom>
          <a:solidFill>
            <a:schemeClr val="bg2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203200" prst="slope"/>
            <a:contourClr>
              <a:srgbClr val="FAEDB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hu-HU" sz="1600" dirty="0" smtClean="0">
              <a:solidFill>
                <a:schemeClr val="tx1"/>
              </a:solidFill>
            </a:endParaRPr>
          </a:p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Idézzük fel a </a:t>
            </a:r>
            <a:r>
              <a:rPr lang="hu-HU" dirty="0" err="1" smtClean="0">
                <a:solidFill>
                  <a:schemeClr val="tx1"/>
                </a:solidFill>
              </a:rPr>
              <a:t>naini</a:t>
            </a:r>
            <a:r>
              <a:rPr lang="hu-HU" dirty="0" smtClean="0">
                <a:solidFill>
                  <a:schemeClr val="tx1"/>
                </a:solidFill>
              </a:rPr>
              <a:t> ifjú történetét a Bibliából is. Olvass el pár verset a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Lukács </a:t>
            </a:r>
            <a:r>
              <a:rPr lang="hu-HU" dirty="0" smtClean="0">
                <a:solidFill>
                  <a:schemeClr val="tx1"/>
                </a:solidFill>
              </a:rPr>
              <a:t>evangéliumának a </a:t>
            </a:r>
            <a:r>
              <a:rPr lang="hu-HU" dirty="0" smtClean="0">
                <a:solidFill>
                  <a:schemeClr val="tx1"/>
                </a:solidFill>
              </a:rPr>
              <a:t>7. </a:t>
            </a:r>
            <a:r>
              <a:rPr lang="hu-HU" dirty="0" smtClean="0">
                <a:solidFill>
                  <a:schemeClr val="tx1"/>
                </a:solidFill>
              </a:rPr>
              <a:t>fejezetéből. Ezek a: 13., 14. és 15. versek.</a:t>
            </a:r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„Amikor </a:t>
            </a:r>
            <a:r>
              <a:rPr lang="hu-HU" sz="2400" dirty="0">
                <a:solidFill>
                  <a:schemeClr val="tx1"/>
                </a:solidFill>
              </a:rPr>
              <a:t>az Úr meglátta az asszonyt, megszánta, és így szólt hozzá: </a:t>
            </a:r>
            <a:r>
              <a:rPr lang="hu-HU" sz="2400" b="1" dirty="0" smtClean="0">
                <a:solidFill>
                  <a:schemeClr val="tx1"/>
                </a:solidFill>
              </a:rPr>
              <a:t>Ne </a:t>
            </a:r>
            <a:r>
              <a:rPr lang="hu-HU" sz="2400" b="1" dirty="0">
                <a:solidFill>
                  <a:schemeClr val="tx1"/>
                </a:solidFill>
              </a:rPr>
              <a:t>sírj!</a:t>
            </a:r>
            <a:r>
              <a:rPr lang="hu-HU" sz="2400" dirty="0">
                <a:solidFill>
                  <a:schemeClr val="tx1"/>
                </a:solidFill>
              </a:rPr>
              <a:t> </a:t>
            </a:r>
            <a:r>
              <a:rPr lang="hu-HU" sz="2400" dirty="0" smtClean="0">
                <a:solidFill>
                  <a:schemeClr val="tx1"/>
                </a:solidFill>
              </a:rPr>
              <a:t>Azután </a:t>
            </a:r>
            <a:r>
              <a:rPr lang="hu-HU" sz="2400" dirty="0">
                <a:solidFill>
                  <a:schemeClr val="tx1"/>
                </a:solidFill>
              </a:rPr>
              <a:t>odalépett, és megérintette a koporsót. Akik vitték, megálltak, ő pedig így szólt: </a:t>
            </a:r>
            <a:r>
              <a:rPr lang="hu-HU" sz="2400" b="1" dirty="0">
                <a:solidFill>
                  <a:schemeClr val="tx1"/>
                </a:solidFill>
              </a:rPr>
              <a:t>Ifjú, neked mondom, kelj fel!</a:t>
            </a:r>
            <a:r>
              <a:rPr lang="hu-HU" sz="2400" dirty="0">
                <a:solidFill>
                  <a:schemeClr val="tx1"/>
                </a:solidFill>
              </a:rPr>
              <a:t> </a:t>
            </a:r>
            <a:r>
              <a:rPr lang="hu-HU" sz="2400" dirty="0" smtClean="0">
                <a:solidFill>
                  <a:schemeClr val="tx1"/>
                </a:solidFill>
              </a:rPr>
              <a:t>Erre </a:t>
            </a:r>
            <a:r>
              <a:rPr lang="hu-HU" sz="2400" dirty="0">
                <a:solidFill>
                  <a:schemeClr val="tx1"/>
                </a:solidFill>
              </a:rPr>
              <a:t>felült a halott, és elkezdett beszélni; Jézus pedig átadta az </a:t>
            </a:r>
            <a:r>
              <a:rPr lang="hu-HU" sz="2400" dirty="0" smtClean="0">
                <a:solidFill>
                  <a:schemeClr val="tx1"/>
                </a:solidFill>
              </a:rPr>
              <a:t>anyjának.”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8141"/>
            <a:ext cx="1577751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EFFDFF"/>
            </a:gs>
            <a:gs pos="46000">
              <a:srgbClr val="EFD087"/>
            </a:gs>
            <a:gs pos="31000">
              <a:srgbClr val="E3FBFF"/>
            </a:gs>
            <a:gs pos="100000">
              <a:srgbClr val="FAED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11"/>
          <p:cNvGrpSpPr/>
          <p:nvPr/>
        </p:nvGrpSpPr>
        <p:grpSpPr>
          <a:xfrm>
            <a:off x="3206710" y="1518834"/>
            <a:ext cx="8985290" cy="5339166"/>
            <a:chOff x="-76200" y="-122669"/>
            <a:chExt cx="12254730" cy="7020307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89" b="100000" l="0" r="98521">
                          <a14:foregroundMark x1="42098" y1="63378" x2="71755" y2="31111"/>
                          <a14:foregroundMark x1="39812" y1="39200" x2="38937" y2="24178"/>
                          <a14:foregroundMark x1="63954" y1="51733" x2="63954" y2="51733"/>
                          <a14:foregroundMark x1="14324" y1="51556" x2="15064" y2="46489"/>
                          <a14:foregroundMark x1="13988" y1="48622" x2="14795" y2="46222"/>
                          <a14:foregroundMark x1="15467" y1="46311" x2="15467" y2="46311"/>
                          <a14:foregroundMark x1="46671" y1="40889" x2="43779" y2="35822"/>
                          <a14:foregroundMark x1="35306" y1="39022" x2="38937" y2="32444"/>
                          <a14:foregroundMark x1="38063" y1="32889" x2="38063" y2="32889"/>
                          <a14:foregroundMark x1="38063" y1="32889" x2="38130" y2="26756"/>
                          <a14:foregroundMark x1="39744" y1="23644" x2="42569" y2="22667"/>
                          <a14:foregroundMark x1="44654" y1="36978" x2="44788" y2="31822"/>
                          <a14:foregroundMark x1="89442" y1="81600" x2="89778" y2="81422"/>
                          <a14:foregroundMark x1="83860" y1="73067" x2="98521" y2="88178"/>
                          <a14:backgroundMark x1="5447" y1="63289" x2="12979" y2="34578"/>
                          <a14:backgroundMark x1="18964" y1="65244" x2="19099" y2="47644"/>
                          <a14:backgroundMark x1="72629" y1="58222" x2="75521" y2="44533"/>
                          <a14:backgroundMark x1="92334" y1="18667" x2="91863" y2="62667"/>
                          <a14:backgroundMark x1="9348" y1="69067" x2="4842" y2="32000"/>
                          <a14:backgroundMark x1="1210" y1="69689" x2="807" y2="37778"/>
                          <a14:backgroundMark x1="10693" y1="57511" x2="11298" y2="46133"/>
                          <a14:backgroundMark x1="57969" y1="44533" x2="56221" y2="390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2" t="-560" b="560"/>
            <a:stretch/>
          </p:blipFill>
          <p:spPr>
            <a:xfrm flipH="1">
              <a:off x="5537294" y="-122669"/>
              <a:ext cx="6641236" cy="7020307"/>
            </a:xfrm>
            <a:prstGeom prst="rect">
              <a:avLst/>
            </a:prstGeom>
          </p:spPr>
        </p:pic>
        <p:pic>
          <p:nvPicPr>
            <p:cNvPr id="2" name="Kép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812" b="100000" l="33869" r="96934">
                          <a14:foregroundMark x1="47737" y1="89969" x2="51679" y2="67555"/>
                          <a14:foregroundMark x1="58540" y1="90125" x2="58540" y2="90125"/>
                          <a14:foregroundMark x1="59854" y1="91379" x2="46569" y2="99687"/>
                          <a14:backgroundMark x1="74745" y1="35423" x2="40584" y2="70533"/>
                          <a14:backgroundMark x1="65693" y1="73197" x2="69051" y2="34639"/>
                          <a14:backgroundMark x1="67737" y1="70376" x2="72117" y2="59718"/>
                        </a14:backgroundRemoval>
                      </a14:imgEffect>
                    </a14:imgLayer>
                  </a14:imgProps>
                </a:ext>
              </a:extLst>
            </a:blip>
            <a:srcRect l="36959" t="36781" r="6324" b="4536"/>
            <a:stretch/>
          </p:blipFill>
          <p:spPr>
            <a:xfrm flipH="1">
              <a:off x="-76200" y="359455"/>
              <a:ext cx="7173960" cy="6498545"/>
            </a:xfrm>
            <a:prstGeom prst="rect">
              <a:avLst/>
            </a:prstGeom>
          </p:spPr>
        </p:pic>
        <p:sp>
          <p:nvSpPr>
            <p:cNvPr id="4" name="Ellipszis buborék 3"/>
            <p:cNvSpPr/>
            <p:nvPr/>
          </p:nvSpPr>
          <p:spPr>
            <a:xfrm flipH="1">
              <a:off x="2927854" y="1670546"/>
              <a:ext cx="3600450" cy="1898848"/>
            </a:xfrm>
            <a:prstGeom prst="wedgeEllipseCallout">
              <a:avLst>
                <a:gd name="adj1" fmla="val 69294"/>
                <a:gd name="adj2" fmla="val 172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 smtClean="0">
                  <a:solidFill>
                    <a:srgbClr val="8F544D"/>
                  </a:solidFill>
                </a:rPr>
                <a:t>Nagy próféta támadt közöttünk!</a:t>
              </a:r>
              <a:endParaRPr lang="hu-HU" sz="1600" dirty="0">
                <a:solidFill>
                  <a:srgbClr val="8F544D"/>
                </a:solidFill>
              </a:endParaRPr>
            </a:p>
          </p:txBody>
        </p:sp>
        <p:sp>
          <p:nvSpPr>
            <p:cNvPr id="5" name="Ellipszis buborék 4"/>
            <p:cNvSpPr/>
            <p:nvPr/>
          </p:nvSpPr>
          <p:spPr>
            <a:xfrm flipH="1">
              <a:off x="7451074" y="4826982"/>
              <a:ext cx="3790950" cy="1898848"/>
            </a:xfrm>
            <a:prstGeom prst="wedgeEllipseCallout">
              <a:avLst>
                <a:gd name="adj1" fmla="val 101020"/>
                <a:gd name="adj2" fmla="val -158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 smtClean="0">
                  <a:solidFill>
                    <a:srgbClr val="8F544D"/>
                  </a:solidFill>
                </a:rPr>
                <a:t>Isten látogatta meg a népét!</a:t>
              </a:r>
              <a:endParaRPr lang="hu-HU" sz="1600" dirty="0">
                <a:solidFill>
                  <a:srgbClr val="8F544D"/>
                </a:solidFill>
              </a:endParaRPr>
            </a:p>
          </p:txBody>
        </p: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78833" y="169741"/>
              <a:ext cx="1114202" cy="1101566"/>
            </a:xfrm>
            <a:prstGeom prst="rect">
              <a:avLst/>
            </a:prstGeom>
          </p:spPr>
        </p:pic>
        <p:sp>
          <p:nvSpPr>
            <p:cNvPr id="6" name="Ellipszis buborék 5"/>
            <p:cNvSpPr/>
            <p:nvPr/>
          </p:nvSpPr>
          <p:spPr>
            <a:xfrm flipH="1">
              <a:off x="8857912" y="0"/>
              <a:ext cx="3156044" cy="1441048"/>
            </a:xfrm>
            <a:prstGeom prst="wedgeEllipseCallout">
              <a:avLst>
                <a:gd name="adj1" fmla="val 50884"/>
                <a:gd name="adj2" fmla="val 496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 smtClean="0">
                  <a:solidFill>
                    <a:srgbClr val="8F544D"/>
                  </a:solidFill>
                </a:rPr>
                <a:t>Ez csoda!</a:t>
              </a:r>
              <a:endParaRPr lang="hu-HU" sz="1600" dirty="0">
                <a:solidFill>
                  <a:srgbClr val="8F544D"/>
                </a:solidFill>
              </a:endParaRPr>
            </a:p>
          </p:txBody>
        </p:sp>
        <p:sp>
          <p:nvSpPr>
            <p:cNvPr id="7" name="Ellipszis buborék 6"/>
            <p:cNvSpPr/>
            <p:nvPr/>
          </p:nvSpPr>
          <p:spPr>
            <a:xfrm flipH="1">
              <a:off x="1968617" y="222841"/>
              <a:ext cx="3530577" cy="1323543"/>
            </a:xfrm>
            <a:prstGeom prst="wedgeEllipseCallout">
              <a:avLst>
                <a:gd name="adj1" fmla="val 60200"/>
                <a:gd name="adj2" fmla="val 226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 smtClean="0">
                  <a:solidFill>
                    <a:srgbClr val="8F544D"/>
                  </a:solidFill>
                </a:rPr>
                <a:t>Áldott legyél  Istenünk!</a:t>
              </a:r>
              <a:endParaRPr lang="hu-HU" sz="1600" dirty="0">
                <a:solidFill>
                  <a:srgbClr val="8F544D"/>
                </a:solidFill>
              </a:endParaRPr>
            </a:p>
          </p:txBody>
        </p:sp>
        <p:sp>
          <p:nvSpPr>
            <p:cNvPr id="8" name="Ellipszis buborék 7"/>
            <p:cNvSpPr/>
            <p:nvPr/>
          </p:nvSpPr>
          <p:spPr>
            <a:xfrm flipH="1">
              <a:off x="8156600" y="2888203"/>
              <a:ext cx="2379898" cy="1441048"/>
            </a:xfrm>
            <a:prstGeom prst="wedgeEllipseCallout">
              <a:avLst>
                <a:gd name="adj1" fmla="val 121758"/>
                <a:gd name="adj2" fmla="val 377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 smtClean="0">
                  <a:solidFill>
                    <a:srgbClr val="8F544D"/>
                  </a:solidFill>
                </a:rPr>
                <a:t>Ez csoda!</a:t>
              </a:r>
              <a:endParaRPr lang="hu-HU" sz="1600" dirty="0">
                <a:solidFill>
                  <a:srgbClr val="8F544D"/>
                </a:solidFill>
              </a:endParaRPr>
            </a:p>
          </p:txBody>
        </p:sp>
      </p:grpSp>
      <p:sp>
        <p:nvSpPr>
          <p:cNvPr id="13" name="Lekerekített téglalap 12"/>
          <p:cNvSpPr/>
          <p:nvPr/>
        </p:nvSpPr>
        <p:spPr>
          <a:xfrm>
            <a:off x="3243151" y="91444"/>
            <a:ext cx="8828182" cy="13332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Emlékszel még, hogy miért csodálkoznak ennyire ezek az emberek?</a:t>
            </a:r>
          </a:p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Miért mondják, hogy csoda történt?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106002" y="2624299"/>
            <a:ext cx="2980041" cy="4233701"/>
          </a:xfrm>
          <a:prstGeom prst="roundRect">
            <a:avLst>
              <a:gd name="adj" fmla="val 32149"/>
            </a:avLst>
          </a:prstGeom>
          <a:solidFill>
            <a:srgbClr val="FAEDB3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203200" prst="slope"/>
            <a:contourClr>
              <a:srgbClr val="FAEDB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Kattints ide, és egészítsd ki a szöveget</a:t>
            </a: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!</a:t>
            </a:r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 </a:t>
            </a:r>
            <a:endParaRPr lang="hu-HU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u-H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feladat megoldásánál először majd kattints az üres helyre, utána a megfelelő szóra.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45" y="109"/>
            <a:ext cx="2193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EFFDFF"/>
            </a:gs>
            <a:gs pos="74000">
              <a:srgbClr val="EFD087"/>
            </a:gs>
            <a:gs pos="31000">
              <a:srgbClr val="E3FBFF"/>
            </a:gs>
            <a:gs pos="100000">
              <a:srgbClr val="FAED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hlinkClick r:id="rId2"/>
          </p:cNvPr>
          <p:cNvSpPr/>
          <p:nvPr/>
        </p:nvSpPr>
        <p:spPr>
          <a:xfrm>
            <a:off x="295836" y="2818906"/>
            <a:ext cx="5383306" cy="3111246"/>
          </a:xfrm>
          <a:prstGeom prst="roundRect">
            <a:avLst>
              <a:gd name="adj" fmla="val 50000"/>
            </a:avLst>
          </a:prstGeom>
          <a:solidFill>
            <a:srgbClr val="FFFF9B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184150" prst="slop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Kattints ide és fejtsd meg a keresztrejtvényt!</a:t>
            </a:r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372">
                        <a14:backgroundMark x1="4672" y1="5016" x2="97080" y2="4859"/>
                        <a14:backgroundMark x1="35620" y1="15517" x2="99854" y2="18652"/>
                      </a14:backgroundRemoval>
                    </a14:imgEffect>
                  </a14:imgLayer>
                </a14:imgProps>
              </a:ext>
            </a:extLst>
          </a:blip>
          <a:srcRect l="8961"/>
          <a:stretch/>
        </p:blipFill>
        <p:spPr>
          <a:xfrm flipH="1">
            <a:off x="5204346" y="448243"/>
            <a:ext cx="6987654" cy="67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31376" y="0"/>
            <a:ext cx="10605779" cy="1551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chemeClr val="tx1"/>
                </a:solidFill>
              </a:rPr>
              <a:t>Szerinted mit csinált a </a:t>
            </a:r>
            <a:r>
              <a:rPr lang="hu-HU" sz="2800" dirty="0" err="1" smtClean="0">
                <a:solidFill>
                  <a:schemeClr val="tx1"/>
                </a:solidFill>
              </a:rPr>
              <a:t>naini</a:t>
            </a:r>
            <a:r>
              <a:rPr lang="hu-HU" sz="2800" dirty="0" smtClean="0">
                <a:solidFill>
                  <a:schemeClr val="tx1"/>
                </a:solidFill>
              </a:rPr>
              <a:t> ifjú másnap, miután Jézus feltámasztotta? Meséld el egy alkotással! Egy lapon mutasd be!</a:t>
            </a:r>
          </a:p>
          <a:p>
            <a:r>
              <a:rPr lang="hu-HU" sz="2800" dirty="0" smtClean="0">
                <a:solidFill>
                  <a:schemeClr val="tx1"/>
                </a:solidFill>
              </a:rPr>
              <a:t> Rajzolj, írj, vágj, színezz, ragassz, alkoss! 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94954" y="1720084"/>
            <a:ext cx="10972800" cy="4773706"/>
          </a:xfrm>
          <a:prstGeom prst="roundRect">
            <a:avLst/>
          </a:prstGeom>
          <a:solidFill>
            <a:srgbClr val="FDF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3492134" y="2061275"/>
            <a:ext cx="3549111" cy="1600200"/>
          </a:xfrm>
          <a:prstGeom prst="roundRect">
            <a:avLst/>
          </a:prstGeom>
          <a:solidFill>
            <a:srgbClr val="E3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Írd le, kivel találkozott! 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1007391" y="3863181"/>
            <a:ext cx="4633992" cy="21204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Vajon mire gondolt? Rajzold le!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7408190" y="2061275"/>
            <a:ext cx="3549111" cy="15653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schemeClr val="bg1"/>
                </a:solidFill>
              </a:rPr>
              <a:t>Mikor, mit csinált?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6225133" y="3863181"/>
            <a:ext cx="4858870" cy="2120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Írj egy imádságot, amit a fiú elmondhatott!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131376" y="2049653"/>
            <a:ext cx="1993813" cy="15653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 történt vele?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81696" l="4790" r="82791">
                        <a14:foregroundMark x1="9994" y1="70676" x2="13542" y2="65222"/>
                        <a14:foregroundMark x1="11946" y1="63877" x2="10231" y2="62533"/>
                        <a14:foregroundMark x1="11236" y1="59918" x2="17800" y2="45685"/>
                        <a14:foregroundMark x1="10408" y1="72843" x2="10231" y2="70415"/>
                        <a14:backgroundMark x1="36546" y1="9301" x2="32052" y2="20433"/>
                        <a14:backgroundMark x1="32052" y1="20770" x2="32052" y2="20770"/>
                        <a14:backgroundMark x1="33176" y1="23272" x2="15553" y2="38364"/>
                        <a14:backgroundMark x1="15553" y1="38364" x2="7037" y2="64513"/>
                        <a14:backgroundMark x1="7037" y1="64513" x2="4790" y2="74225"/>
                        <a14:backgroundMark x1="8693" y1="70340" x2="11650" y2="65297"/>
                        <a14:backgroundMark x1="10231" y1="60366" x2="11413" y2="56705"/>
                      </a14:backgroundRemoval>
                    </a14:imgEffect>
                  </a14:imgLayer>
                </a14:imgProps>
              </a:ext>
            </a:extLst>
          </a:blip>
          <a:srcRect l="7611" t="4636" r="16315" b="20773"/>
          <a:stretch/>
        </p:blipFill>
        <p:spPr>
          <a:xfrm>
            <a:off x="2490031" y="133350"/>
            <a:ext cx="3174041" cy="4833472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3499636" y="4173903"/>
            <a:ext cx="7244642" cy="2684097"/>
          </a:xfrm>
          <a:prstGeom prst="roundRect">
            <a:avLst/>
          </a:prstGeom>
          <a:gradFill>
            <a:gsLst>
              <a:gs pos="56000">
                <a:srgbClr val="FFCF37"/>
              </a:gs>
              <a:gs pos="9000">
                <a:srgbClr val="FFE389"/>
              </a:gs>
              <a:gs pos="97000">
                <a:srgbClr val="FFE389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711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Ins="864000" rtlCol="0" anchor="ctr"/>
          <a:lstStyle/>
          <a:p>
            <a:pPr algn="just" defTabSz="838200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664072" y="796583"/>
            <a:ext cx="6223128" cy="3000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54000"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 szomorúak vagyunk, Isten közel van hozzánk. </a:t>
            </a:r>
          </a:p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Hogy is van szó szerint ez az aranymondás? Emlékszel még?</a:t>
            </a:r>
          </a:p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Miután kicsit gondolkodtál, kattints!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3499636" y="4119588"/>
            <a:ext cx="7244642" cy="2684097"/>
          </a:xfrm>
          <a:prstGeom prst="roundRect">
            <a:avLst/>
          </a:prstGeom>
          <a:gradFill>
            <a:gsLst>
              <a:gs pos="56000">
                <a:srgbClr val="FFCF37"/>
              </a:gs>
              <a:gs pos="9000">
                <a:srgbClr val="FFE389"/>
              </a:gs>
              <a:gs pos="97000">
                <a:srgbClr val="FFE389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711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Ins="864000" rtlCol="0" anchor="ctr"/>
          <a:lstStyle/>
          <a:p>
            <a:pPr algn="just" defTabSz="838200"/>
            <a:r>
              <a:rPr lang="hu-HU" sz="3200" dirty="0" smtClean="0">
                <a:solidFill>
                  <a:schemeClr val="bg1"/>
                </a:solidFill>
              </a:rPr>
              <a:t>„Közel van az Úr a megtört ………., és a sebzett ……… megsegíti.” </a:t>
            </a:r>
          </a:p>
          <a:p>
            <a:pPr algn="just" defTabSz="838200"/>
            <a:r>
              <a:rPr lang="hu-HU" sz="2000" dirty="0" smtClean="0">
                <a:solidFill>
                  <a:schemeClr val="bg1"/>
                </a:solidFill>
              </a:rPr>
              <a:t>Zsoltárok könyve 34,19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3499636" y="4115871"/>
            <a:ext cx="7244642" cy="2684097"/>
          </a:xfrm>
          <a:prstGeom prst="roundRect">
            <a:avLst/>
          </a:prstGeom>
          <a:gradFill>
            <a:gsLst>
              <a:gs pos="56000">
                <a:srgbClr val="FFCF37"/>
              </a:gs>
              <a:gs pos="9000">
                <a:srgbClr val="FFE389"/>
              </a:gs>
              <a:gs pos="97000">
                <a:srgbClr val="FFE389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711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Ins="864000" rtlCol="0" anchor="ctr"/>
          <a:lstStyle/>
          <a:p>
            <a:pPr algn="just" defTabSz="838200"/>
            <a:r>
              <a:rPr lang="hu-HU" sz="3200" dirty="0" smtClean="0">
                <a:solidFill>
                  <a:schemeClr val="bg1"/>
                </a:solidFill>
              </a:rPr>
              <a:t>„Közel van az Úr a megtört szívűekhez, és a sebzett ……… megsegíti.” </a:t>
            </a:r>
          </a:p>
          <a:p>
            <a:pPr algn="just" defTabSz="838200"/>
            <a:r>
              <a:rPr lang="hu-HU" sz="2000" dirty="0" smtClean="0">
                <a:solidFill>
                  <a:schemeClr val="bg1"/>
                </a:solidFill>
              </a:rPr>
              <a:t>Zsoltárok könyve 34,19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499636" y="4143028"/>
            <a:ext cx="7244642" cy="2684097"/>
          </a:xfrm>
          <a:prstGeom prst="roundRect">
            <a:avLst/>
          </a:prstGeom>
          <a:gradFill>
            <a:gsLst>
              <a:gs pos="56000">
                <a:srgbClr val="FFCF37"/>
              </a:gs>
              <a:gs pos="9000">
                <a:srgbClr val="FFE389"/>
              </a:gs>
              <a:gs pos="97000">
                <a:srgbClr val="FFE389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711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Ins="864000" rtlCol="0" anchor="ctr"/>
          <a:lstStyle/>
          <a:p>
            <a:pPr algn="just" defTabSz="838200"/>
            <a:r>
              <a:rPr lang="hu-HU" sz="3200" dirty="0" smtClean="0">
                <a:solidFill>
                  <a:schemeClr val="bg1"/>
                </a:solidFill>
              </a:rPr>
              <a:t>„Közel van az Úr a megtört szívűekhez, és a sebzett lelkűeket megsegíti.” </a:t>
            </a:r>
          </a:p>
          <a:p>
            <a:pPr algn="just" defTabSz="838200"/>
            <a:r>
              <a:rPr lang="hu-HU" sz="2000" dirty="0" smtClean="0">
                <a:solidFill>
                  <a:schemeClr val="bg1"/>
                </a:solidFill>
              </a:rPr>
              <a:t>Zsoltárok könyve 34,19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372">
                        <a14:foregroundMark x1="39562" y1="65674" x2="42044" y2="66144"/>
                        <a14:backgroundMark x1="4672" y1="5016" x2="97080" y2="4859"/>
                        <a14:backgroundMark x1="35620" y1="15517" x2="99854" y2="18652"/>
                        <a14:backgroundMark x1="36642" y1="68182" x2="62482" y2="8777"/>
                        <a14:backgroundMark x1="75474" y1="73668" x2="75766" y2="18652"/>
                        <a14:backgroundMark x1="70365" y1="58307" x2="68321" y2="12069"/>
                        <a14:backgroundMark x1="50365" y1="39969" x2="62774" y2="15831"/>
                        <a14:backgroundMark x1="32847" y1="46708" x2="51971" y2="24765"/>
                        <a14:backgroundMark x1="69051" y1="47492" x2="69051" y2="47492"/>
                        <a14:backgroundMark x1="67153" y1="55329" x2="67153" y2="55329"/>
                        <a14:backgroundMark x1="66423" y1="39498" x2="66423" y2="39498"/>
                        <a14:backgroundMark x1="37956" y1="65674" x2="37956" y2="65674"/>
                        <a14:backgroundMark x1="40438" y1="67085" x2="66861" y2="67868"/>
                        <a14:backgroundMark x1="57518" y1="33699" x2="57518" y2="33699"/>
                        <a14:backgroundMark x1="41168" y1="56740" x2="44526" y2="19749"/>
                        <a14:backgroundMark x1="40146" y1="56583" x2="41460" y2="21317"/>
                      </a14:backgroundRemoval>
                    </a14:imgEffect>
                  </a14:imgLayer>
                </a14:imgProps>
              </a:ext>
            </a:extLst>
          </a:blip>
          <a:srcRect l="39492" t="28884" r="26674" b="32531"/>
          <a:stretch/>
        </p:blipFill>
        <p:spPr>
          <a:xfrm rot="210832" flipH="1">
            <a:off x="805751" y="2152942"/>
            <a:ext cx="4310450" cy="474733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90125" cy="19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00" y="2148600"/>
            <a:ext cx="378000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8198271" y="2189328"/>
            <a:ext cx="3780000" cy="3780000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488864" y="3266147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9" name="Ellipszis 8"/>
          <p:cNvSpPr>
            <a:spLocks noChangeAspect="1"/>
          </p:cNvSpPr>
          <p:nvPr/>
        </p:nvSpPr>
        <p:spPr>
          <a:xfrm>
            <a:off x="206111" y="2189328"/>
            <a:ext cx="3780000" cy="37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Így is imádkozhatsz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</a:p>
          <a:p>
            <a:endParaRPr lang="hu-HU" sz="2800" dirty="0" smtClean="0">
              <a:solidFill>
                <a:schemeClr val="tx1"/>
              </a:solidFill>
            </a:endParaRPr>
          </a:p>
          <a:p>
            <a:pPr marL="171450"/>
            <a:r>
              <a:rPr lang="hu-HU" sz="2400" dirty="0" smtClean="0">
                <a:solidFill>
                  <a:schemeClr val="tx1"/>
                </a:solidFill>
              </a:rPr>
              <a:t>Köszönöm, Jézus, </a:t>
            </a:r>
          </a:p>
          <a:p>
            <a:pPr marL="171450"/>
            <a:r>
              <a:rPr lang="hu-HU" sz="2400" dirty="0" smtClean="0">
                <a:solidFill>
                  <a:schemeClr val="tx1"/>
                </a:solidFill>
              </a:rPr>
              <a:t>hogy Te mindig </a:t>
            </a:r>
          </a:p>
          <a:p>
            <a:pPr marL="171450"/>
            <a:r>
              <a:rPr lang="hu-HU" sz="2400" dirty="0" smtClean="0">
                <a:solidFill>
                  <a:schemeClr val="tx1"/>
                </a:solidFill>
              </a:rPr>
              <a:t>közel vagy hozzám! Ámen.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4811</TotalTime>
  <Words>427</Words>
  <Application>Microsoft Office PowerPoint</Application>
  <PresentationFormat>Szélesvásznú</PresentationFormat>
  <Paragraphs>70</Paragraphs>
  <Slides>10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Wingdings 3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425</cp:revision>
  <dcterms:created xsi:type="dcterms:W3CDTF">2020-04-05T07:55:46Z</dcterms:created>
  <dcterms:modified xsi:type="dcterms:W3CDTF">2020-04-27T07:54:38Z</dcterms:modified>
</cp:coreProperties>
</file>