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0" r:id="rId7"/>
    <p:sldId id="261" r:id="rId8"/>
    <p:sldId id="265" r:id="rId9"/>
    <p:sldId id="272" r:id="rId10"/>
    <p:sldId id="273" r:id="rId11"/>
    <p:sldId id="274" r:id="rId12"/>
    <p:sldId id="275" r:id="rId13"/>
    <p:sldId id="267" r:id="rId14"/>
    <p:sldId id="257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3E1"/>
    <a:srgbClr val="E8BEE8"/>
    <a:srgbClr val="E7BFDE"/>
    <a:srgbClr val="E4C2D1"/>
    <a:srgbClr val="D2E51B"/>
    <a:srgbClr val="F103B3"/>
    <a:srgbClr val="16D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2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10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4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09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76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0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748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28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182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4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46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3371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547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345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00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09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61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78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59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023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25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36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300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397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695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369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932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814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73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32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886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769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5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5263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85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98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675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266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51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736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22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532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53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77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6623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10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256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7543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93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819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28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342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0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4971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539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00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6077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219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234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70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079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65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51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54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46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E888-43CB-44D6-B3BA-DA6D35A662B4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171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1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01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91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4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hyperlink" Target="http://rpi-feladatbank.reformatus.hu/6X7SJ66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hyperlink" Target="http://rpi-feladatbank.reformatus.hu/ElB4lBT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614045" y="2274117"/>
            <a:ext cx="2949575" cy="2884488"/>
          </a:xfrm>
          <a:prstGeom prst="ellipse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053886" y="1517559"/>
            <a:ext cx="7627937" cy="489364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88900" cap="flat">
            <a:solidFill>
              <a:schemeClr val="accent6">
                <a:lumMod val="40000"/>
                <a:lumOff val="60000"/>
              </a:schemeClr>
            </a:solidFill>
            <a:beve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 füzet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Toll,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vagy ceruza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62694"/>
            <a:ext cx="12192000" cy="769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Jézus tanít: Az irgalmas </a:t>
            </a:r>
            <a:r>
              <a:rPr lang="hu-HU" altLang="hu-HU" sz="44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samaritánus</a:t>
            </a:r>
            <a:r>
              <a:rPr lang="hu-HU" alt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 története</a:t>
            </a:r>
            <a:endParaRPr kumimoji="0" lang="hu-HU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4" name="Hétágú csillag 3"/>
          <p:cNvSpPr/>
          <p:nvPr/>
        </p:nvSpPr>
        <p:spPr>
          <a:xfrm>
            <a:off x="4033838" y="173181"/>
            <a:ext cx="8158162" cy="6384925"/>
          </a:xfrm>
          <a:prstGeom prst="star7">
            <a:avLst/>
          </a:prstGeom>
          <a:solidFill>
            <a:schemeClr val="accent6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„Menj el, te is hasonlóképpen cselekedj!”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(Lukács evangéliuma 10,37)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27643"/>
            <a:ext cx="24876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54082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832636" y="1624890"/>
            <a:ext cx="3807792" cy="380779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18463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300" y="5611813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1791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2" y="2254138"/>
            <a:ext cx="580887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lang="hu-HU" sz="3200" dirty="0">
                <a:solidFill>
                  <a:schemeClr val="accent6"/>
                </a:solidFill>
              </a:rPr>
              <a:t>Isten a mi oltalmunk és erősségünk, mindig biztos segítség a nyomorúságban</a:t>
            </a:r>
            <a:r>
              <a:rPr lang="hu-HU" sz="3200" dirty="0" smtClean="0">
                <a:solidFill>
                  <a:schemeClr val="accent6"/>
                </a:solidFill>
              </a:rPr>
              <a:t>.”</a:t>
            </a: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hu-HU" sz="3200" dirty="0" smtClean="0">
                <a:solidFill>
                  <a:schemeClr val="accent6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hu-HU" sz="3200" dirty="0" smtClean="0">
                <a:solidFill>
                  <a:schemeClr val="accent6"/>
                </a:solidFill>
              </a:rPr>
              <a:t>(Zsoltárok könyve </a:t>
            </a:r>
            <a:r>
              <a:rPr lang="hu-HU" sz="3200" dirty="0">
                <a:solidFill>
                  <a:schemeClr val="accent6"/>
                </a:solidFill>
              </a:rPr>
              <a:t>46,2)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4" y="4801056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2992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847725" y="2633663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202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286">
                        <a14:foregroundMark x1="30714" y1="62712" x2="30714" y2="62712"/>
                        <a14:foregroundMark x1="48714" y1="55778" x2="48714" y2="55778"/>
                        <a14:foregroundMark x1="39714" y1="56703" x2="39714" y2="56703"/>
                        <a14:foregroundMark x1="36714" y1="61171" x2="36714" y2="61171"/>
                        <a14:foregroundMark x1="9286" y1="59014" x2="9286" y2="59014"/>
                        <a14:foregroundMark x1="12429" y1="76271" x2="12429" y2="76271"/>
                        <a14:foregroundMark x1="6143" y1="71803" x2="6143" y2="71803"/>
                        <a14:foregroundMark x1="30429" y1="69183" x2="30429" y2="69183"/>
                        <a14:foregroundMark x1="27857" y1="88752" x2="27857" y2="88752"/>
                        <a14:foregroundMark x1="21714" y1="85362" x2="21714" y2="85362"/>
                        <a14:foregroundMark x1="84143" y1="49923" x2="84143" y2="49923"/>
                        <a14:foregroundMark x1="73000" y1="52234" x2="73000" y2="52234"/>
                        <a14:foregroundMark x1="31000" y1="59630" x2="31000" y2="59630"/>
                        <a14:foregroundMark x1="43143" y1="92142" x2="43143" y2="92142"/>
                        <a14:foregroundMark x1="16714" y1="68567" x2="16714" y2="68567"/>
                        <a14:foregroundMark x1="81000" y1="77504" x2="81000" y2="77504"/>
                        <a14:foregroundMark x1="68714" y1="73344" x2="68714" y2="73344"/>
                        <a14:foregroundMark x1="78429" y1="76888" x2="78429" y2="76888"/>
                        <a14:foregroundMark x1="86143" y1="77812" x2="86143" y2="77812"/>
                        <a14:foregroundMark x1="84000" y1="80740" x2="84000" y2="80740"/>
                        <a14:foregroundMark x1="91000" y1="76888" x2="91000" y2="76888"/>
                        <a14:foregroundMark x1="77286" y1="95378" x2="77286" y2="95378"/>
                        <a14:foregroundMark x1="55000" y1="94453" x2="55000" y2="94453"/>
                        <a14:foregroundMark x1="15571" y1="94915" x2="15571" y2="94915"/>
                        <a14:foregroundMark x1="6143" y1="68259" x2="6143" y2="68259"/>
                        <a14:foregroundMark x1="5000" y1="66564" x2="5000" y2="66564"/>
                        <a14:foregroundMark x1="5143" y1="61941" x2="5143" y2="61941"/>
                        <a14:foregroundMark x1="85857" y1="47149" x2="85857" y2="47149"/>
                        <a14:foregroundMark x1="29286" y1="81818" x2="29286" y2="81818"/>
                        <a14:foregroundMark x1="57714" y1="91371" x2="57714" y2="91371"/>
                        <a14:foregroundMark x1="94000" y1="45917" x2="94000" y2="45917"/>
                        <a14:foregroundMark x1="62000" y1="93374" x2="62000" y2="93374"/>
                        <a14:foregroundMark x1="78143" y1="52696" x2="78143" y2="52696"/>
                        <a14:foregroundMark x1="78857" y1="60247" x2="78857" y2="60247"/>
                        <a14:foregroundMark x1="73714" y1="69337" x2="73714" y2="69337"/>
                        <a14:foregroundMark x1="71571" y1="65794" x2="71571" y2="65794"/>
                        <a14:foregroundMark x1="69429" y1="62404" x2="69429" y2="62404"/>
                        <a14:foregroundMark x1="87857" y1="77350" x2="87857" y2="77350"/>
                        <a14:foregroundMark x1="81429" y1="64869" x2="81429" y2="64869"/>
                        <a14:foregroundMark x1="84714" y1="64869" x2="84714" y2="64869"/>
                        <a14:foregroundMark x1="87286" y1="56240" x2="87286" y2="56240"/>
                        <a14:foregroundMark x1="89429" y1="55316" x2="89429" y2="55316"/>
                        <a14:foregroundMark x1="95714" y1="79661" x2="95714" y2="79661"/>
                        <a14:foregroundMark x1="28286" y1="62096" x2="28286" y2="62096"/>
                        <a14:foregroundMark x1="90571" y1="83667" x2="90571" y2="83667"/>
                        <a14:foregroundMark x1="96714" y1="85824" x2="96714" y2="85824"/>
                        <a14:foregroundMark x1="83000" y1="74268" x2="83000" y2="74268"/>
                        <a14:foregroundMark x1="85571" y1="74422" x2="85571" y2="74422"/>
                        <a14:backgroundMark x1="6714" y1="1695" x2="6714" y2="1695"/>
                        <a14:backgroundMark x1="85714" y1="61325" x2="85714" y2="61325"/>
                        <a14:backgroundMark x1="94000" y1="68567" x2="94000" y2="68567"/>
                        <a14:backgroundMark x1="97429" y1="52388" x2="97429" y2="52388"/>
                        <a14:backgroundMark x1="1857" y1="89985" x2="1857" y2="89985"/>
                        <a14:backgroundMark x1="97143" y1="75501" x2="97143" y2="75501"/>
                        <a14:backgroundMark x1="4857" y1="7242" x2="4857" y2="7242"/>
                      </a14:backgroundRemoval>
                    </a14:imgEffect>
                  </a14:imgLayer>
                </a14:imgProps>
              </a:ext>
            </a:extLst>
          </a:blip>
          <a:srcRect l="1404"/>
          <a:stretch/>
        </p:blipFill>
        <p:spPr>
          <a:xfrm>
            <a:off x="184930" y="1591108"/>
            <a:ext cx="5503775" cy="517545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688705" y="117693"/>
            <a:ext cx="632912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Jézus sokat tanított a szeretetről. Egyszer valaki megkérdezte tőle: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De mégis kit kell szeretnem?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Jézus ezzel a történettel válaszolt: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Egy ember éppen úton volt, amikor rablók támadták meg. Megverték, úgy, hogy mozdulni sem bírt. Aztán elvették mindenét, és magára hagyták.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Sokáig nem járt arra senki. De megjelent egy pap. Amikor azonban meglátta a sérültet, nagy ívben elkerülte. Később egy templomszolga is odaért. De ő is magára hagyta őt. 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Végül egy idegen érkezett oda. Egy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</a:rPr>
              <a:t>samaritánus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. Amikor meglátta, rögtön megsajnálta. Odament, és megtisztította a sebeit. Bort és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</a:rPr>
              <a:t>olajat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 öntött rájuk, majd bekötözte azokat. Aztán feltette a saját szamarára, elvitte egy fogadóba, és ápolta. Másnap így szólt a fogadóshoz: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Mennem kell. Viselj rá gondot. Fogd, itt ez a pénz! Ha ennél többet költenél rá, megadom neked, amikor visszatérek. 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Kit kell szeretned? – nézett a történet végén Jézus a kérdezőre – Mit gondolsz, ki szerette a bajba jutott embert a három közül?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Az, aki irgalmas volt hozzá – kapta meg a választ.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Jól beszélsz – mondta Jézus. Akkor tudod a választ: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Menj el, te is hasonlóképpen cselekedj!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06247" cy="1489166"/>
          </a:xfrm>
          <a:prstGeom prst="rect">
            <a:avLst/>
          </a:prstGeom>
        </p:spPr>
      </p:pic>
      <p:pic>
        <p:nvPicPr>
          <p:cNvPr id="8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3657" y="439782"/>
            <a:ext cx="941361" cy="9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283" r="87997">
                        <a14:foregroundMark x1="49364" y1="13629" x2="49364" y2="13629"/>
                        <a14:foregroundMark x1="66773" y1="56577" x2="66773" y2="56577"/>
                        <a14:foregroundMark x1="70747" y1="96513" x2="70747" y2="96513"/>
                        <a14:foregroundMark x1="67011" y1="58320" x2="67011" y2="58320"/>
                        <a14:backgroundMark x1="45231" y1="6815" x2="45231" y2="6815"/>
                        <a14:backgroundMark x1="45231" y1="50713" x2="45231" y2="50713"/>
                      </a14:backgroundRemoval>
                    </a14:imgEffect>
                  </a14:imgLayer>
                </a14:imgProps>
              </a:ext>
            </a:extLst>
          </a:blip>
          <a:srcRect l="17873" r="11812"/>
          <a:stretch/>
        </p:blipFill>
        <p:spPr>
          <a:xfrm>
            <a:off x="4181980" y="1753149"/>
            <a:ext cx="7156134" cy="51048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9688" l="716" r="89624">
                        <a14:foregroundMark x1="3041" y1="35938" x2="3041" y2="35938"/>
                        <a14:backgroundMark x1="68515" y1="54063" x2="68515" y2="54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443" y="62199"/>
            <a:ext cx="1969323" cy="22546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98889" l="2885" r="98558">
                        <a14:backgroundMark x1="19712" y1="16889" x2="19712" y2="16889"/>
                        <a14:backgroundMark x1="19712" y1="26667" x2="19712" y2="26667"/>
                        <a14:backgroundMark x1="46154" y1="6000" x2="46154" y2="6000"/>
                        <a14:backgroundMark x1="47596" y1="9111" x2="47596" y2="9111"/>
                        <a14:backgroundMark x1="83173" y1="47778" x2="83173" y2="47778"/>
                        <a14:backgroundMark x1="84135" y1="45778" x2="84135" y2="45778"/>
                        <a14:backgroundMark x1="77404" y1="47111" x2="77404" y2="47111"/>
                        <a14:backgroundMark x1="10096" y1="44667" x2="10096" y2="44667"/>
                        <a14:backgroundMark x1="23077" y1="42889" x2="23077" y2="42889"/>
                        <a14:backgroundMark x1="18750" y1="37111" x2="18750" y2="37111"/>
                        <a14:backgroundMark x1="15385" y1="29778" x2="15385" y2="29778"/>
                        <a14:backgroundMark x1="8654" y1="23333" x2="8654" y2="23333"/>
                        <a14:backgroundMark x1="15865" y1="9556" x2="15865" y2="9556"/>
                        <a14:backgroundMark x1="25481" y1="4667" x2="25481" y2="4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714" y="327341"/>
            <a:ext cx="1229962" cy="2660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756229" cy="1726153"/>
          </a:xfrm>
          <a:prstGeom prst="rect">
            <a:avLst/>
          </a:prstGeom>
        </p:spPr>
      </p:pic>
      <p:sp>
        <p:nvSpPr>
          <p:cNvPr id="11" name="Lekerekített téglalap 10"/>
          <p:cNvSpPr/>
          <p:nvPr/>
        </p:nvSpPr>
        <p:spPr>
          <a:xfrm>
            <a:off x="515560" y="2569028"/>
            <a:ext cx="3228052" cy="3831771"/>
          </a:xfrm>
          <a:prstGeom prst="roundRect">
            <a:avLst/>
          </a:prstGeom>
          <a:solidFill>
            <a:srgbClr val="D2E51B">
              <a:alpha val="62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Lássuk mennyire figyeltél az imént!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 </a:t>
            </a:r>
            <a:r>
              <a:rPr lang="hu-HU" sz="2400" dirty="0" err="1" smtClean="0">
                <a:solidFill>
                  <a:schemeClr val="accent2">
                    <a:lumMod val="50000"/>
                  </a:schemeClr>
                </a:solidFill>
              </a:rPr>
              <a:t>Elevenítsd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 fel az irgalmas </a:t>
            </a:r>
            <a:r>
              <a:rPr lang="hu-HU" sz="2400" dirty="0" err="1" smtClean="0">
                <a:solidFill>
                  <a:schemeClr val="accent2">
                    <a:lumMod val="50000"/>
                  </a:schemeClr>
                </a:solidFill>
              </a:rPr>
              <a:t>samaritánus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 történetét!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hlinkClick r:id="rId9"/>
              </a:rPr>
              <a:t>Kattints ide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és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hu-HU" sz="2400" dirty="0" err="1" smtClean="0">
                <a:solidFill>
                  <a:schemeClr val="accent2">
                    <a:lumMod val="50000"/>
                  </a:schemeClr>
                </a:solidFill>
              </a:rPr>
              <a:t>gészítsd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ki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 hiányzó szöveget!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2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937828" y="326571"/>
            <a:ext cx="4702629" cy="10450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Mire tanít minket ez a történet?</a:t>
            </a: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195942" y="1683657"/>
            <a:ext cx="9717315" cy="1669144"/>
          </a:xfrm>
          <a:prstGeom prst="roundRect">
            <a:avLst/>
          </a:prstGeom>
          <a:solidFill>
            <a:srgbClr val="D2E51B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Akárki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, bárki lehet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áldozat.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Jézus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nem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mondja el, ki ez az ember, aki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a rablók áldozatává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vált. Nem tudjuk meg sem a nevét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, sem a foglalkozását, sem azt, hogy miért járt arra.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Aki segítségre szorul, annak akkor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is segíteni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kell,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ha semmi közünk nincs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hozzá. 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6154057" y="3664858"/>
            <a:ext cx="5791201" cy="113937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Az áldozat teljesen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kiszolgáltatott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állapotban volt. K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izárólag 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mások könyörülete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menthette 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meg az életét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Téglalap 5"/>
          <p:cNvSpPr/>
          <p:nvPr/>
        </p:nvSpPr>
        <p:spPr>
          <a:xfrm>
            <a:off x="2046514" y="326571"/>
            <a:ext cx="4586515" cy="1045029"/>
          </a:xfrm>
          <a:prstGeom prst="rect">
            <a:avLst/>
          </a:prstGeom>
          <a:solidFill>
            <a:srgbClr val="E4C2D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</a:rPr>
              <a:t>Mit tudunk meg a történetből?</a:t>
            </a:r>
            <a:endParaRPr lang="hu-H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95941" y="5116287"/>
            <a:ext cx="8715830" cy="1306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Két olyan személy is elmegy az áldozat mellett, akik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ismerték Isten törvényét, mégsem tartották azt be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. Nem segített sem a pap, sem a templomszolga a szegény sebesült embernek.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8889" l="2885" r="98558">
                        <a14:backgroundMark x1="19712" y1="16889" x2="19712" y2="16889"/>
                        <a14:backgroundMark x1="19712" y1="26667" x2="19712" y2="26667"/>
                        <a14:backgroundMark x1="46154" y1="6000" x2="46154" y2="6000"/>
                        <a14:backgroundMark x1="47596" y1="9111" x2="47596" y2="9111"/>
                        <a14:backgroundMark x1="83173" y1="47778" x2="83173" y2="47778"/>
                        <a14:backgroundMark x1="84135" y1="45778" x2="84135" y2="45778"/>
                        <a14:backgroundMark x1="77404" y1="47111" x2="77404" y2="47111"/>
                        <a14:backgroundMark x1="10096" y1="44667" x2="10096" y2="44667"/>
                        <a14:backgroundMark x1="23077" y1="42889" x2="23077" y2="42889"/>
                        <a14:backgroundMark x1="18750" y1="37111" x2="18750" y2="37111"/>
                        <a14:backgroundMark x1="15385" y1="29778" x2="15385" y2="29778"/>
                        <a14:backgroundMark x1="8654" y1="23333" x2="8654" y2="23333"/>
                        <a14:backgroundMark x1="15865" y1="9556" x2="15865" y2="9556"/>
                        <a14:backgroundMark x1="25481" y1="4667" x2="25481" y2="4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0654" y="4844144"/>
            <a:ext cx="855375" cy="18505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9688" l="716" r="89624">
                        <a14:foregroundMark x1="3041" y1="35938" x2="3041" y2="35938"/>
                        <a14:backgroundMark x1="68515" y1="54063" x2="68515" y2="54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1" y="3458543"/>
            <a:ext cx="1641266" cy="1879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8843"/>
            <a:ext cx="1640114" cy="16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0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amárfül 2"/>
          <p:cNvSpPr/>
          <p:nvPr/>
        </p:nvSpPr>
        <p:spPr>
          <a:xfrm>
            <a:off x="275770" y="2970726"/>
            <a:ext cx="2772229" cy="3556000"/>
          </a:xfrm>
          <a:prstGeom prst="foldedCorner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/>
          </a:p>
          <a:p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Tudod-e?</a:t>
            </a:r>
          </a:p>
          <a:p>
            <a:r>
              <a:rPr lang="hu-HU" sz="2400" dirty="0" smtClean="0"/>
              <a:t>A </a:t>
            </a:r>
            <a:r>
              <a:rPr lang="hu-HU" sz="2400" dirty="0" err="1" smtClean="0"/>
              <a:t>samaritánusok</a:t>
            </a:r>
            <a:r>
              <a:rPr lang="hu-HU" sz="2400" dirty="0" smtClean="0"/>
              <a:t> is Jézus országában éltek, mégis idegeneknek tartották őket. Nem gondoltak róluk semmi jót. Nem is barátkoztak velük. 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2763" cy="1881186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2191658" y="251957"/>
            <a:ext cx="8490857" cy="88015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Végül egy </a:t>
            </a:r>
            <a:r>
              <a:rPr lang="hu-HU" sz="2400" dirty="0" err="1" smtClean="0">
                <a:solidFill>
                  <a:schemeClr val="accent2">
                    <a:lumMod val="50000"/>
                  </a:schemeClr>
                </a:solidFill>
              </a:rPr>
              <a:t>samaritánus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 érkezett oda. Ő is elmenekülhetett volna, hátha a rablók még ott vannak, de nem ezt tette. 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8737599" y="4468965"/>
            <a:ext cx="3142343" cy="127603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Komoly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áldozatot vállalt egy teljesen ismeretlen emberért. 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158343" y="5877414"/>
            <a:ext cx="5740400" cy="7572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Ő volt a felebarátja a kirabolt embernek!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355764" y="4468965"/>
            <a:ext cx="2950699" cy="1095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fogadóban pénzt is felajánlott a további kezelésére. 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0189028" y="1425328"/>
            <a:ext cx="1690915" cy="8321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Ellátta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a sebeit. </a:t>
            </a:r>
          </a:p>
          <a:p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580923" y="2763237"/>
            <a:ext cx="2994049" cy="12200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kényelméről is lemondott, hiszen a saját állatára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tette.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2365829" y="1484807"/>
            <a:ext cx="5123542" cy="792757"/>
          </a:xfrm>
          <a:prstGeom prst="roundRect">
            <a:avLst/>
          </a:prstGeom>
          <a:solidFill>
            <a:srgbClr val="D2E51B">
              <a:alpha val="84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Megkönyörült a kirabolt emberen és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segített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neki,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amiben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csak lehetett. 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283" r="87997">
                        <a14:foregroundMark x1="49364" y1="13629" x2="49364" y2="13629"/>
                        <a14:foregroundMark x1="66773" y1="56577" x2="66773" y2="56577"/>
                        <a14:foregroundMark x1="70747" y1="96513" x2="70747" y2="96513"/>
                        <a14:foregroundMark x1="67011" y1="58320" x2="67011" y2="58320"/>
                        <a14:backgroundMark x1="45231" y1="6815" x2="45231" y2="6815"/>
                        <a14:backgroundMark x1="45231" y1="50713" x2="45231" y2="50713"/>
                      </a14:backgroundRemoval>
                    </a14:imgEffect>
                  </a14:imgLayer>
                </a14:imgProps>
              </a:ext>
            </a:extLst>
          </a:blip>
          <a:srcRect l="17873" r="11812"/>
          <a:stretch/>
        </p:blipFill>
        <p:spPr>
          <a:xfrm>
            <a:off x="7489371" y="1774222"/>
            <a:ext cx="3591950" cy="2562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25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2179" y="258543"/>
            <a:ext cx="6066971" cy="742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Ki a mi felebarátunk?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032000" cy="20011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13665"/>
          <a:stretch/>
        </p:blipFill>
        <p:spPr>
          <a:xfrm>
            <a:off x="4963886" y="4615543"/>
            <a:ext cx="2603559" cy="180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elhő 8"/>
          <p:cNvSpPr/>
          <p:nvPr/>
        </p:nvSpPr>
        <p:spPr>
          <a:xfrm>
            <a:off x="61533" y="3750087"/>
            <a:ext cx="2589562" cy="1357086"/>
          </a:xfrm>
          <a:prstGeom prst="cloudCallout">
            <a:avLst>
              <a:gd name="adj1" fmla="val 132755"/>
              <a:gd name="adj2" fmla="val 588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Akik az utcánkban laknak?</a:t>
            </a:r>
            <a:endParaRPr lang="hu-HU" sz="2400" dirty="0"/>
          </a:p>
        </p:txBody>
      </p:sp>
      <p:sp>
        <p:nvSpPr>
          <p:cNvPr id="10" name="Felhő 9"/>
          <p:cNvSpPr/>
          <p:nvPr/>
        </p:nvSpPr>
        <p:spPr>
          <a:xfrm>
            <a:off x="8134741" y="4064000"/>
            <a:ext cx="3165430" cy="1328057"/>
          </a:xfrm>
          <a:prstGeom prst="cloudCallout">
            <a:avLst>
              <a:gd name="adj1" fmla="val -67944"/>
              <a:gd name="adj2" fmla="val 267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szomszédok?</a:t>
            </a:r>
            <a:endParaRPr lang="hu-HU" sz="2400" dirty="0"/>
          </a:p>
        </p:txBody>
      </p:sp>
      <p:sp>
        <p:nvSpPr>
          <p:cNvPr id="11" name="Felhő 10"/>
          <p:cNvSpPr/>
          <p:nvPr/>
        </p:nvSpPr>
        <p:spPr>
          <a:xfrm>
            <a:off x="6044999" y="1829380"/>
            <a:ext cx="3569080" cy="1405820"/>
          </a:xfrm>
          <a:prstGeom prst="cloudCallout">
            <a:avLst>
              <a:gd name="adj1" fmla="val -16152"/>
              <a:gd name="adj2" fmla="val 1433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Az emberek a gyülekezetben?</a:t>
            </a:r>
            <a:endParaRPr lang="hu-HU" sz="2400" dirty="0"/>
          </a:p>
        </p:txBody>
      </p:sp>
      <p:sp>
        <p:nvSpPr>
          <p:cNvPr id="12" name="Felhő 11"/>
          <p:cNvSpPr/>
          <p:nvPr/>
        </p:nvSpPr>
        <p:spPr>
          <a:xfrm>
            <a:off x="4229524" y="2863887"/>
            <a:ext cx="3194218" cy="1211039"/>
          </a:xfrm>
          <a:prstGeom prst="cloudCallout">
            <a:avLst>
              <a:gd name="adj1" fmla="val -3012"/>
              <a:gd name="adj2" fmla="val 878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körülöttünk élő emberek?</a:t>
            </a:r>
            <a:endParaRPr lang="hu-HU" sz="2400" dirty="0"/>
          </a:p>
        </p:txBody>
      </p:sp>
      <p:sp>
        <p:nvSpPr>
          <p:cNvPr id="13" name="Felhő 12"/>
          <p:cNvSpPr/>
          <p:nvPr/>
        </p:nvSpPr>
        <p:spPr>
          <a:xfrm>
            <a:off x="8943552" y="5257543"/>
            <a:ext cx="3135086" cy="1371600"/>
          </a:xfrm>
          <a:prstGeom prst="cloudCallout">
            <a:avLst>
              <a:gd name="adj1" fmla="val -91204"/>
              <a:gd name="adj2" fmla="val -327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Mindenki?</a:t>
            </a:r>
            <a:endParaRPr lang="hu-HU" sz="2800" dirty="0"/>
          </a:p>
        </p:txBody>
      </p:sp>
      <p:sp>
        <p:nvSpPr>
          <p:cNvPr id="14" name="Felhő 13"/>
          <p:cNvSpPr/>
          <p:nvPr/>
        </p:nvSpPr>
        <p:spPr>
          <a:xfrm>
            <a:off x="864637" y="4931132"/>
            <a:ext cx="3497943" cy="1737829"/>
          </a:xfrm>
          <a:prstGeom prst="cloudCallout">
            <a:avLst>
              <a:gd name="adj1" fmla="val 66304"/>
              <a:gd name="adj2" fmla="val -135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Mindenki? Azok is, akiket nem ismersz?</a:t>
            </a:r>
            <a:endParaRPr lang="hu-HU" sz="2400" dirty="0"/>
          </a:p>
        </p:txBody>
      </p:sp>
      <p:sp>
        <p:nvSpPr>
          <p:cNvPr id="15" name="Felhő 14"/>
          <p:cNvSpPr/>
          <p:nvPr/>
        </p:nvSpPr>
        <p:spPr>
          <a:xfrm>
            <a:off x="8566823" y="2306481"/>
            <a:ext cx="3694052" cy="1815318"/>
          </a:xfrm>
          <a:prstGeom prst="cloudCallout">
            <a:avLst>
              <a:gd name="adj1" fmla="val -81002"/>
              <a:gd name="adj2" fmla="val 720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Mindenki, aki </a:t>
            </a:r>
            <a:r>
              <a:rPr lang="hu-HU" sz="2400" smtClean="0"/>
              <a:t>a </a:t>
            </a:r>
            <a:r>
              <a:rPr lang="hu-HU" sz="2400" smtClean="0"/>
              <a:t>földkerekségen </a:t>
            </a:r>
            <a:r>
              <a:rPr lang="hu-HU" sz="2400" dirty="0" smtClean="0"/>
              <a:t>él?</a:t>
            </a:r>
            <a:endParaRPr lang="hu-HU" sz="2400" dirty="0"/>
          </a:p>
        </p:txBody>
      </p:sp>
      <p:sp>
        <p:nvSpPr>
          <p:cNvPr id="16" name="Felhő 15"/>
          <p:cNvSpPr/>
          <p:nvPr/>
        </p:nvSpPr>
        <p:spPr>
          <a:xfrm>
            <a:off x="501396" y="2385857"/>
            <a:ext cx="3844145" cy="1540270"/>
          </a:xfrm>
          <a:prstGeom prst="cloudCallout">
            <a:avLst>
              <a:gd name="adj1" fmla="val 58877"/>
              <a:gd name="adj2" fmla="val 1018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Nem számít, hogy más a bőre színe?</a:t>
            </a:r>
            <a:endParaRPr lang="hu-HU" sz="2400" dirty="0"/>
          </a:p>
        </p:txBody>
      </p:sp>
      <p:sp>
        <p:nvSpPr>
          <p:cNvPr id="17" name="Felhő 16"/>
          <p:cNvSpPr/>
          <p:nvPr/>
        </p:nvSpPr>
        <p:spPr>
          <a:xfrm>
            <a:off x="8258629" y="591095"/>
            <a:ext cx="3808399" cy="1794762"/>
          </a:xfrm>
          <a:prstGeom prst="cloudCallout">
            <a:avLst>
              <a:gd name="adj1" fmla="val -98528"/>
              <a:gd name="adj2" fmla="val 1701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Nem számít, hogy más nyelvet beszél?</a:t>
            </a:r>
            <a:endParaRPr lang="hu-HU" sz="2400" dirty="0"/>
          </a:p>
        </p:txBody>
      </p:sp>
      <p:sp>
        <p:nvSpPr>
          <p:cNvPr id="18" name="Felhő 17"/>
          <p:cNvSpPr/>
          <p:nvPr/>
        </p:nvSpPr>
        <p:spPr>
          <a:xfrm>
            <a:off x="1649670" y="845294"/>
            <a:ext cx="5391741" cy="1899788"/>
          </a:xfrm>
          <a:prstGeom prst="cloudCallout">
            <a:avLst>
              <a:gd name="adj1" fmla="val 9849"/>
              <a:gd name="adj2" fmla="val 1587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MINDENKI! BÁRKI!</a:t>
            </a:r>
          </a:p>
          <a:p>
            <a:pPr algn="ctr"/>
            <a:r>
              <a:rPr lang="hu-HU" sz="2000" dirty="0" smtClean="0"/>
              <a:t>Ahogyan az irgalmas </a:t>
            </a:r>
            <a:r>
              <a:rPr lang="hu-HU" sz="2000" dirty="0" err="1" smtClean="0"/>
              <a:t>samaritánus</a:t>
            </a:r>
            <a:r>
              <a:rPr lang="hu-HU" sz="2000" dirty="0" smtClean="0"/>
              <a:t> is felebarátnak tekintette a számára idegent!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9204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86" r="99143">
                        <a14:foregroundMark x1="31714" y1="59938" x2="31714" y2="59938"/>
                        <a14:foregroundMark x1="17000" y1="66410" x2="17000" y2="66410"/>
                        <a14:foregroundMark x1="23857" y1="71186" x2="23857" y2="71186"/>
                        <a14:foregroundMark x1="48429" y1="54854" x2="48429" y2="54854"/>
                        <a14:foregroundMark x1="50571" y1="56394" x2="50571" y2="56394"/>
                        <a14:foregroundMark x1="71143" y1="53775" x2="71143" y2="53775"/>
                        <a14:foregroundMark x1="39714" y1="56703" x2="39714" y2="56703"/>
                        <a14:foregroundMark x1="33571" y1="62558" x2="33571" y2="62558"/>
                        <a14:foregroundMark x1="25714" y1="58243" x2="25714" y2="58243"/>
                        <a14:foregroundMark x1="73429" y1="50847" x2="73429" y2="50847"/>
                        <a14:foregroundMark x1="86714" y1="77658" x2="86714" y2="77658"/>
                        <a14:foregroundMark x1="94000" y1="77350" x2="94000" y2="77350"/>
                        <a14:foregroundMark x1="65857" y1="52388" x2="65857" y2="52388"/>
                        <a14:foregroundMark x1="69000" y1="73960" x2="69000" y2="73960"/>
                        <a14:foregroundMark x1="78286" y1="76888" x2="78286" y2="76888"/>
                        <a14:foregroundMark x1="83286" y1="75809" x2="83286" y2="75809"/>
                        <a14:foregroundMark x1="83429" y1="74114" x2="83429" y2="74114"/>
                        <a14:foregroundMark x1="83714" y1="80740" x2="83714" y2="80740"/>
                        <a14:foregroundMark x1="49143" y1="59630" x2="49143" y2="59630"/>
                        <a14:foregroundMark x1="45857" y1="60709" x2="45857" y2="60709"/>
                        <a14:foregroundMark x1="36143" y1="64099" x2="36143" y2="64099"/>
                        <a14:foregroundMark x1="36571" y1="58860" x2="36571" y2="58860"/>
                        <a14:foregroundMark x1="90143" y1="78737" x2="90143" y2="78737"/>
                      </a14:backgroundRemoval>
                    </a14:imgEffect>
                  </a14:imgLayer>
                </a14:imgProps>
              </a:ext>
            </a:extLst>
          </a:blip>
          <a:srcRect l="1404"/>
          <a:stretch/>
        </p:blipFill>
        <p:spPr>
          <a:xfrm>
            <a:off x="2764973" y="2321005"/>
            <a:ext cx="4339770" cy="408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zamárfül 1"/>
          <p:cNvSpPr/>
          <p:nvPr/>
        </p:nvSpPr>
        <p:spPr>
          <a:xfrm>
            <a:off x="2177143" y="194627"/>
            <a:ext cx="9419771" cy="1683659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/>
          </a:p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Jézus 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samaritánus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 cselekedetét állítja példaértékűvé. Ahogy ő tett, nekünk is így kell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cselekedni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!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Figyelj mai aranymondásunk üzenetére! 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hlinkClick r:id="rId4"/>
              </a:rPr>
              <a:t>Kattints ide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és ha megoldod a feladatot, megtudhatod, pontosan hogyan is hangzik!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1640113" cy="161202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12027"/>
            <a:ext cx="1640114" cy="1630146"/>
          </a:xfrm>
          <a:prstGeom prst="rect">
            <a:avLst/>
          </a:prstGeom>
        </p:spPr>
      </p:pic>
      <p:sp>
        <p:nvSpPr>
          <p:cNvPr id="3" name="Szamárfül 2"/>
          <p:cNvSpPr/>
          <p:nvPr/>
        </p:nvSpPr>
        <p:spPr>
          <a:xfrm>
            <a:off x="275772" y="3533855"/>
            <a:ext cx="2177143" cy="2969729"/>
          </a:xfrm>
          <a:prstGeom prst="foldedCorner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ctr"/>
            <a:r>
              <a:rPr lang="hu-HU" sz="2400" dirty="0" smtClean="0"/>
              <a:t>A megfejtést, kérlek írd le a hittan füzetedbe, majd válaszolj a következő kérdésekre:</a:t>
            </a:r>
            <a:endParaRPr lang="hu-HU" sz="2400" dirty="0"/>
          </a:p>
        </p:txBody>
      </p:sp>
      <p:sp>
        <p:nvSpPr>
          <p:cNvPr id="12" name="Szamárfül 11"/>
          <p:cNvSpPr/>
          <p:nvPr/>
        </p:nvSpPr>
        <p:spPr>
          <a:xfrm>
            <a:off x="7663544" y="2207540"/>
            <a:ext cx="4209142" cy="4511203"/>
          </a:xfrm>
          <a:prstGeom prst="foldedCorner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 smtClean="0">
              <a:latin typeface="Arial" panose="020B0604020202020204" pitchFamily="34" charset="0"/>
            </a:endParaRPr>
          </a:p>
          <a:p>
            <a:pPr algn="ctr"/>
            <a:endParaRPr lang="hu-HU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Képzeld 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el, hogy a szüleiddel kirándulni mentek, találkoztok egy gyerekkel, aki eltévedt. Mit fogtok tenni? Mit fogtok </a:t>
            </a:r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cselekedni?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Ha 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látod, hogy édesanyádnak nagyon sok a munkája, fáradt, ha igazán irgalmas vagy, mit fogsz </a:t>
            </a:r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tenni?</a:t>
            </a:r>
            <a:endParaRPr lang="hu-H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Az 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osztálytársad sírdogál, mert nem érti a matematika példát. Ha hasonlóan akarsz cselekedni, mint a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samaritánus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, mit mondasz </a:t>
            </a:r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neki?</a:t>
            </a:r>
            <a:endParaRPr lang="hu-HU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2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6852" y="246741"/>
            <a:ext cx="7785384" cy="6379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21661" cy="192024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50822"/>
            <a:ext cx="1923781" cy="1907177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232230" y="2191656"/>
            <a:ext cx="3628570" cy="148045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Ismételjük át mai történetünket ezzel az énekkel! Figyelj az üzenetre!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5" name="Ment egy ember Jerikóba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351" y="3832495"/>
            <a:ext cx="1118327" cy="11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89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827</Words>
  <Application>Microsoft Office PowerPoint</Application>
  <PresentationFormat>Szélesvásznú</PresentationFormat>
  <Paragraphs>85</Paragraphs>
  <Slides>12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6</vt:i4>
      </vt:variant>
      <vt:variant>
        <vt:lpstr>Diacímek</vt:lpstr>
      </vt:variant>
      <vt:variant>
        <vt:i4>12</vt:i4>
      </vt:variant>
    </vt:vector>
  </HeadingPairs>
  <TitlesOfParts>
    <vt:vector size="23" baseType="lpstr">
      <vt:lpstr>Arial</vt:lpstr>
      <vt:lpstr>Comic Sans MS</vt:lpstr>
      <vt:lpstr>Times New Roman</vt:lpstr>
      <vt:lpstr>Wingdings</vt:lpstr>
      <vt:lpstr>Wingdings 3</vt:lpstr>
      <vt:lpstr>Office-téma</vt:lpstr>
      <vt:lpstr>1_Office-téma</vt:lpstr>
      <vt:lpstr>2_Office-téma</vt:lpstr>
      <vt:lpstr>3_Office-téma</vt:lpstr>
      <vt:lpstr>4_Office-téma</vt:lpstr>
      <vt:lpstr>5_Office-téma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Szászi Andrea</cp:lastModifiedBy>
  <cp:revision>68</cp:revision>
  <dcterms:created xsi:type="dcterms:W3CDTF">2020-04-30T08:02:24Z</dcterms:created>
  <dcterms:modified xsi:type="dcterms:W3CDTF">2020-05-06T13:13:30Z</dcterms:modified>
</cp:coreProperties>
</file>