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59" r:id="rId4"/>
    <p:sldId id="260" r:id="rId5"/>
    <p:sldId id="269" r:id="rId6"/>
    <p:sldId id="262" r:id="rId7"/>
    <p:sldId id="266" r:id="rId8"/>
    <p:sldId id="271" r:id="rId9"/>
    <p:sldId id="272" r:id="rId10"/>
    <p:sldId id="265" r:id="rId11"/>
    <p:sldId id="267" r:id="rId12"/>
    <p:sldId id="274" r:id="rId13"/>
    <p:sldId id="273" r:id="rId14"/>
    <p:sldId id="263" r:id="rId15"/>
    <p:sldId id="275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1E5"/>
    <a:srgbClr val="DD51F9"/>
    <a:srgbClr val="D0C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097F-B647-4836-9BCB-11981F5F7F0A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0747-B673-4CB2-9552-4814E40D91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897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097F-B647-4836-9BCB-11981F5F7F0A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0747-B673-4CB2-9552-4814E40D91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185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097F-B647-4836-9BCB-11981F5F7F0A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0747-B673-4CB2-9552-4814E40D91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6439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54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34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363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077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100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334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145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6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097F-B647-4836-9BCB-11981F5F7F0A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0747-B673-4CB2-9552-4814E40D91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5455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293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893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570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4E888-43CB-44D6-B3BA-DA6D35A662B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E35A2-296F-4AD3-AAE6-9CF6D5C084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518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4E888-43CB-44D6-B3BA-DA6D35A662B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E35A2-296F-4AD3-AAE6-9CF6D5C084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98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4E888-43CB-44D6-B3BA-DA6D35A662B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E35A2-296F-4AD3-AAE6-9CF6D5C084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866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4E888-43CB-44D6-B3BA-DA6D35A662B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E35A2-296F-4AD3-AAE6-9CF6D5C084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205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4E888-43CB-44D6-B3BA-DA6D35A662B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E35A2-296F-4AD3-AAE6-9CF6D5C084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838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4E888-43CB-44D6-B3BA-DA6D35A662B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E35A2-296F-4AD3-AAE6-9CF6D5C084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961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4E888-43CB-44D6-B3BA-DA6D35A662B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E35A2-296F-4AD3-AAE6-9CF6D5C084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25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097F-B647-4836-9BCB-11981F5F7F0A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0747-B673-4CB2-9552-4814E40D91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3052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4E888-43CB-44D6-B3BA-DA6D35A662B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E35A2-296F-4AD3-AAE6-9CF6D5C084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827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4E888-43CB-44D6-B3BA-DA6D35A662B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E35A2-296F-4AD3-AAE6-9CF6D5C084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316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4E888-43CB-44D6-B3BA-DA6D35A662B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E35A2-296F-4AD3-AAE6-9CF6D5C084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999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4E888-43CB-44D6-B3BA-DA6D35A662B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E35A2-296F-4AD3-AAE6-9CF6D5C084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31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097F-B647-4836-9BCB-11981F5F7F0A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0747-B673-4CB2-9552-4814E40D91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029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097F-B647-4836-9BCB-11981F5F7F0A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0747-B673-4CB2-9552-4814E40D91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331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097F-B647-4836-9BCB-11981F5F7F0A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0747-B673-4CB2-9552-4814E40D91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651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097F-B647-4836-9BCB-11981F5F7F0A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0747-B673-4CB2-9552-4814E40D91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96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097F-B647-4836-9BCB-11981F5F7F0A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0747-B673-4CB2-9552-4814E40D91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08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097F-B647-4836-9BCB-11981F5F7F0A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0747-B673-4CB2-9552-4814E40D91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676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5097F-B647-4836-9BCB-11981F5F7F0A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D0747-B673-4CB2-9552-4814E40D91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242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8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4E888-43CB-44D6-B3BA-DA6D35A662B4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E35A2-296F-4AD3-AAE6-9CF6D5C084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2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unsplash.com/photos/0606MKTpyM8" TargetMode="External"/><Relationship Id="rId18" Type="http://schemas.openxmlformats.org/officeDocument/2006/relationships/hyperlink" Target="https://unsplash.com/photos/LqOO5Ko0zSo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hyperlink" Target="https://unsplash.com/photos/xYZB10jkL2w" TargetMode="External"/><Relationship Id="rId17" Type="http://schemas.openxmlformats.org/officeDocument/2006/relationships/hyperlink" Target="https://unsplash.com/photos/NvD9zZ7nn8Q" TargetMode="External"/><Relationship Id="rId2" Type="http://schemas.openxmlformats.org/officeDocument/2006/relationships/image" Target="../media/image11.png"/><Relationship Id="rId16" Type="http://schemas.openxmlformats.org/officeDocument/2006/relationships/hyperlink" Target="https://unsplash.com/photos/YEK-1BZ7L1s" TargetMode="External"/><Relationship Id="rId20" Type="http://schemas.openxmlformats.org/officeDocument/2006/relationships/hyperlink" Target="https://unsplash.com/photos/Pb8_guWhws4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14.png"/><Relationship Id="rId15" Type="http://schemas.openxmlformats.org/officeDocument/2006/relationships/hyperlink" Target="https://unsplash.com/photos/wiUl_NyafcY" TargetMode="External"/><Relationship Id="rId10" Type="http://schemas.openxmlformats.org/officeDocument/2006/relationships/image" Target="../media/image19.png"/><Relationship Id="rId19" Type="http://schemas.openxmlformats.org/officeDocument/2006/relationships/hyperlink" Target="https://unsplash.com/photos/IrtRZ-6HxIE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hyperlink" Target="https://unsplash.com/photos/MoVEYyGDbT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rpi-feladatbank.reformatus.hu/dNYwboHL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614045" y="2274117"/>
            <a:ext cx="2949575" cy="2884488"/>
          </a:xfrm>
          <a:prstGeom prst="ellipse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053886" y="1517559"/>
            <a:ext cx="7627937" cy="489364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88900" cap="flat">
            <a:solidFill>
              <a:schemeClr val="accent6">
                <a:lumMod val="40000"/>
                <a:lumOff val="60000"/>
              </a:schemeClr>
            </a:solidFill>
            <a:beve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 a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 füzet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Toll, vagy ceruza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 linkekre így tudnak rákattintani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!)</a:t>
            </a: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262694"/>
            <a:ext cx="12192000" cy="769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szeretet cselekszik – 2.</a:t>
            </a:r>
            <a:r>
              <a:rPr kumimoji="0" lang="hu-HU" altLang="hu-HU" sz="4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óra</a:t>
            </a:r>
          </a:p>
        </p:txBody>
      </p:sp>
    </p:spTree>
    <p:extLst>
      <p:ext uri="{BB962C8B-B14F-4D97-AF65-F5344CB8AC3E}">
        <p14:creationId xmlns:p14="http://schemas.microsoft.com/office/powerpoint/2010/main" val="36416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77142" y="232229"/>
            <a:ext cx="9797143" cy="8853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Szeretetünket sokféleképpen kifejezhetjük. Te melyiknek örülnél most a legjobban?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242326" y="2160930"/>
            <a:ext cx="1886857" cy="53509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beszélgetés</a:t>
            </a:r>
            <a:endParaRPr lang="hu-HU" sz="2400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129183" y="1407997"/>
            <a:ext cx="1886857" cy="5226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mosoly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2434043" y="2379879"/>
            <a:ext cx="2108203" cy="504428"/>
          </a:xfrm>
          <a:prstGeom prst="roundRect">
            <a:avLst/>
          </a:prstGeom>
          <a:solidFill>
            <a:srgbClr val="F9D1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ajándékozás</a:t>
            </a:r>
            <a:endParaRPr lang="hu-H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4462698" y="1731337"/>
            <a:ext cx="1886857" cy="4935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dicséret</a:t>
            </a:r>
            <a:endParaRPr lang="hu-HU" sz="2400" dirty="0"/>
          </a:p>
        </p:txBody>
      </p:sp>
      <p:sp>
        <p:nvSpPr>
          <p:cNvPr id="7" name="Lekerekített téglalap 6"/>
          <p:cNvSpPr/>
          <p:nvPr/>
        </p:nvSpPr>
        <p:spPr>
          <a:xfrm>
            <a:off x="4847106" y="2466226"/>
            <a:ext cx="2383973" cy="4898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özös program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10129727" y="1553268"/>
            <a:ext cx="1886857" cy="5316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C00000"/>
                </a:solidFill>
              </a:rPr>
              <a:t>ölelés</a:t>
            </a: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6747391" y="1435088"/>
            <a:ext cx="2984499" cy="4935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7030A0"/>
                </a:solidFill>
              </a:rPr>
              <a:t>a</a:t>
            </a:r>
            <a:r>
              <a:rPr lang="hu-HU" sz="2400" dirty="0" smtClean="0">
                <a:solidFill>
                  <a:srgbClr val="7030A0"/>
                </a:solidFill>
              </a:rPr>
              <a:t>pró figyelmesség</a:t>
            </a:r>
            <a:endParaRPr lang="hu-HU" sz="2400" dirty="0">
              <a:solidFill>
                <a:srgbClr val="7030A0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9592699" y="2368458"/>
            <a:ext cx="2423885" cy="582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segítségnyújtás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7462361" y="2210753"/>
            <a:ext cx="1886857" cy="4845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7030A0"/>
                </a:solidFill>
              </a:rPr>
              <a:t>k</a:t>
            </a:r>
            <a:r>
              <a:rPr lang="hu-HU" sz="2400" dirty="0" smtClean="0">
                <a:solidFill>
                  <a:srgbClr val="7030A0"/>
                </a:solidFill>
              </a:rPr>
              <a:t>özös játék</a:t>
            </a:r>
            <a:endParaRPr lang="hu-HU" sz="2400" dirty="0">
              <a:solidFill>
                <a:srgbClr val="7030A0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801596" cy="1770743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254231" y="3911015"/>
            <a:ext cx="11163296" cy="7838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Te melyiknek szoktad leggyakrabban kimutatni? </a:t>
            </a:r>
          </a:p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Akinek most szerinted nagy szüksége lenne bármelyikre is, fejezd ki számára!  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6518933" y="6168844"/>
            <a:ext cx="1886857" cy="5226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mosoly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4632076" y="5057457"/>
            <a:ext cx="1886857" cy="4935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dicséret</a:t>
            </a:r>
            <a:endParaRPr lang="hu-HU" sz="2400" dirty="0"/>
          </a:p>
        </p:txBody>
      </p:sp>
      <p:sp>
        <p:nvSpPr>
          <p:cNvPr id="16" name="Lekerekített téglalap 15"/>
          <p:cNvSpPr/>
          <p:nvPr/>
        </p:nvSpPr>
        <p:spPr>
          <a:xfrm>
            <a:off x="536531" y="6139616"/>
            <a:ext cx="2984499" cy="4935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7030A0"/>
                </a:solidFill>
              </a:rPr>
              <a:t>a</a:t>
            </a:r>
            <a:r>
              <a:rPr lang="hu-HU" sz="2400" dirty="0" smtClean="0">
                <a:solidFill>
                  <a:srgbClr val="7030A0"/>
                </a:solidFill>
              </a:rPr>
              <a:t>pró figyelmesség</a:t>
            </a:r>
            <a:endParaRPr lang="hu-HU" sz="2400" dirty="0">
              <a:solidFill>
                <a:srgbClr val="7030A0"/>
              </a:solidFill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343363" y="5115162"/>
            <a:ext cx="1886857" cy="5316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C00000"/>
                </a:solidFill>
              </a:rPr>
              <a:t>ölelés</a:t>
            </a: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4076553" y="6022983"/>
            <a:ext cx="1886857" cy="53509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beszélgetés</a:t>
            </a:r>
            <a:endParaRPr lang="hu-HU" sz="2400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9366705" y="6097817"/>
            <a:ext cx="2108203" cy="504428"/>
          </a:xfrm>
          <a:prstGeom prst="roundRect">
            <a:avLst/>
          </a:prstGeom>
          <a:solidFill>
            <a:srgbClr val="F9D1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ajándékozás</a:t>
            </a:r>
            <a:endParaRPr lang="hu-H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9661640" y="5115162"/>
            <a:ext cx="2383973" cy="4898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özös program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Lekerekített téglalap 20"/>
          <p:cNvSpPr/>
          <p:nvPr/>
        </p:nvSpPr>
        <p:spPr>
          <a:xfrm>
            <a:off x="2434043" y="5434385"/>
            <a:ext cx="1886857" cy="4845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7030A0"/>
                </a:solidFill>
              </a:rPr>
              <a:t>k</a:t>
            </a:r>
            <a:r>
              <a:rPr lang="hu-HU" sz="2400" dirty="0" smtClean="0">
                <a:solidFill>
                  <a:srgbClr val="7030A0"/>
                </a:solidFill>
              </a:rPr>
              <a:t>özös játék</a:t>
            </a:r>
            <a:endParaRPr lang="hu-HU" sz="2400" dirty="0">
              <a:solidFill>
                <a:srgbClr val="7030A0"/>
              </a:solidFill>
            </a:endParaRPr>
          </a:p>
        </p:txBody>
      </p:sp>
      <p:sp>
        <p:nvSpPr>
          <p:cNvPr id="22" name="Lekerekített téglalap 21"/>
          <p:cNvSpPr/>
          <p:nvPr/>
        </p:nvSpPr>
        <p:spPr>
          <a:xfrm>
            <a:off x="6942820" y="5304214"/>
            <a:ext cx="2423885" cy="582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segítségnyújtás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3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318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17488" y="3904147"/>
            <a:ext cx="3582987" cy="2035175"/>
          </a:xfrm>
          <a:prstGeom prst="roundRect">
            <a:avLst/>
          </a:prstGeom>
          <a:noFill/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Olvasd el Isten üzenetét és add tovább az Igét valakinek!</a:t>
            </a:r>
          </a:p>
        </p:txBody>
      </p:sp>
      <p:sp>
        <p:nvSpPr>
          <p:cNvPr id="4" name="Hétágú csillag 3"/>
          <p:cNvSpPr/>
          <p:nvPr/>
        </p:nvSpPr>
        <p:spPr>
          <a:xfrm>
            <a:off x="4033838" y="173181"/>
            <a:ext cx="8158162" cy="6384925"/>
          </a:xfrm>
          <a:prstGeom prst="star7">
            <a:avLst/>
          </a:prstGeom>
          <a:solidFill>
            <a:srgbClr val="00B0F0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„Legyetek irgalmasok, amint a ti</a:t>
            </a:r>
            <a:r>
              <a:rPr kumimoji="0" lang="hu-HU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Atyátok is irgalmas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!”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(Lukács evangéliuma 6,36)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217488" y="2702292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Aranymondás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27643"/>
            <a:ext cx="248761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540820"/>
            <a:ext cx="45053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832636" y="1624890"/>
            <a:ext cx="3807792" cy="380779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018463" y="2517775"/>
            <a:ext cx="343693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6464300" y="5611813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15595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2" y="2254138"/>
            <a:ext cx="580887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Isten a mi oltalmunk és erősségünk, mindig biztos segítség a nyomorúságban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(Zsoltárok könyve 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46,2)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4" y="4801056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279294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847725" y="2633663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8438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9099" cy="198845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457"/>
            <a:ext cx="2019099" cy="1949225"/>
          </a:xfrm>
          <a:prstGeom prst="rect">
            <a:avLst/>
          </a:prstGeom>
        </p:spPr>
      </p:pic>
      <p:sp>
        <p:nvSpPr>
          <p:cNvPr id="4" name="Szamárfül 3"/>
          <p:cNvSpPr/>
          <p:nvPr/>
        </p:nvSpPr>
        <p:spPr>
          <a:xfrm>
            <a:off x="2394857" y="217714"/>
            <a:ext cx="9390743" cy="1567543"/>
          </a:xfrm>
          <a:prstGeom prst="foldedCorner">
            <a:avLst/>
          </a:prstGeom>
          <a:solidFill>
            <a:srgbClr val="DD51F9">
              <a:alpha val="42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Különböző szókártyákat láthatsz a képen. A rajtuk olvasható kifejezések segítségével idézzük fel az irgalmas </a:t>
            </a:r>
            <a:r>
              <a:rPr lang="hu-HU" sz="2400" dirty="0" err="1" smtClean="0"/>
              <a:t>samaritánus</a:t>
            </a:r>
            <a:r>
              <a:rPr lang="hu-HU" sz="2400" dirty="0" smtClean="0"/>
              <a:t> történetét! Mondd is el, hangosan! </a:t>
            </a:r>
            <a:endParaRPr lang="hu-HU" sz="2400" dirty="0"/>
          </a:p>
        </p:txBody>
      </p:sp>
      <p:sp>
        <p:nvSpPr>
          <p:cNvPr id="5" name="Téglalap 4"/>
          <p:cNvSpPr/>
          <p:nvPr/>
        </p:nvSpPr>
        <p:spPr>
          <a:xfrm rot="21333485">
            <a:off x="2612571" y="2227943"/>
            <a:ext cx="2249715" cy="10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00B050"/>
                </a:solidFill>
              </a:rPr>
              <a:t>IRGALOM</a:t>
            </a:r>
            <a:endParaRPr lang="hu-HU" sz="2800" b="1" dirty="0">
              <a:solidFill>
                <a:srgbClr val="00B05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 rot="333055">
            <a:off x="3207655" y="3686629"/>
            <a:ext cx="2249715" cy="101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accent2">
                    <a:lumMod val="50000"/>
                  </a:schemeClr>
                </a:solidFill>
              </a:rPr>
              <a:t>SEGÍT</a:t>
            </a:r>
            <a:endParaRPr lang="hu-H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 rot="21440022">
            <a:off x="491181" y="4269355"/>
            <a:ext cx="2249715" cy="1016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/>
              <a:t>LEÜT</a:t>
            </a:r>
            <a:endParaRPr lang="hu-HU" sz="3200" b="1" dirty="0"/>
          </a:p>
        </p:txBody>
      </p:sp>
      <p:sp>
        <p:nvSpPr>
          <p:cNvPr id="8" name="Téglalap 7"/>
          <p:cNvSpPr/>
          <p:nvPr/>
        </p:nvSpPr>
        <p:spPr>
          <a:xfrm rot="21397061">
            <a:off x="6044515" y="3683191"/>
            <a:ext cx="2249715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002060"/>
                </a:solidFill>
              </a:rPr>
              <a:t>PÉNZT KÖLT</a:t>
            </a:r>
            <a:endParaRPr lang="hu-HU" sz="2400" b="1" dirty="0">
              <a:solidFill>
                <a:srgbClr val="00206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 rot="238696">
            <a:off x="1843314" y="5442857"/>
            <a:ext cx="2547258" cy="119017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KITISZTÍTJA A SEBÉT</a:t>
            </a:r>
            <a:endParaRPr lang="hu-HU" sz="2800" b="1" dirty="0"/>
          </a:p>
        </p:txBody>
      </p:sp>
      <p:sp>
        <p:nvSpPr>
          <p:cNvPr id="10" name="Téglalap 9"/>
          <p:cNvSpPr/>
          <p:nvPr/>
        </p:nvSpPr>
        <p:spPr>
          <a:xfrm rot="21409211">
            <a:off x="5331337" y="5158989"/>
            <a:ext cx="2380343" cy="1161144"/>
          </a:xfrm>
          <a:prstGeom prst="rect">
            <a:avLst/>
          </a:prstGeom>
          <a:solidFill>
            <a:srgbClr val="D0C0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FELTESZI SZAMARÁRA</a:t>
            </a:r>
            <a:endParaRPr lang="hu-HU" sz="2400" b="1" dirty="0"/>
          </a:p>
        </p:txBody>
      </p:sp>
      <p:sp>
        <p:nvSpPr>
          <p:cNvPr id="11" name="Téglalap 10"/>
          <p:cNvSpPr/>
          <p:nvPr/>
        </p:nvSpPr>
        <p:spPr>
          <a:xfrm rot="166633">
            <a:off x="6039756" y="2104571"/>
            <a:ext cx="2318658" cy="1016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MEGSEBESÜL</a:t>
            </a:r>
            <a:endParaRPr lang="hu-H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 rot="20908409">
            <a:off x="8741614" y="5215473"/>
            <a:ext cx="2427781" cy="1169906"/>
          </a:xfrm>
          <a:prstGeom prst="rect">
            <a:avLst/>
          </a:prstGeom>
          <a:solidFill>
            <a:srgbClr val="DD51F9">
              <a:alpha val="6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BEKENI A </a:t>
            </a:r>
            <a:r>
              <a:rPr lang="hu-HU" sz="2800" b="1" dirty="0" smtClean="0"/>
              <a:t>SEBÉT</a:t>
            </a:r>
            <a:endParaRPr lang="hu-HU" sz="2800" b="1" dirty="0"/>
          </a:p>
        </p:txBody>
      </p:sp>
      <p:sp>
        <p:nvSpPr>
          <p:cNvPr id="13" name="Téglalap 12"/>
          <p:cNvSpPr/>
          <p:nvPr/>
        </p:nvSpPr>
        <p:spPr>
          <a:xfrm rot="326157">
            <a:off x="9231085" y="3686629"/>
            <a:ext cx="2249715" cy="101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accent2">
                    <a:lumMod val="50000"/>
                  </a:schemeClr>
                </a:solidFill>
              </a:rPr>
              <a:t>KIFOSZT</a:t>
            </a:r>
            <a:endParaRPr lang="hu-H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 rot="21202940">
            <a:off x="9535885" y="2137228"/>
            <a:ext cx="2249715" cy="101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OTTHAGY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2779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26852" y="246741"/>
            <a:ext cx="7785384" cy="63790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21661" cy="192024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50822"/>
            <a:ext cx="1923781" cy="1907177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159657" y="2133601"/>
            <a:ext cx="3730171" cy="2365828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Hogy mennyire sikerült átismételni a történetet, ezzel a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dallal leellenőrizheted!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Hallgasd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meg és próbáld meg elénekelni!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Ment egy ember Jerikóba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31869" y="5175068"/>
            <a:ext cx="1042851" cy="104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24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090057" y="232228"/>
            <a:ext cx="5950857" cy="11901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Emlékszel, hogy a bajbajutott és kirabolt emberen csak egy idegen segített? Egy </a:t>
            </a:r>
            <a:r>
              <a:rPr lang="hu-HU" sz="2400" dirty="0" err="1" smtClean="0"/>
              <a:t>samaritánus</a:t>
            </a:r>
            <a:r>
              <a:rPr lang="hu-HU" sz="2400" dirty="0" smtClean="0"/>
              <a:t>. Aki irgalmas volt hozzá. 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283" r="87997">
                        <a14:foregroundMark x1="49364" y1="13629" x2="49364" y2="13629"/>
                        <a14:foregroundMark x1="66773" y1="56577" x2="66773" y2="56577"/>
                        <a14:foregroundMark x1="70747" y1="96513" x2="70747" y2="96513"/>
                        <a14:foregroundMark x1="67011" y1="58320" x2="67011" y2="58320"/>
                        <a14:backgroundMark x1="45231" y1="6815" x2="45231" y2="6815"/>
                        <a14:backgroundMark x1="45231" y1="50713" x2="45231" y2="50713"/>
                      </a14:backgroundRemoval>
                    </a14:imgEffect>
                  </a14:imgLayer>
                </a14:imgProps>
              </a:ext>
            </a:extLst>
          </a:blip>
          <a:srcRect l="17873" r="11812"/>
          <a:stretch/>
        </p:blipFill>
        <p:spPr>
          <a:xfrm>
            <a:off x="3848519" y="2277321"/>
            <a:ext cx="5413828" cy="38619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zamárfül 4"/>
          <p:cNvSpPr/>
          <p:nvPr/>
        </p:nvSpPr>
        <p:spPr>
          <a:xfrm>
            <a:off x="261257" y="3816086"/>
            <a:ext cx="3410858" cy="2700829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</a:rPr>
              <a:t>Tudod-e?</a:t>
            </a:r>
          </a:p>
          <a:p>
            <a:pPr algn="ctr"/>
            <a:r>
              <a:rPr lang="hu-HU" sz="2800" dirty="0" smtClean="0"/>
              <a:t>Irgalmas ember az, aki megsajnálja a bajban levőket, és igyekszik segíteni.</a:t>
            </a:r>
            <a:endParaRPr lang="hu-HU" sz="2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73607" cy="165462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04591"/>
            <a:ext cx="1673607" cy="1648208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8331200" y="2277321"/>
            <a:ext cx="3657600" cy="199655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V</a:t>
            </a:r>
            <a:r>
              <a:rPr lang="hu-HU" sz="2400" dirty="0" smtClean="0"/>
              <a:t>ajon </a:t>
            </a:r>
            <a:r>
              <a:rPr lang="hu-HU" sz="2400" dirty="0"/>
              <a:t>ma kik lehetnek azok, akikkel ugyanígy bánnak, mint Jézus korában a </a:t>
            </a:r>
            <a:r>
              <a:rPr lang="hu-HU" sz="2400" dirty="0" err="1" smtClean="0"/>
              <a:t>samaritánusokkal</a:t>
            </a:r>
            <a:r>
              <a:rPr lang="hu-HU" sz="2400" dirty="0" smtClean="0"/>
              <a:t>?</a:t>
            </a:r>
            <a:endParaRPr lang="hu-HU" sz="2400" dirty="0"/>
          </a:p>
        </p:txBody>
      </p:sp>
      <p:sp>
        <p:nvSpPr>
          <p:cNvPr id="8" name="Lekerekített téglalap 7"/>
          <p:cNvSpPr/>
          <p:nvPr/>
        </p:nvSpPr>
        <p:spPr>
          <a:xfrm>
            <a:off x="8331200" y="232227"/>
            <a:ext cx="3657600" cy="185783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Ki volt ez a </a:t>
            </a:r>
            <a:r>
              <a:rPr lang="hu-HU" sz="2400" dirty="0" err="1" smtClean="0"/>
              <a:t>samaritánus</a:t>
            </a:r>
            <a:r>
              <a:rPr lang="hu-HU" sz="2400" dirty="0" smtClean="0"/>
              <a:t>? Miért nem szerették őt és népét az emberek? Szerinted miért nézték le őket?</a:t>
            </a:r>
            <a:endParaRPr lang="hu-HU" sz="2400" dirty="0"/>
          </a:p>
        </p:txBody>
      </p:sp>
      <p:sp>
        <p:nvSpPr>
          <p:cNvPr id="9" name="Szamárfül 8"/>
          <p:cNvSpPr/>
          <p:nvPr/>
        </p:nvSpPr>
        <p:spPr>
          <a:xfrm>
            <a:off x="9884229" y="4891315"/>
            <a:ext cx="2104571" cy="1625600"/>
          </a:xfrm>
          <a:prstGeom prst="foldedCorner">
            <a:avLst/>
          </a:prstGeom>
          <a:solidFill>
            <a:schemeClr val="accent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Jól figyeld meg a következő képeket!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7271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015" y="462627"/>
            <a:ext cx="3250691" cy="216882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542" y="206423"/>
            <a:ext cx="4374231" cy="246050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073" y="630115"/>
            <a:ext cx="2304486" cy="32226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188" y="2241455"/>
            <a:ext cx="3171670" cy="211609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1488" y="4136571"/>
            <a:ext cx="2576286" cy="257628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188" y="4136571"/>
            <a:ext cx="3840916" cy="256261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9162" y="2448073"/>
            <a:ext cx="3921634" cy="270837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6774" y="4312891"/>
            <a:ext cx="4266606" cy="239996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4058" y="2126122"/>
            <a:ext cx="3558645" cy="236316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1"/>
            <a:ext cx="1989624" cy="1959429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2097015" y="0"/>
            <a:ext cx="325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</a:t>
            </a:r>
            <a:r>
              <a:rPr lang="hu-HU" dirty="0" smtClean="0">
                <a:hlinkClick r:id="rId12"/>
              </a:rPr>
              <a:t>1</a:t>
            </a:r>
            <a:r>
              <a:rPr lang="hu-HU" dirty="0" smtClean="0"/>
              <a:t>, </a:t>
            </a:r>
            <a:r>
              <a:rPr lang="hu-HU" dirty="0" smtClean="0">
                <a:hlinkClick r:id="rId13"/>
              </a:rPr>
              <a:t>2</a:t>
            </a:r>
            <a:r>
              <a:rPr lang="hu-HU" dirty="0" smtClean="0"/>
              <a:t>, </a:t>
            </a:r>
            <a:r>
              <a:rPr lang="hu-HU" dirty="0" smtClean="0">
                <a:hlinkClick r:id="rId14"/>
              </a:rPr>
              <a:t>3</a:t>
            </a:r>
            <a:r>
              <a:rPr lang="hu-HU" dirty="0" smtClean="0"/>
              <a:t>, </a:t>
            </a:r>
            <a:r>
              <a:rPr lang="hu-HU" dirty="0" smtClean="0">
                <a:hlinkClick r:id="rId15"/>
              </a:rPr>
              <a:t>4</a:t>
            </a:r>
            <a:r>
              <a:rPr lang="hu-HU" dirty="0" smtClean="0"/>
              <a:t>, </a:t>
            </a:r>
            <a:r>
              <a:rPr lang="hu-HU" dirty="0" smtClean="0">
                <a:hlinkClick r:id="rId16"/>
              </a:rPr>
              <a:t>5</a:t>
            </a:r>
            <a:r>
              <a:rPr lang="hu-HU" dirty="0" smtClean="0"/>
              <a:t>, </a:t>
            </a:r>
            <a:r>
              <a:rPr lang="hu-HU" dirty="0" smtClean="0">
                <a:hlinkClick r:id="rId17"/>
              </a:rPr>
              <a:t>6</a:t>
            </a:r>
            <a:r>
              <a:rPr lang="hu-HU" dirty="0" smtClean="0"/>
              <a:t>, </a:t>
            </a:r>
            <a:r>
              <a:rPr lang="hu-HU" dirty="0" smtClean="0">
                <a:hlinkClick r:id="rId18"/>
              </a:rPr>
              <a:t>7</a:t>
            </a:r>
            <a:r>
              <a:rPr lang="hu-HU" dirty="0" smtClean="0"/>
              <a:t>, </a:t>
            </a:r>
            <a:r>
              <a:rPr lang="hu-HU" dirty="0" smtClean="0">
                <a:hlinkClick r:id="rId19"/>
              </a:rPr>
              <a:t>8</a:t>
            </a:r>
            <a:r>
              <a:rPr lang="hu-HU" dirty="0" smtClean="0"/>
              <a:t>, </a:t>
            </a:r>
            <a:r>
              <a:rPr lang="hu-HU" dirty="0" smtClean="0">
                <a:hlinkClick r:id="rId20"/>
              </a:rPr>
              <a:t>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27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901196" cy="187234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88458"/>
            <a:ext cx="1901195" cy="1835401"/>
          </a:xfrm>
          <a:prstGeom prst="rect">
            <a:avLst/>
          </a:prstGeom>
        </p:spPr>
      </p:pic>
      <p:sp>
        <p:nvSpPr>
          <p:cNvPr id="4" name="Szamárfül 3"/>
          <p:cNvSpPr/>
          <p:nvPr/>
        </p:nvSpPr>
        <p:spPr>
          <a:xfrm>
            <a:off x="2540000" y="246743"/>
            <a:ext cx="8563429" cy="1973943"/>
          </a:xfrm>
          <a:prstGeom prst="foldedCorner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dirty="0" smtClean="0"/>
          </a:p>
          <a:p>
            <a:r>
              <a:rPr lang="hu-HU" sz="2400" dirty="0" smtClean="0"/>
              <a:t>A képek alapján válaszold meg magadnak, vagy aki épp segít most neked a tanulásban, a következő kérdéseket: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dirty="0" smtClean="0"/>
              <a:t>A fotókon gyermekeket láthattál. Mi volt a közös bennük?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dirty="0" smtClean="0"/>
              <a:t>Mi volt az, amiben különböztek?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dirty="0" smtClean="0"/>
              <a:t>És mi az ami közös bennük és benned?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191657" y="3280227"/>
            <a:ext cx="4368800" cy="168365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Biztosan nagyon ügyes voltál és több hasonlóságot is találtál a képen szereplő gyerekek között és közötted.</a:t>
            </a:r>
            <a:endParaRPr lang="hu-HU" sz="2400" dirty="0"/>
          </a:p>
        </p:txBody>
      </p:sp>
      <p:sp>
        <p:nvSpPr>
          <p:cNvPr id="6" name="Lekerekített téglalap 5"/>
          <p:cNvSpPr/>
          <p:nvPr/>
        </p:nvSpPr>
        <p:spPr>
          <a:xfrm>
            <a:off x="7982856" y="2974774"/>
            <a:ext cx="3664857" cy="84908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Tudod miért?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7336971" y="4153404"/>
            <a:ext cx="3766458" cy="84908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Mert ők is a felebarátaink.</a:t>
            </a:r>
            <a:endParaRPr lang="hu-HU" sz="24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1364342" y="5437917"/>
            <a:ext cx="4441371" cy="84908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Bár nem vagyunk teljesen egyformák, egy Istenünk van.</a:t>
            </a:r>
            <a:endParaRPr lang="hu-HU" sz="2400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7881255" y="5437918"/>
            <a:ext cx="3766458" cy="84908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Akinek mindannyian a gyermekei vagyunk!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4034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5" b="98996" l="0" r="100000">
                        <a14:foregroundMark x1="86369" y1="28916" x2="86369" y2="28916"/>
                        <a14:foregroundMark x1="64076" y1="91767" x2="64076" y2="91767"/>
                        <a14:foregroundMark x1="64586" y1="94578" x2="64586" y2="94578"/>
                        <a14:backgroundMark x1="33376" y1="25502" x2="33376" y2="25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5429" y="1082308"/>
            <a:ext cx="9104254" cy="57756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923302" cy="1894114"/>
          </a:xfrm>
          <a:prstGeom prst="rect">
            <a:avLst/>
          </a:prstGeom>
        </p:spPr>
      </p:pic>
      <p:sp>
        <p:nvSpPr>
          <p:cNvPr id="4" name="Szamárfül 3"/>
          <p:cNvSpPr/>
          <p:nvPr/>
        </p:nvSpPr>
        <p:spPr>
          <a:xfrm>
            <a:off x="2076995" y="182881"/>
            <a:ext cx="5020492" cy="1711234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Nézd meg alaposan az utcarészletet! Ki az, akinek segítségre van szüksége?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Ki </a:t>
            </a:r>
            <a:r>
              <a:rPr lang="hu-HU" sz="2000" dirty="0" smtClean="0"/>
              <a:t>az, akin egy gyermek is tud segíteni?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Kinek a segítségét kérnéd, ha egyedül nem boldogulnál?</a:t>
            </a:r>
          </a:p>
        </p:txBody>
      </p:sp>
      <p:sp>
        <p:nvSpPr>
          <p:cNvPr id="5" name="Szamárfül 4"/>
          <p:cNvSpPr/>
          <p:nvPr/>
        </p:nvSpPr>
        <p:spPr>
          <a:xfrm>
            <a:off x="337771" y="3252650"/>
            <a:ext cx="2307771" cy="3014255"/>
          </a:xfrm>
          <a:prstGeom prst="foldedCorner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hu-HU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 smtClean="0"/>
              <a:t>Te is segítettél már másokon?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 smtClean="0"/>
              <a:t>Előfordult már, hogy </a:t>
            </a:r>
            <a:r>
              <a:rPr lang="hu-HU" sz="2000" dirty="0" smtClean="0"/>
              <a:t>neked </a:t>
            </a:r>
            <a:r>
              <a:rPr lang="hu-HU" sz="2000" dirty="0" smtClean="0"/>
              <a:t>segítettek</a:t>
            </a:r>
            <a:r>
              <a:rPr lang="hu-HU" sz="2000" dirty="0" smtClean="0"/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 smtClean="0"/>
              <a:t>Hogyan </a:t>
            </a:r>
            <a:r>
              <a:rPr lang="hu-HU" sz="2000" dirty="0" smtClean="0"/>
              <a:t>érezted </a:t>
            </a:r>
            <a:r>
              <a:rPr lang="hu-HU" sz="2000" dirty="0" smtClean="0"/>
              <a:t>magad ezekben a szituációkban?</a:t>
            </a:r>
            <a:endParaRPr lang="hu-HU" sz="2000" dirty="0" smtClean="0"/>
          </a:p>
        </p:txBody>
      </p:sp>
      <p:sp>
        <p:nvSpPr>
          <p:cNvPr id="6" name="Szamárfül 5"/>
          <p:cNvSpPr/>
          <p:nvPr/>
        </p:nvSpPr>
        <p:spPr>
          <a:xfrm>
            <a:off x="7489371" y="182880"/>
            <a:ext cx="4590312" cy="899428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000" dirty="0" smtClean="0"/>
          </a:p>
          <a:p>
            <a:pPr algn="ctr"/>
            <a:r>
              <a:rPr lang="hu-HU" sz="2000" dirty="0" smtClean="0"/>
              <a:t>Rajzold le a füzetedbe a kép szereplői közül azt, akin szívesen segítenél!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93256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25601" y="3074400"/>
            <a:ext cx="9143999" cy="2322286"/>
          </a:xfrm>
          <a:prstGeom prst="rect">
            <a:avLst/>
          </a:prstGeom>
          <a:solidFill>
            <a:srgbClr val="D0C07A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bevelT w="279400" h="279400" prst="angle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A szeretet cselekszik. </a:t>
            </a:r>
            <a:r>
              <a:rPr lang="hu-HU" sz="2800" dirty="0" err="1" smtClean="0">
                <a:solidFill>
                  <a:schemeClr val="accent2">
                    <a:lumMod val="50000"/>
                  </a:schemeClr>
                </a:solidFill>
              </a:rPr>
              <a:t>Fejtsd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 meg a titkosírást a kód segítségével!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Kattints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 ide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és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már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indulhat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 is a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feladat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!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 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Ha kitalálod a megoldást, elolvashatod mai aranymondásunkat.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 </a:t>
            </a:r>
            <a:endParaRPr lang="hu-H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97635" cy="216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68"/>
                    </a14:imgEffect>
                  </a14:imgLayer>
                </a14:imgProps>
              </a:ext>
            </a:extLst>
          </a:blip>
          <a:srcRect l="53504" r="702" b="4441"/>
          <a:stretch/>
        </p:blipFill>
        <p:spPr>
          <a:xfrm rot="21013942">
            <a:off x="6306008" y="292614"/>
            <a:ext cx="2451249" cy="26910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68"/>
                    </a14:imgEffect>
                  </a14:imgLayer>
                </a14:imgProps>
              </a:ext>
            </a:extLst>
          </a:blip>
          <a:srcRect l="53504" r="702" b="4441"/>
          <a:stretch/>
        </p:blipFill>
        <p:spPr>
          <a:xfrm rot="925168" flipH="1">
            <a:off x="3356023" y="482353"/>
            <a:ext cx="2445188" cy="247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560</Words>
  <Application>Microsoft Office PowerPoint</Application>
  <PresentationFormat>Szélesvásznú</PresentationFormat>
  <Paragraphs>99</Paragraphs>
  <Slides>13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13</vt:i4>
      </vt:variant>
    </vt:vector>
  </HeadingPairs>
  <TitlesOfParts>
    <vt:vector size="22" baseType="lpstr">
      <vt:lpstr>Arial</vt:lpstr>
      <vt:lpstr>Comic Sans MS</vt:lpstr>
      <vt:lpstr>Courier New</vt:lpstr>
      <vt:lpstr>Times New Roman</vt:lpstr>
      <vt:lpstr>Wingdings</vt:lpstr>
      <vt:lpstr>Wingdings 3</vt:lpstr>
      <vt:lpstr>Office-téma</vt:lpstr>
      <vt:lpstr>1_Office-téma</vt:lpstr>
      <vt:lpstr>3_Office-téma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RPI</cp:lastModifiedBy>
  <cp:revision>38</cp:revision>
  <dcterms:created xsi:type="dcterms:W3CDTF">2020-05-02T11:11:31Z</dcterms:created>
  <dcterms:modified xsi:type="dcterms:W3CDTF">2020-05-05T18:06:48Z</dcterms:modified>
</cp:coreProperties>
</file>