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67" r:id="rId3"/>
    <p:sldId id="276" r:id="rId4"/>
    <p:sldId id="279" r:id="rId5"/>
    <p:sldId id="271" r:id="rId6"/>
    <p:sldId id="277" r:id="rId7"/>
    <p:sldId id="272" r:id="rId8"/>
    <p:sldId id="286" r:id="rId9"/>
    <p:sldId id="284" r:id="rId10"/>
    <p:sldId id="281" r:id="rId11"/>
    <p:sldId id="285" r:id="rId12"/>
    <p:sldId id="278" r:id="rId13"/>
    <p:sldId id="293" r:id="rId14"/>
    <p:sldId id="269" r:id="rId15"/>
    <p:sldId id="289" r:id="rId16"/>
    <p:sldId id="288" r:id="rId17"/>
    <p:sldId id="282" r:id="rId18"/>
    <p:sldId id="270" r:id="rId19"/>
    <p:sldId id="290" r:id="rId20"/>
    <p:sldId id="291" r:id="rId21"/>
    <p:sldId id="292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3D3F"/>
    <a:srgbClr val="F6DCA8"/>
    <a:srgbClr val="B74A4E"/>
    <a:srgbClr val="7EA843"/>
    <a:srgbClr val="6C837F"/>
    <a:srgbClr val="C0AD98"/>
    <a:srgbClr val="98B5D5"/>
    <a:srgbClr val="716A6E"/>
    <a:srgbClr val="F7F6F2"/>
    <a:srgbClr val="8B8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13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1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627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983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414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454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447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18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75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11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74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67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youtube.com/watch?v=Sds2rMPyKt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youtube.com/watch?v=bmY8QeubqQQ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ixabay.h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image" Target="../media/image1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5.wdp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17" Type="http://schemas.openxmlformats.org/officeDocument/2006/relationships/image" Target="../media/image6.png"/><Relationship Id="rId2" Type="http://schemas.openxmlformats.org/officeDocument/2006/relationships/image" Target="../media/image1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5.wdp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17" Type="http://schemas.openxmlformats.org/officeDocument/2006/relationships/image" Target="../media/image7.png"/><Relationship Id="rId2" Type="http://schemas.openxmlformats.org/officeDocument/2006/relationships/image" Target="../media/image1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5.wdp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666001" y="1696476"/>
            <a:ext cx="2142309" cy="2012705"/>
          </a:xfrm>
          <a:prstGeom prst="ellipse">
            <a:avLst/>
          </a:prstGeom>
          <a:gradFill>
            <a:gsLst>
              <a:gs pos="0">
                <a:schemeClr val="bg1"/>
              </a:gs>
              <a:gs pos="44000">
                <a:schemeClr val="accent1">
                  <a:lumMod val="20000"/>
                  <a:lumOff val="80000"/>
                </a:schemeClr>
              </a:gs>
              <a:gs pos="72000">
                <a:srgbClr val="FBE1A8"/>
              </a:gs>
              <a:gs pos="99000">
                <a:srgbClr val="E0BB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24588" y="1696476"/>
            <a:ext cx="8307251" cy="4893647"/>
          </a:xfrm>
          <a:prstGeom prst="rect">
            <a:avLst/>
          </a:prstGeom>
          <a:gradFill>
            <a:gsLst>
              <a:gs pos="14000">
                <a:schemeClr val="accent1">
                  <a:lumMod val="5000"/>
                  <a:lumOff val="95000"/>
                </a:schemeClr>
              </a:gs>
              <a:gs pos="81000">
                <a:srgbClr val="ECD89E"/>
              </a:gs>
              <a:gs pos="46000">
                <a:schemeClr val="accent1">
                  <a:lumMod val="20000"/>
                  <a:lumOff val="80000"/>
                </a:schemeClr>
              </a:gs>
              <a:gs pos="100000">
                <a:srgbClr val="E0BB7D"/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színes ceruzák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6" name="Téglalap 5"/>
          <p:cNvSpPr/>
          <p:nvPr/>
        </p:nvSpPr>
        <p:spPr>
          <a:xfrm>
            <a:off x="267585" y="3977551"/>
            <a:ext cx="2939143" cy="26125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chemeClr val="accent1">
                  <a:lumMod val="20000"/>
                  <a:lumOff val="80000"/>
                </a:schemeClr>
              </a:gs>
              <a:gs pos="75000">
                <a:srgbClr val="ECD89E"/>
              </a:gs>
              <a:gs pos="100000">
                <a:srgbClr val="E0BB7D"/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0" y="227777"/>
            <a:ext cx="12192000" cy="1200329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accent1">
                  <a:lumMod val="20000"/>
                  <a:lumOff val="80000"/>
                </a:schemeClr>
              </a:gs>
              <a:gs pos="68000">
                <a:srgbClr val="FBE1A8"/>
              </a:gs>
              <a:gs pos="87000">
                <a:srgbClr val="E0BB7D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szeretet gyakorlása egymás között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Magyarországi Református Egyházban</a:t>
            </a:r>
          </a:p>
        </p:txBody>
      </p:sp>
    </p:spTree>
    <p:extLst>
      <p:ext uri="{BB962C8B-B14F-4D97-AF65-F5344CB8AC3E}">
        <p14:creationId xmlns:p14="http://schemas.microsoft.com/office/powerpoint/2010/main" val="291703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89378" y="872196"/>
            <a:ext cx="5652199" cy="656695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rgbClr val="514038"/>
                </a:solidFill>
              </a:rPr>
              <a:t>Milyen helyzetekben tud segíteni?</a:t>
            </a:r>
            <a:endParaRPr lang="hu-HU" sz="2400" b="1" dirty="0">
              <a:solidFill>
                <a:srgbClr val="514038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289377" y="26689"/>
            <a:ext cx="5652200" cy="871200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rgbClr val="514038"/>
                </a:solidFill>
              </a:rPr>
              <a:t>Kiken tud még segíteni </a:t>
            </a:r>
          </a:p>
          <a:p>
            <a:pPr algn="ctr"/>
            <a:r>
              <a:rPr lang="hu-HU" sz="2400" b="1" dirty="0" smtClean="0">
                <a:solidFill>
                  <a:srgbClr val="514038"/>
                </a:solidFill>
              </a:rPr>
              <a:t>a Református Egyház?</a:t>
            </a:r>
            <a:endParaRPr lang="hu-HU" sz="2400" b="1" dirty="0">
              <a:solidFill>
                <a:srgbClr val="514038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945" y="4342321"/>
            <a:ext cx="3701011" cy="2515679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697" y="4352863"/>
            <a:ext cx="2313303" cy="2505137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578" y="-6496"/>
            <a:ext cx="3250421" cy="2163287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r="15373"/>
          <a:stretch/>
        </p:blipFill>
        <p:spPr>
          <a:xfrm>
            <a:off x="0" y="4347591"/>
            <a:ext cx="2822713" cy="2505137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2713" y="4357822"/>
            <a:ext cx="3335491" cy="2500178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9818"/>
            <a:ext cx="3289379" cy="2186609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2" name="Téglalap 11"/>
          <p:cNvSpPr/>
          <p:nvPr/>
        </p:nvSpPr>
        <p:spPr>
          <a:xfrm>
            <a:off x="6177686" y="3685626"/>
            <a:ext cx="6014313" cy="656695"/>
          </a:xfrm>
          <a:prstGeom prst="rect">
            <a:avLst/>
          </a:prstGeom>
          <a:solidFill>
            <a:srgbClr val="8F9299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Az idősek ellátásában.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3250096"/>
            <a:ext cx="3289377" cy="1113709"/>
          </a:xfrm>
          <a:prstGeom prst="rect">
            <a:avLst/>
          </a:prstGeom>
          <a:solidFill>
            <a:srgbClr val="F7F6F2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5A3D3F"/>
                </a:solidFill>
              </a:rPr>
              <a:t>A rászoruló gyermekeken.</a:t>
            </a:r>
            <a:endParaRPr lang="hu-HU" sz="2400" dirty="0">
              <a:solidFill>
                <a:srgbClr val="5A3D3F"/>
              </a:solidFill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0" y="2156791"/>
            <a:ext cx="3289377" cy="1088033"/>
          </a:xfrm>
          <a:prstGeom prst="rect">
            <a:avLst/>
          </a:prstGeom>
          <a:solidFill>
            <a:srgbClr val="8B8C94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A hajléktalan embereken.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8941577" y="2157544"/>
            <a:ext cx="3250423" cy="1517540"/>
          </a:xfrm>
          <a:prstGeom prst="rect">
            <a:avLst/>
          </a:prstGeom>
          <a:solidFill>
            <a:srgbClr val="BA9C86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A fogyatékkal élő embereken.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6158205" y="1513850"/>
            <a:ext cx="2783372" cy="2161233"/>
          </a:xfrm>
          <a:prstGeom prst="rect">
            <a:avLst/>
          </a:prstGeom>
          <a:solidFill>
            <a:srgbClr val="6192C3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A gyülekezetben élő szegény embereken.</a:t>
            </a:r>
            <a:endParaRPr lang="hu-HU" sz="2400" dirty="0">
              <a:solidFill>
                <a:schemeClr val="bg1"/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5719" y="1526542"/>
            <a:ext cx="2902226" cy="2834157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426760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383" y="2657854"/>
            <a:ext cx="3001041" cy="2191479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3"/>
          <a:srcRect t="15168" b="3504"/>
          <a:stretch/>
        </p:blipFill>
        <p:spPr>
          <a:xfrm>
            <a:off x="4963383" y="-2356"/>
            <a:ext cx="2986095" cy="1794261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55"/>
            <a:ext cx="2697755" cy="1794261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037902"/>
            <a:ext cx="2712698" cy="1793701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7754" y="4882251"/>
            <a:ext cx="3034056" cy="2024769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831603"/>
            <a:ext cx="2697755" cy="2026397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3568" y="3870916"/>
            <a:ext cx="1976673" cy="2965011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0241" y="3870960"/>
            <a:ext cx="2241758" cy="298704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9482" y="-2356"/>
            <a:ext cx="4242518" cy="2660211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1" name="Téglalap 20"/>
          <p:cNvSpPr/>
          <p:nvPr/>
        </p:nvSpPr>
        <p:spPr>
          <a:xfrm>
            <a:off x="2697755" y="0"/>
            <a:ext cx="2265628" cy="1804416"/>
          </a:xfrm>
          <a:prstGeom prst="rect">
            <a:avLst/>
          </a:prstGeom>
          <a:solidFill>
            <a:srgbClr val="716A6E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Tűzifával segít a rászorulóknak.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22" name="Téglalap 21"/>
          <p:cNvSpPr/>
          <p:nvPr/>
        </p:nvSpPr>
        <p:spPr>
          <a:xfrm>
            <a:off x="5731810" y="4882251"/>
            <a:ext cx="2205699" cy="1975749"/>
          </a:xfrm>
          <a:prstGeom prst="rect">
            <a:avLst/>
          </a:prstGeom>
          <a:solidFill>
            <a:srgbClr val="6C837F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Ételosztással segít.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23" name="Téglalap 22"/>
          <p:cNvSpPr/>
          <p:nvPr/>
        </p:nvSpPr>
        <p:spPr>
          <a:xfrm>
            <a:off x="7949481" y="2627210"/>
            <a:ext cx="4242517" cy="1221634"/>
          </a:xfrm>
          <a:prstGeom prst="rect">
            <a:avLst/>
          </a:prstGeom>
          <a:solidFill>
            <a:srgbClr val="7EA843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Táborokat szervez a szegény, tehetséges gyerekeknek.</a:t>
            </a:r>
            <a:endParaRPr lang="hu-HU" sz="2400" dirty="0">
              <a:solidFill>
                <a:schemeClr val="bg1"/>
              </a:solidFill>
            </a:endParaRPr>
          </a:p>
        </p:txBody>
      </p:sp>
      <p:pic>
        <p:nvPicPr>
          <p:cNvPr id="24" name="Kép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7753" y="1804416"/>
            <a:ext cx="2215435" cy="1562595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5" name="Téglalap 24"/>
          <p:cNvSpPr/>
          <p:nvPr/>
        </p:nvSpPr>
        <p:spPr>
          <a:xfrm>
            <a:off x="0" y="1804417"/>
            <a:ext cx="2714315" cy="1233485"/>
          </a:xfrm>
          <a:prstGeom prst="rect">
            <a:avLst/>
          </a:prstGeom>
          <a:solidFill>
            <a:srgbClr val="98B5D5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Földrengésben, árvízben segít.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26" name="Téglalap 25"/>
          <p:cNvSpPr/>
          <p:nvPr/>
        </p:nvSpPr>
        <p:spPr>
          <a:xfrm>
            <a:off x="2701073" y="3367012"/>
            <a:ext cx="2212116" cy="1464591"/>
          </a:xfrm>
          <a:prstGeom prst="rect">
            <a:avLst/>
          </a:prstGeom>
          <a:solidFill>
            <a:srgbClr val="C0AD9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Adományt gyűjt.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27" name="Téglalap 26"/>
          <p:cNvSpPr/>
          <p:nvPr/>
        </p:nvSpPr>
        <p:spPr>
          <a:xfrm>
            <a:off x="4913187" y="1804415"/>
            <a:ext cx="3036291" cy="820522"/>
          </a:xfrm>
          <a:prstGeom prst="rect">
            <a:avLst/>
          </a:prstGeom>
          <a:solidFill>
            <a:srgbClr val="B74A4E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Karácsonyi csomagokat ad.</a:t>
            </a:r>
            <a:endParaRPr lang="hu-H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1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ép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923302" cy="1894114"/>
          </a:xfrm>
          <a:prstGeom prst="rect">
            <a:avLst/>
          </a:prstGeom>
        </p:spPr>
      </p:pic>
      <p:sp>
        <p:nvSpPr>
          <p:cNvPr id="20" name="Ellipszis buborék 19"/>
          <p:cNvSpPr/>
          <p:nvPr/>
        </p:nvSpPr>
        <p:spPr>
          <a:xfrm>
            <a:off x="2665048" y="688198"/>
            <a:ext cx="3779520" cy="1621537"/>
          </a:xfrm>
          <a:prstGeom prst="wedgeEllipseCallout">
            <a:avLst>
              <a:gd name="adj1" fmla="val -58277"/>
              <a:gd name="adj2" fmla="val -5654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sz="2200" dirty="0" smtClean="0"/>
          </a:p>
          <a:p>
            <a:pPr algn="ctr"/>
            <a:r>
              <a:rPr lang="hu-HU" sz="2200" dirty="0" smtClean="0"/>
              <a:t>Te </a:t>
            </a:r>
            <a:r>
              <a:rPr lang="hu-HU" sz="2200" dirty="0"/>
              <a:t>ismersz </a:t>
            </a:r>
            <a:r>
              <a:rPr lang="hu-HU" sz="2200" dirty="0" smtClean="0"/>
              <a:t>olyan </a:t>
            </a:r>
            <a:r>
              <a:rPr lang="hu-HU" sz="2200" dirty="0"/>
              <a:t>embereket, </a:t>
            </a:r>
            <a:r>
              <a:rPr lang="hu-HU" sz="2200" dirty="0" smtClean="0"/>
              <a:t>akiknek ilyen segítségre van szüksége?</a:t>
            </a:r>
            <a:endParaRPr lang="hu-HU" sz="2200" dirty="0"/>
          </a:p>
          <a:p>
            <a:pPr algn="ctr"/>
            <a:endParaRPr lang="hu-HU" dirty="0"/>
          </a:p>
        </p:txBody>
      </p:sp>
      <p:sp>
        <p:nvSpPr>
          <p:cNvPr id="21" name="Ellipszis buborék 20"/>
          <p:cNvSpPr/>
          <p:nvPr/>
        </p:nvSpPr>
        <p:spPr>
          <a:xfrm>
            <a:off x="2131666" y="2040276"/>
            <a:ext cx="2145792" cy="1388494"/>
          </a:xfrm>
          <a:prstGeom prst="wedgeEllipseCallout">
            <a:avLst>
              <a:gd name="adj1" fmla="val -58277"/>
              <a:gd name="adj2" fmla="val -5654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Mit tudsz róluk?</a:t>
            </a:r>
            <a:endParaRPr lang="hu-HU" sz="2200" dirty="0"/>
          </a:p>
        </p:txBody>
      </p:sp>
      <p:sp>
        <p:nvSpPr>
          <p:cNvPr id="23" name="Ellipszis buborék 22"/>
          <p:cNvSpPr/>
          <p:nvPr/>
        </p:nvSpPr>
        <p:spPr>
          <a:xfrm>
            <a:off x="6628964" y="947057"/>
            <a:ext cx="4605513" cy="1921436"/>
          </a:xfrm>
          <a:prstGeom prst="wedgeEllipseCallout">
            <a:avLst>
              <a:gd name="adj1" fmla="val 55442"/>
              <a:gd name="adj2" fmla="val -4331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Ezek közül a segítségnyújtások közül hallottál már valamelyikről korábban?</a:t>
            </a:r>
            <a:endParaRPr lang="hu-HU" sz="2200" dirty="0"/>
          </a:p>
        </p:txBody>
      </p:sp>
      <p:sp>
        <p:nvSpPr>
          <p:cNvPr id="24" name="Ellipszis buborék 23"/>
          <p:cNvSpPr/>
          <p:nvPr/>
        </p:nvSpPr>
        <p:spPr>
          <a:xfrm>
            <a:off x="8600163" y="2592406"/>
            <a:ext cx="3136377" cy="1771062"/>
          </a:xfrm>
          <a:prstGeom prst="wedgeEllipseCallout">
            <a:avLst>
              <a:gd name="adj1" fmla="val 55442"/>
              <a:gd name="adj2" fmla="val -4331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/>
              <a:t>L</a:t>
            </a:r>
            <a:r>
              <a:rPr lang="hu-HU" sz="2200" dirty="0" smtClean="0"/>
              <a:t>áttál már ilyet? </a:t>
            </a:r>
          </a:p>
          <a:p>
            <a:pPr algn="ctr"/>
            <a:r>
              <a:rPr lang="hu-HU" sz="2200" dirty="0" smtClean="0"/>
              <a:t>(Pl. ételosztás)</a:t>
            </a:r>
            <a:endParaRPr lang="hu-HU" sz="2200" dirty="0"/>
          </a:p>
        </p:txBody>
      </p:sp>
      <p:sp>
        <p:nvSpPr>
          <p:cNvPr id="22" name="Ellipszis buborék 21"/>
          <p:cNvSpPr/>
          <p:nvPr/>
        </p:nvSpPr>
        <p:spPr>
          <a:xfrm>
            <a:off x="4839622" y="3410832"/>
            <a:ext cx="4450080" cy="1732144"/>
          </a:xfrm>
          <a:prstGeom prst="wedgeEllipseCallout">
            <a:avLst>
              <a:gd name="adj1" fmla="val 49689"/>
              <a:gd name="adj2" fmla="val -4331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Esetleg a családod, vagy te </a:t>
            </a:r>
            <a:r>
              <a:rPr lang="hu-HU" sz="2200" dirty="0"/>
              <a:t>részt </a:t>
            </a:r>
            <a:r>
              <a:rPr lang="hu-HU" sz="2200" dirty="0" smtClean="0"/>
              <a:t>vettél korábban </a:t>
            </a:r>
            <a:r>
              <a:rPr lang="hu-HU" sz="2200" dirty="0"/>
              <a:t>valamelyik eseményen</a:t>
            </a:r>
            <a:r>
              <a:rPr lang="hu-HU" sz="2200" dirty="0" smtClean="0"/>
              <a:t>?</a:t>
            </a:r>
            <a:endParaRPr lang="hu-HU" sz="2200" dirty="0"/>
          </a:p>
        </p:txBody>
      </p:sp>
      <p:pic>
        <p:nvPicPr>
          <p:cNvPr id="25" name="Kép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78878"/>
            <a:ext cx="1923303" cy="1879121"/>
          </a:xfrm>
          <a:prstGeom prst="rect">
            <a:avLst/>
          </a:prstGeom>
        </p:spPr>
      </p:pic>
      <p:sp>
        <p:nvSpPr>
          <p:cNvPr id="27" name="Téglalap 26"/>
          <p:cNvSpPr/>
          <p:nvPr/>
        </p:nvSpPr>
        <p:spPr>
          <a:xfrm>
            <a:off x="2174563" y="5436774"/>
            <a:ext cx="4189661" cy="963328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514038"/>
                </a:solidFill>
              </a:rPr>
              <a:t>Beszélgessetek erről a padtársaddal!</a:t>
            </a:r>
            <a:endParaRPr lang="hu-HU" sz="2400" dirty="0">
              <a:solidFill>
                <a:srgbClr val="514038"/>
              </a:solidFill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6082098" y="5642478"/>
            <a:ext cx="4189661" cy="963328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514038"/>
                </a:solidFill>
              </a:rPr>
              <a:t>Meséljétek el egymásnak a tapasztalataitokat!</a:t>
            </a:r>
            <a:endParaRPr lang="hu-HU" sz="2400" dirty="0">
              <a:solidFill>
                <a:srgbClr val="514038"/>
              </a:solidFill>
            </a:endParaRPr>
          </a:p>
        </p:txBody>
      </p:sp>
      <p:sp>
        <p:nvSpPr>
          <p:cNvPr id="11" name="Ellipszis buborék 10"/>
          <p:cNvSpPr/>
          <p:nvPr/>
        </p:nvSpPr>
        <p:spPr>
          <a:xfrm>
            <a:off x="2035491" y="3923776"/>
            <a:ext cx="3578684" cy="1259961"/>
          </a:xfrm>
          <a:prstGeom prst="wedgeEllipseCallout">
            <a:avLst>
              <a:gd name="adj1" fmla="val 49689"/>
              <a:gd name="adj2" fmla="val -4331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Ha igen, milyen érzés volt segíteni másokon?</a:t>
            </a: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376828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  <p:bldP spid="22" grpId="0" animBg="1"/>
      <p:bldP spid="27" grpId="0" animBg="1"/>
      <p:bldP spid="2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ép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923302" cy="1894114"/>
          </a:xfrm>
          <a:prstGeom prst="rect">
            <a:avLst/>
          </a:prstGeom>
        </p:spPr>
      </p:pic>
      <p:sp>
        <p:nvSpPr>
          <p:cNvPr id="20" name="Ellipszis buborék 19"/>
          <p:cNvSpPr/>
          <p:nvPr/>
        </p:nvSpPr>
        <p:spPr>
          <a:xfrm>
            <a:off x="2665048" y="688198"/>
            <a:ext cx="3596415" cy="1584739"/>
          </a:xfrm>
          <a:prstGeom prst="wedgeEllipseCallout">
            <a:avLst>
              <a:gd name="adj1" fmla="val -58277"/>
              <a:gd name="adj2" fmla="val -5654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sz="2200" dirty="0" smtClean="0"/>
          </a:p>
          <a:p>
            <a:pPr algn="ctr"/>
            <a:r>
              <a:rPr lang="hu-HU" sz="2200" dirty="0" smtClean="0"/>
              <a:t>Szerinted miért jó segíteni?</a:t>
            </a:r>
            <a:endParaRPr lang="hu-HU" sz="2200" dirty="0"/>
          </a:p>
          <a:p>
            <a:pPr algn="ctr"/>
            <a:endParaRPr lang="hu-HU" dirty="0"/>
          </a:p>
        </p:txBody>
      </p:sp>
      <p:sp>
        <p:nvSpPr>
          <p:cNvPr id="23" name="Ellipszis buborék 22"/>
          <p:cNvSpPr/>
          <p:nvPr/>
        </p:nvSpPr>
        <p:spPr>
          <a:xfrm>
            <a:off x="6364224" y="895411"/>
            <a:ext cx="4605513" cy="1921436"/>
          </a:xfrm>
          <a:prstGeom prst="wedgeEllipseCallout">
            <a:avLst>
              <a:gd name="adj1" fmla="val 39937"/>
              <a:gd name="adj2" fmla="val -6733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Mit jelenthet az a kifejezés, hogy: </a:t>
            </a:r>
          </a:p>
          <a:p>
            <a:pPr algn="ctr"/>
            <a:r>
              <a:rPr lang="hu-HU" sz="2200" dirty="0" smtClean="0"/>
              <a:t>JÓNAK LENNI JÓ?</a:t>
            </a:r>
            <a:endParaRPr lang="hu-HU" sz="2200" dirty="0"/>
          </a:p>
        </p:txBody>
      </p:sp>
      <p:sp>
        <p:nvSpPr>
          <p:cNvPr id="24" name="Ellipszis buborék 23"/>
          <p:cNvSpPr/>
          <p:nvPr/>
        </p:nvSpPr>
        <p:spPr>
          <a:xfrm>
            <a:off x="7621090" y="3339182"/>
            <a:ext cx="2091780" cy="1289785"/>
          </a:xfrm>
          <a:prstGeom prst="wedgeEllipseCallout">
            <a:avLst>
              <a:gd name="adj1" fmla="val 32253"/>
              <a:gd name="adj2" fmla="val 7076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7200" dirty="0" smtClean="0"/>
              <a:t>?</a:t>
            </a:r>
            <a:endParaRPr lang="hu-HU" sz="7200" dirty="0"/>
          </a:p>
        </p:txBody>
      </p:sp>
      <p:sp>
        <p:nvSpPr>
          <p:cNvPr id="27" name="Téglalap 26"/>
          <p:cNvSpPr/>
          <p:nvPr/>
        </p:nvSpPr>
        <p:spPr>
          <a:xfrm>
            <a:off x="2174563" y="5436774"/>
            <a:ext cx="4189661" cy="963328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514038"/>
                </a:solidFill>
              </a:rPr>
              <a:t>Beszélgessetek erről az osztályban!</a:t>
            </a:r>
            <a:endParaRPr lang="hu-HU" sz="2400" dirty="0">
              <a:solidFill>
                <a:srgbClr val="514038"/>
              </a:solidFill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6082098" y="5642478"/>
            <a:ext cx="4189661" cy="963328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err="1" smtClean="0">
                <a:solidFill>
                  <a:srgbClr val="514038"/>
                </a:solidFill>
              </a:rPr>
              <a:t>Osszátok</a:t>
            </a:r>
            <a:r>
              <a:rPr lang="hu-HU" sz="2400" dirty="0" smtClean="0">
                <a:solidFill>
                  <a:srgbClr val="514038"/>
                </a:solidFill>
              </a:rPr>
              <a:t> meg egymással a gondolataitokat!</a:t>
            </a:r>
            <a:endParaRPr lang="hu-HU" sz="2400" dirty="0">
              <a:solidFill>
                <a:srgbClr val="514038"/>
              </a:solidFill>
            </a:endParaRPr>
          </a:p>
        </p:txBody>
      </p:sp>
      <p:sp>
        <p:nvSpPr>
          <p:cNvPr id="12" name="Ellipszis buborék 11"/>
          <p:cNvSpPr/>
          <p:nvPr/>
        </p:nvSpPr>
        <p:spPr>
          <a:xfrm>
            <a:off x="5235476" y="3452760"/>
            <a:ext cx="2257496" cy="1452480"/>
          </a:xfrm>
          <a:prstGeom prst="wedgeEllipseCallout">
            <a:avLst>
              <a:gd name="adj1" fmla="val 5463"/>
              <a:gd name="adj2" fmla="val 8108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7200" dirty="0" smtClean="0"/>
              <a:t>?</a:t>
            </a:r>
            <a:endParaRPr lang="hu-HU" sz="7200" dirty="0"/>
          </a:p>
        </p:txBody>
      </p:sp>
      <p:sp>
        <p:nvSpPr>
          <p:cNvPr id="13" name="Ellipszis buborék 12"/>
          <p:cNvSpPr/>
          <p:nvPr/>
        </p:nvSpPr>
        <p:spPr>
          <a:xfrm>
            <a:off x="2815213" y="3193773"/>
            <a:ext cx="2270098" cy="1534059"/>
          </a:xfrm>
          <a:prstGeom prst="wedgeEllipseCallout">
            <a:avLst>
              <a:gd name="adj1" fmla="val -22304"/>
              <a:gd name="adj2" fmla="val 6977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7200" dirty="0" smtClean="0"/>
              <a:t>?</a:t>
            </a:r>
            <a:endParaRPr lang="hu-HU" sz="7200" dirty="0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0311"/>
            <a:ext cx="1923303" cy="191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9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7" grpId="0" animBg="1"/>
      <p:bldP spid="28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040" y="2013471"/>
            <a:ext cx="2014149" cy="2675359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693"/>
            <a:ext cx="1828800" cy="1808061"/>
          </a:xfrm>
          <a:prstGeom prst="rect">
            <a:avLst/>
          </a:prstGeom>
        </p:spPr>
      </p:pic>
      <p:sp>
        <p:nvSpPr>
          <p:cNvPr id="17" name="Téglalap 16"/>
          <p:cNvSpPr/>
          <p:nvPr/>
        </p:nvSpPr>
        <p:spPr>
          <a:xfrm>
            <a:off x="2275562" y="193078"/>
            <a:ext cx="9639070" cy="1386518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rgbClr val="514038"/>
                </a:solidFill>
              </a:rPr>
              <a:t>Tudod-e?</a:t>
            </a:r>
          </a:p>
          <a:p>
            <a:r>
              <a:rPr lang="hu-HU" sz="2400" dirty="0" smtClean="0">
                <a:solidFill>
                  <a:srgbClr val="514038"/>
                </a:solidFill>
              </a:rPr>
              <a:t>A Szeretetszolgálatnak vannak olyan programjai, amelyekbe te is bekapcsolódhatsz. </a:t>
            </a:r>
            <a:endParaRPr lang="hu-HU" sz="2400" dirty="0">
              <a:solidFill>
                <a:srgbClr val="514038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8127270" y="5122705"/>
            <a:ext cx="3787362" cy="1243873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rgbClr val="514038"/>
                </a:solidFill>
              </a:rPr>
              <a:t>Lapozz és nézd meg ezekről a programokról a bemutató kisfilmeket! </a:t>
            </a:r>
            <a:endParaRPr lang="hu-HU" sz="2400" dirty="0">
              <a:solidFill>
                <a:srgbClr val="514038"/>
              </a:solidFill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8127270" y="2737583"/>
            <a:ext cx="3787362" cy="590823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rgbClr val="514038"/>
                </a:solidFill>
              </a:rPr>
              <a:t>A Szeretethíd</a:t>
            </a:r>
            <a:endParaRPr lang="hu-HU" sz="2400" dirty="0">
              <a:solidFill>
                <a:srgbClr val="514038"/>
              </a:solidFill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8127270" y="3912841"/>
            <a:ext cx="3787362" cy="590823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rgbClr val="514038"/>
                </a:solidFill>
              </a:rPr>
              <a:t>„Nyilas Misi” karácsonya</a:t>
            </a:r>
            <a:endParaRPr lang="hu-HU" sz="2400" dirty="0">
              <a:solidFill>
                <a:srgbClr val="514038"/>
              </a:solidFill>
            </a:endParaRPr>
          </a:p>
        </p:txBody>
      </p:sp>
      <p:sp>
        <p:nvSpPr>
          <p:cNvPr id="19" name="Téglalap 18"/>
          <p:cNvSpPr/>
          <p:nvPr/>
        </p:nvSpPr>
        <p:spPr>
          <a:xfrm>
            <a:off x="8127270" y="2122389"/>
            <a:ext cx="3787362" cy="590823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rgbClr val="514038"/>
                </a:solidFill>
              </a:rPr>
              <a:t>Ilyen program például:</a:t>
            </a:r>
          </a:p>
        </p:txBody>
      </p:sp>
      <p:sp>
        <p:nvSpPr>
          <p:cNvPr id="20" name="Téglalap 19"/>
          <p:cNvSpPr/>
          <p:nvPr/>
        </p:nvSpPr>
        <p:spPr>
          <a:xfrm>
            <a:off x="8127270" y="3325212"/>
            <a:ext cx="3787362" cy="590823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rgbClr val="514038"/>
                </a:solidFill>
              </a:rPr>
              <a:t>vagy</a:t>
            </a:r>
            <a:endParaRPr lang="hu-HU" sz="2400" dirty="0">
              <a:solidFill>
                <a:srgbClr val="514038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114" y="4026862"/>
            <a:ext cx="2985651" cy="179139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442" y="1790368"/>
            <a:ext cx="2047272" cy="272137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248" y="4026862"/>
            <a:ext cx="1963333" cy="261777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960" y="3833515"/>
            <a:ext cx="1864714" cy="24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5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96" y="3388005"/>
            <a:ext cx="3785616" cy="2457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4" b="3564"/>
          <a:stretch>
            <a:fillRect/>
          </a:stretch>
        </p:blipFill>
        <p:spPr bwMode="auto">
          <a:xfrm>
            <a:off x="0" y="-6449"/>
            <a:ext cx="1848224" cy="197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amárfül 7"/>
          <p:cNvSpPr/>
          <p:nvPr/>
        </p:nvSpPr>
        <p:spPr>
          <a:xfrm>
            <a:off x="548640" y="3608146"/>
            <a:ext cx="3450336" cy="2328673"/>
          </a:xfrm>
          <a:prstGeom prst="foldedCorner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sz="2400" dirty="0" smtClean="0"/>
          </a:p>
          <a:p>
            <a:pPr algn="ctr"/>
            <a:r>
              <a:rPr lang="hu-HU" sz="2400" dirty="0" smtClean="0"/>
              <a:t>Miközben nézed a filmet, figyelj arra, hogy mi az, amiben te is szívesen részt vennél!</a:t>
            </a:r>
            <a:endParaRPr lang="hu-HU" sz="2400" dirty="0"/>
          </a:p>
        </p:txBody>
      </p:sp>
      <p:sp>
        <p:nvSpPr>
          <p:cNvPr id="7" name="Téglalap 6"/>
          <p:cNvSpPr/>
          <p:nvPr/>
        </p:nvSpPr>
        <p:spPr>
          <a:xfrm>
            <a:off x="2173134" y="228325"/>
            <a:ext cx="9382360" cy="2480041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rgbClr val="514038"/>
                </a:solidFill>
              </a:rPr>
              <a:t>Szeretsz segíteni másoknak? És szeretsz közösségben lenni? </a:t>
            </a:r>
          </a:p>
          <a:p>
            <a:r>
              <a:rPr lang="hu-HU" sz="2400" dirty="0" smtClean="0">
                <a:solidFill>
                  <a:srgbClr val="514038"/>
                </a:solidFill>
              </a:rPr>
              <a:t>Ha mind a két kérdésre IGEN-</a:t>
            </a:r>
            <a:r>
              <a:rPr lang="hu-HU" sz="2400" dirty="0" err="1" smtClean="0">
                <a:solidFill>
                  <a:srgbClr val="514038"/>
                </a:solidFill>
              </a:rPr>
              <a:t>nel</a:t>
            </a:r>
            <a:r>
              <a:rPr lang="hu-HU" sz="2400" dirty="0" smtClean="0">
                <a:solidFill>
                  <a:srgbClr val="514038"/>
                </a:solidFill>
              </a:rPr>
              <a:t> válaszoltál, akkor a Szeretethídon a helyed! </a:t>
            </a:r>
          </a:p>
          <a:p>
            <a:r>
              <a:rPr lang="hu-HU" sz="2400" dirty="0" smtClean="0">
                <a:solidFill>
                  <a:srgbClr val="514038"/>
                </a:solidFill>
              </a:rPr>
              <a:t>Mi is az a Szeretethíd? Egy olyan segítségnyújtási lehetőség, amelyiken bárki részt vehet. A célja, hogy közösen tegyünk valami jó dolgot egymásért, a közösségeinkért, a teremtett világért! </a:t>
            </a:r>
          </a:p>
        </p:txBody>
      </p:sp>
      <p:sp>
        <p:nvSpPr>
          <p:cNvPr id="2" name="Jobbra nyíl 1"/>
          <p:cNvSpPr/>
          <p:nvPr/>
        </p:nvSpPr>
        <p:spPr>
          <a:xfrm>
            <a:off x="4693920" y="3827602"/>
            <a:ext cx="2848956" cy="1659483"/>
          </a:xfrm>
          <a:prstGeom prst="rightArrow">
            <a:avLst/>
          </a:prstGeom>
          <a:solidFill>
            <a:srgbClr val="F6DCA8"/>
          </a:solidFill>
          <a:ln>
            <a:solidFill>
              <a:schemeClr val="dk1"/>
            </a:solidFill>
          </a:ln>
          <a:effectLst>
            <a:outerShdw blurRad="152400" dist="508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5A3D3F"/>
                </a:solidFill>
              </a:rPr>
              <a:t>Kattints a képre és indul a film!</a:t>
            </a:r>
            <a:endParaRPr lang="hu-HU" sz="2400" dirty="0">
              <a:solidFill>
                <a:srgbClr val="5A3D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1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815" y="3511546"/>
            <a:ext cx="4031625" cy="2474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4" b="3564"/>
          <a:stretch>
            <a:fillRect/>
          </a:stretch>
        </p:blipFill>
        <p:spPr bwMode="auto">
          <a:xfrm>
            <a:off x="0" y="0"/>
            <a:ext cx="1848224" cy="197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églalap 8"/>
          <p:cNvSpPr/>
          <p:nvPr/>
        </p:nvSpPr>
        <p:spPr>
          <a:xfrm>
            <a:off x="2201792" y="215087"/>
            <a:ext cx="9709792" cy="2764633"/>
          </a:xfrm>
          <a:prstGeom prst="rect">
            <a:avLst/>
          </a:prstGeom>
          <a:solidFill>
            <a:srgbClr val="B74A4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chemeClr val="bg1"/>
                </a:solidFill>
              </a:rPr>
              <a:t>Szeretsz örömet szerezni másoknak? 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Akkor a „Nyilas Misi Karácsonya” egy nagy lehetőség a számodra!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Karácsony előtt, a Református Szeretetszolgálat olyan szegény gyerekeknek gyűjt adományoknak, akik sajnos csak nagyon ritkán kapnak ajándékot. 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Nincs más dolgod, mint elővenni egy üres cipősdobozt, és megtölteni ajándékokkal. </a:t>
            </a:r>
          </a:p>
        </p:txBody>
      </p:sp>
      <p:sp>
        <p:nvSpPr>
          <p:cNvPr id="11" name="Szamárfül 10"/>
          <p:cNvSpPr/>
          <p:nvPr/>
        </p:nvSpPr>
        <p:spPr>
          <a:xfrm>
            <a:off x="476624" y="3842916"/>
            <a:ext cx="3450336" cy="2328673"/>
          </a:xfrm>
          <a:prstGeom prst="foldedCorner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sz="2400" dirty="0" smtClean="0"/>
          </a:p>
          <a:p>
            <a:pPr algn="ctr"/>
            <a:endParaRPr lang="hu-HU" sz="2400" dirty="0"/>
          </a:p>
          <a:p>
            <a:pPr algn="ctr"/>
            <a:r>
              <a:rPr lang="hu-HU" sz="2400" dirty="0" smtClean="0">
                <a:solidFill>
                  <a:srgbClr val="5A3D3F"/>
                </a:solidFill>
              </a:rPr>
              <a:t>Hogy </a:t>
            </a:r>
            <a:r>
              <a:rPr lang="hu-HU" sz="2400" dirty="0">
                <a:solidFill>
                  <a:srgbClr val="5A3D3F"/>
                </a:solidFill>
              </a:rPr>
              <a:t>mivel érdemes megtölteni ezeket a dobozokat, azt megtudhatod a filmből. Figyelj jól!</a:t>
            </a:r>
          </a:p>
          <a:p>
            <a:pPr algn="ctr"/>
            <a:endParaRPr lang="hu-HU" sz="2400" dirty="0" smtClean="0"/>
          </a:p>
        </p:txBody>
      </p:sp>
      <p:sp>
        <p:nvSpPr>
          <p:cNvPr id="13" name="Jobbra nyíl 12"/>
          <p:cNvSpPr/>
          <p:nvPr/>
        </p:nvSpPr>
        <p:spPr>
          <a:xfrm>
            <a:off x="4693920" y="3827602"/>
            <a:ext cx="2848956" cy="1659483"/>
          </a:xfrm>
          <a:prstGeom prst="rightArrow">
            <a:avLst/>
          </a:prstGeom>
          <a:solidFill>
            <a:srgbClr val="B74A4E"/>
          </a:solidFill>
          <a:ln>
            <a:solidFill>
              <a:schemeClr val="dk1"/>
            </a:solidFill>
          </a:ln>
          <a:effectLst>
            <a:outerShdw blurRad="152400" dist="508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Kattints a képre és indul a film!</a:t>
            </a:r>
            <a:endParaRPr lang="hu-H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24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07522" cy="121049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016037" y="654728"/>
            <a:ext cx="6848109" cy="550381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251371" y="1500065"/>
            <a:ext cx="2377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5A3D3F"/>
                </a:solidFill>
                <a:latin typeface="Comic Sans MS" panose="030F0702030302020204" pitchFamily="66" charset="0"/>
              </a:rPr>
              <a:t>SZÍVESEN RÉSZT VENNÉK…</a:t>
            </a:r>
            <a:endParaRPr lang="hu-HU" sz="2800" dirty="0">
              <a:solidFill>
                <a:srgbClr val="5A3D3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Szamárfül 5"/>
          <p:cNvSpPr/>
          <p:nvPr/>
        </p:nvSpPr>
        <p:spPr>
          <a:xfrm>
            <a:off x="704524" y="1323702"/>
            <a:ext cx="6236208" cy="5138058"/>
          </a:xfrm>
          <a:prstGeom prst="foldedCorner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hu-HU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 err="1" smtClean="0"/>
              <a:t>Válassz</a:t>
            </a:r>
            <a:r>
              <a:rPr lang="hu-HU" sz="2400" dirty="0" smtClean="0"/>
              <a:t> ki egy olyan szeretetszolgálati tevékenységet, amelyben szívesen részt vennél!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 smtClean="0"/>
              <a:t>Tervezd meg, hogyan és milyen módon tudnál bekapcsolódni (abban a városban, vagy faluban ahol élsz) ebbe!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 smtClean="0"/>
              <a:t>Vegyél elő egy lapot és a terveidet írd rá!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 smtClean="0"/>
              <a:t>Rajzokkal is kiegészítheted!</a:t>
            </a:r>
            <a:endParaRPr lang="hu-HU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 smtClean="0"/>
              <a:t>A kész tervet fényképezd le és juttasd el a Hittanoktatódhoz!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 smtClean="0"/>
              <a:t>Gondolkozz arról, hogyan tudnád majd egyszer ezeket a terveket megvalósítani!</a:t>
            </a:r>
          </a:p>
        </p:txBody>
      </p:sp>
    </p:spTree>
    <p:extLst>
      <p:ext uri="{BB962C8B-B14F-4D97-AF65-F5344CB8AC3E}">
        <p14:creationId xmlns:p14="http://schemas.microsoft.com/office/powerpoint/2010/main" val="201922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454" y="173884"/>
            <a:ext cx="8327858" cy="6614733"/>
          </a:xfrm>
          <a:prstGeom prst="rect">
            <a:avLst/>
          </a:prstGeom>
        </p:spPr>
      </p:pic>
      <p:sp>
        <p:nvSpPr>
          <p:cNvPr id="3" name="Lekerekített téglalap 2"/>
          <p:cNvSpPr/>
          <p:nvPr/>
        </p:nvSpPr>
        <p:spPr>
          <a:xfrm>
            <a:off x="435843" y="3667539"/>
            <a:ext cx="2752949" cy="2847790"/>
          </a:xfrm>
          <a:prstGeom prst="roundRect">
            <a:avLst/>
          </a:prstGeom>
          <a:solidFill>
            <a:srgbClr val="F6DCA8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A3D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Ezzel az énekkel kérjük Istent, hogy segítsen nekünk mindig szeretettel és segítséggel lenni egymás iránt!</a:t>
            </a:r>
          </a:p>
        </p:txBody>
      </p:sp>
      <p:pic>
        <p:nvPicPr>
          <p:cNvPr id="4" name="Isten szívén megpihenve - zenés -ú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014" y="1983560"/>
            <a:ext cx="1426605" cy="142660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533926" cy="15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1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391" y="-17417"/>
            <a:ext cx="8391525" cy="666205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152616" y="2244078"/>
            <a:ext cx="52337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hu-HU" sz="4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„Legyetek irgalmasok, amint a ti Atyátok is irgalmas!”</a:t>
            </a:r>
          </a:p>
          <a:p>
            <a:pPr lvl="0" algn="ctr">
              <a:defRPr/>
            </a:pPr>
            <a:r>
              <a:rPr lang="hu-HU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(Lukács evangéliuma 6,36)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Kép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58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" name="Kép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11096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</p:spTree>
    <p:extLst>
      <p:ext uri="{BB962C8B-B14F-4D97-AF65-F5344CB8AC3E}">
        <p14:creationId xmlns:p14="http://schemas.microsoft.com/office/powerpoint/2010/main" val="290792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6291" cy="143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97" y="1546167"/>
            <a:ext cx="4604202" cy="458635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1964415" y="426951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sp>
        <p:nvSpPr>
          <p:cNvPr id="5" name="Ellipszis 4"/>
          <p:cNvSpPr>
            <a:spLocks noChangeAspect="1"/>
          </p:cNvSpPr>
          <p:nvPr/>
        </p:nvSpPr>
        <p:spPr>
          <a:xfrm>
            <a:off x="7043138" y="1615031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228565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5899034" y="5497220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317618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Ellipszis 2"/>
          <p:cNvSpPr>
            <a:spLocks noChangeAspect="1"/>
          </p:cNvSpPr>
          <p:nvPr/>
        </p:nvSpPr>
        <p:spPr>
          <a:xfrm>
            <a:off x="927358" y="154153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églalap 10"/>
          <p:cNvSpPr>
            <a:spLocks noChangeArrowheads="1"/>
          </p:cNvSpPr>
          <p:nvPr/>
        </p:nvSpPr>
        <p:spPr bwMode="auto">
          <a:xfrm>
            <a:off x="1089510" y="2254138"/>
            <a:ext cx="39036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0" y="2132028"/>
            <a:ext cx="580887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 a mi oltalmunk és erősségünk, mindig biztos segítség a nyomorúságban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(Zsoltárok könyve 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46,2)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1" y="4524838"/>
            <a:ext cx="4676775" cy="1552575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7" name="Szövegdoboz 6"/>
          <p:cNvSpPr txBox="1"/>
          <p:nvPr/>
        </p:nvSpPr>
        <p:spPr>
          <a:xfrm>
            <a:off x="100583" y="6122461"/>
            <a:ext cx="5639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(A Ppt-</a:t>
            </a:r>
            <a:r>
              <a:rPr lang="hu-HU" dirty="0" err="1" smtClean="0"/>
              <a:t>ben</a:t>
            </a:r>
            <a:r>
              <a:rPr lang="hu-HU" dirty="0" smtClean="0"/>
              <a:t> felhasznált képek a </a:t>
            </a:r>
            <a:r>
              <a:rPr lang="hu-HU" dirty="0" smtClean="0">
                <a:hlinkClick r:id="rId3"/>
              </a:rPr>
              <a:t>www.unsplash.com</a:t>
            </a:r>
            <a:endParaRPr lang="hu-HU" dirty="0" smtClean="0"/>
          </a:p>
          <a:p>
            <a:r>
              <a:rPr lang="hu-HU" dirty="0" smtClean="0"/>
              <a:t>és a </a:t>
            </a:r>
            <a:r>
              <a:rPr lang="hu-HU" dirty="0" smtClean="0">
                <a:hlinkClick r:id="rId4"/>
              </a:rPr>
              <a:t>www.pixabay.hu</a:t>
            </a:r>
            <a:r>
              <a:rPr lang="hu-HU" dirty="0" smtClean="0"/>
              <a:t> internetes oldalon találhatóak.)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2485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297" y="3323923"/>
            <a:ext cx="3922642" cy="3534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382918"/>
            <a:ext cx="4780722" cy="2475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églalap 4"/>
          <p:cNvSpPr/>
          <p:nvPr/>
        </p:nvSpPr>
        <p:spPr>
          <a:xfrm>
            <a:off x="-2" y="2255520"/>
            <a:ext cx="4780725" cy="2187212"/>
          </a:xfrm>
          <a:prstGeom prst="rect">
            <a:avLst/>
          </a:prstGeom>
          <a:solidFill>
            <a:srgbClr val="FBF5D1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rgbClr val="514038"/>
                </a:solidFill>
              </a:rPr>
              <a:t>Emlékszel a vak </a:t>
            </a:r>
            <a:r>
              <a:rPr lang="hu-HU" sz="2200" dirty="0" err="1" smtClean="0">
                <a:solidFill>
                  <a:srgbClr val="514038"/>
                </a:solidFill>
              </a:rPr>
              <a:t>Bartimeus</a:t>
            </a:r>
            <a:r>
              <a:rPr lang="hu-HU" sz="2200" dirty="0" smtClean="0">
                <a:solidFill>
                  <a:srgbClr val="514038"/>
                </a:solidFill>
              </a:rPr>
              <a:t> </a:t>
            </a:r>
          </a:p>
          <a:p>
            <a:pPr algn="ctr"/>
            <a:r>
              <a:rPr lang="hu-HU" sz="2200" dirty="0" smtClean="0">
                <a:solidFill>
                  <a:srgbClr val="514038"/>
                </a:solidFill>
              </a:rPr>
              <a:t>meggyógyításának történetére? </a:t>
            </a:r>
          </a:p>
          <a:p>
            <a:pPr algn="ctr"/>
            <a:r>
              <a:rPr lang="hu-HU" sz="2200" dirty="0" smtClean="0">
                <a:solidFill>
                  <a:srgbClr val="514038"/>
                </a:solidFill>
              </a:rPr>
              <a:t>Őt meggyógyította Jézus.</a:t>
            </a:r>
            <a:endParaRPr lang="hu-HU" sz="2200" dirty="0">
              <a:solidFill>
                <a:srgbClr val="514038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4780723" y="3323923"/>
            <a:ext cx="3498574" cy="3534077"/>
          </a:xfrm>
          <a:prstGeom prst="rect">
            <a:avLst/>
          </a:prstGeom>
          <a:solidFill>
            <a:srgbClr val="EED089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rgbClr val="94574E"/>
                </a:solidFill>
              </a:rPr>
              <a:t>Emlékszel a </a:t>
            </a:r>
            <a:r>
              <a:rPr lang="hu-HU" sz="2200" dirty="0" err="1" smtClean="0">
                <a:solidFill>
                  <a:srgbClr val="94574E"/>
                </a:solidFill>
              </a:rPr>
              <a:t>naini</a:t>
            </a:r>
            <a:r>
              <a:rPr lang="hu-HU" sz="2200" dirty="0" smtClean="0">
                <a:solidFill>
                  <a:srgbClr val="94574E"/>
                </a:solidFill>
              </a:rPr>
              <a:t> ifjú feltámadásának csodájára?</a:t>
            </a:r>
          </a:p>
          <a:p>
            <a:pPr algn="ctr"/>
            <a:r>
              <a:rPr lang="hu-HU" sz="2200" dirty="0" smtClean="0">
                <a:solidFill>
                  <a:srgbClr val="94574E"/>
                </a:solidFill>
              </a:rPr>
              <a:t>Jézus megszánta az asszonyt </a:t>
            </a:r>
          </a:p>
          <a:p>
            <a:pPr algn="ctr"/>
            <a:r>
              <a:rPr lang="hu-HU" sz="2200" dirty="0" smtClean="0">
                <a:solidFill>
                  <a:srgbClr val="94574E"/>
                </a:solidFill>
              </a:rPr>
              <a:t>és feltámasztotta a fiát.</a:t>
            </a:r>
            <a:endParaRPr lang="hu-HU" sz="2200" dirty="0">
              <a:solidFill>
                <a:srgbClr val="94574E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904" y="28929"/>
            <a:ext cx="3529393" cy="3294993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0" name="Téglalap 9"/>
          <p:cNvSpPr/>
          <p:nvPr/>
        </p:nvSpPr>
        <p:spPr>
          <a:xfrm>
            <a:off x="8279296" y="28929"/>
            <a:ext cx="3912703" cy="3294994"/>
          </a:xfrm>
          <a:prstGeom prst="rect">
            <a:avLst/>
          </a:prstGeom>
          <a:solidFill>
            <a:srgbClr val="D7D3B0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Emlékszel az ötezer ember megvendégelésének történetére?</a:t>
            </a:r>
          </a:p>
          <a:p>
            <a:pPr algn="ctr"/>
            <a:r>
              <a:rPr lang="hu-HU" sz="2200" dirty="0" smtClean="0"/>
              <a:t>Nekik enni adott Jézus.</a:t>
            </a:r>
            <a:endParaRPr lang="hu-HU" sz="220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6" y="28928"/>
            <a:ext cx="2260902" cy="222659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360" y="29817"/>
            <a:ext cx="2251233" cy="2225703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50577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968140" y="663997"/>
            <a:ext cx="48972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400" dirty="0" smtClean="0">
                <a:solidFill>
                  <a:schemeClr val="bg1"/>
                </a:solidFill>
              </a:rPr>
              <a:t>Jézus életében azt láttuk, </a:t>
            </a:r>
            <a:endParaRPr lang="hu-HU" sz="2400" dirty="0">
              <a:solidFill>
                <a:schemeClr val="bg1"/>
              </a:solidFill>
            </a:endParaRPr>
          </a:p>
          <a:p>
            <a:pPr algn="r"/>
            <a:r>
              <a:rPr lang="hu-HU" sz="2400" dirty="0" smtClean="0">
                <a:solidFill>
                  <a:schemeClr val="bg1"/>
                </a:solidFill>
              </a:rPr>
              <a:t>hogy mindig észrevette azokat, </a:t>
            </a:r>
          </a:p>
          <a:p>
            <a:pPr algn="r"/>
            <a:r>
              <a:rPr lang="hu-HU" sz="2400" dirty="0" smtClean="0">
                <a:solidFill>
                  <a:schemeClr val="bg1"/>
                </a:solidFill>
              </a:rPr>
              <a:t>akiknek szükségük volt segítségre. </a:t>
            </a:r>
            <a:endParaRPr lang="hu-HU" sz="2400" dirty="0">
              <a:solidFill>
                <a:schemeClr val="bg1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40" y="3274326"/>
            <a:ext cx="2950942" cy="2658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08" y="442033"/>
            <a:ext cx="3427606" cy="1774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églalap 4"/>
          <p:cNvSpPr/>
          <p:nvPr/>
        </p:nvSpPr>
        <p:spPr>
          <a:xfrm>
            <a:off x="752128" y="1944645"/>
            <a:ext cx="2683566" cy="704504"/>
          </a:xfrm>
          <a:prstGeom prst="rect">
            <a:avLst/>
          </a:prstGeom>
          <a:solidFill>
            <a:srgbClr val="FBF5D1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solidFill>
                  <a:srgbClr val="514038"/>
                </a:solidFill>
              </a:rPr>
              <a:t>A</a:t>
            </a:r>
            <a:r>
              <a:rPr lang="hu-HU" sz="2200" dirty="0" smtClean="0">
                <a:solidFill>
                  <a:srgbClr val="514038"/>
                </a:solidFill>
              </a:rPr>
              <a:t> vak </a:t>
            </a:r>
            <a:r>
              <a:rPr lang="hu-HU" sz="2200" dirty="0" err="1" smtClean="0">
                <a:solidFill>
                  <a:srgbClr val="514038"/>
                </a:solidFill>
              </a:rPr>
              <a:t>Bartimeust</a:t>
            </a:r>
            <a:r>
              <a:rPr lang="hu-HU" sz="2200" dirty="0" smtClean="0">
                <a:solidFill>
                  <a:srgbClr val="514038"/>
                </a:solidFill>
              </a:rPr>
              <a:t>.</a:t>
            </a:r>
          </a:p>
        </p:txBody>
      </p:sp>
      <p:sp>
        <p:nvSpPr>
          <p:cNvPr id="8" name="Téglalap 7"/>
          <p:cNvSpPr/>
          <p:nvPr/>
        </p:nvSpPr>
        <p:spPr>
          <a:xfrm>
            <a:off x="573865" y="5580174"/>
            <a:ext cx="3190461" cy="745435"/>
          </a:xfrm>
          <a:prstGeom prst="rect">
            <a:avLst/>
          </a:prstGeom>
          <a:solidFill>
            <a:srgbClr val="EED089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solidFill>
                  <a:srgbClr val="94574E"/>
                </a:solidFill>
              </a:rPr>
              <a:t>A</a:t>
            </a:r>
            <a:r>
              <a:rPr lang="hu-HU" sz="2200" dirty="0" smtClean="0">
                <a:solidFill>
                  <a:srgbClr val="94574E"/>
                </a:solidFill>
              </a:rPr>
              <a:t> </a:t>
            </a:r>
            <a:r>
              <a:rPr lang="hu-HU" sz="2200" dirty="0" err="1" smtClean="0">
                <a:solidFill>
                  <a:srgbClr val="94574E"/>
                </a:solidFill>
              </a:rPr>
              <a:t>naini</a:t>
            </a:r>
            <a:r>
              <a:rPr lang="hu-HU" sz="2200" dirty="0" smtClean="0">
                <a:solidFill>
                  <a:srgbClr val="94574E"/>
                </a:solidFill>
              </a:rPr>
              <a:t> ifjú édesanyját.</a:t>
            </a:r>
            <a:endParaRPr lang="hu-HU" sz="2200" dirty="0">
              <a:solidFill>
                <a:srgbClr val="94574E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638" y="659729"/>
            <a:ext cx="2580578" cy="2409193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0" name="Téglalap 9"/>
          <p:cNvSpPr/>
          <p:nvPr/>
        </p:nvSpPr>
        <p:spPr>
          <a:xfrm>
            <a:off x="3993136" y="2739457"/>
            <a:ext cx="2789582" cy="709961"/>
          </a:xfrm>
          <a:prstGeom prst="rect">
            <a:avLst/>
          </a:prstGeom>
          <a:solidFill>
            <a:srgbClr val="D7D3B0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/>
              <a:t>A</a:t>
            </a:r>
            <a:r>
              <a:rPr lang="hu-HU" sz="2200" dirty="0" smtClean="0"/>
              <a:t>z ötezer embert.</a:t>
            </a:r>
            <a:endParaRPr lang="hu-HU" sz="2200" dirty="0"/>
          </a:p>
        </p:txBody>
      </p:sp>
      <p:sp>
        <p:nvSpPr>
          <p:cNvPr id="3" name="Téglalap 2"/>
          <p:cNvSpPr/>
          <p:nvPr/>
        </p:nvSpPr>
        <p:spPr>
          <a:xfrm>
            <a:off x="7028782" y="2108270"/>
            <a:ext cx="4836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2400" dirty="0" smtClean="0">
                <a:solidFill>
                  <a:schemeClr val="bg1"/>
                </a:solidFill>
              </a:rPr>
              <a:t>Odafigyelt rájuk és </a:t>
            </a:r>
            <a:r>
              <a:rPr lang="hu-HU" sz="2400" dirty="0">
                <a:solidFill>
                  <a:schemeClr val="bg1"/>
                </a:solidFill>
              </a:rPr>
              <a:t>segítette őket. </a:t>
            </a:r>
            <a:endParaRPr lang="hu-HU" sz="240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837" y="3445066"/>
            <a:ext cx="4981491" cy="2880543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2" name="Téglalap 11"/>
          <p:cNvSpPr/>
          <p:nvPr/>
        </p:nvSpPr>
        <p:spPr>
          <a:xfrm>
            <a:off x="5882353" y="5952892"/>
            <a:ext cx="3190461" cy="7454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rgbClr val="94574E"/>
                </a:solidFill>
              </a:rPr>
              <a:t>És sok más embert is.</a:t>
            </a:r>
            <a:endParaRPr lang="hu-HU" sz="2200" dirty="0">
              <a:solidFill>
                <a:srgbClr val="94574E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044668" y="2812661"/>
            <a:ext cx="1741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2400" dirty="0" smtClean="0">
                <a:solidFill>
                  <a:schemeClr val="bg1"/>
                </a:solidFill>
              </a:rPr>
              <a:t>Szeretettel.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10173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3" grpId="0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435" y="318051"/>
            <a:ext cx="6211956" cy="3888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zövegdoboz 4"/>
          <p:cNvSpPr txBox="1"/>
          <p:nvPr/>
        </p:nvSpPr>
        <p:spPr>
          <a:xfrm>
            <a:off x="457199" y="2481881"/>
            <a:ext cx="41048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FBF5D1"/>
                </a:solidFill>
              </a:rPr>
              <a:t>A szeretet gyakorlására hívta fel </a:t>
            </a:r>
          </a:p>
          <a:p>
            <a:r>
              <a:rPr lang="hu-HU" sz="2800" dirty="0" smtClean="0">
                <a:solidFill>
                  <a:srgbClr val="FBF5D1"/>
                </a:solidFill>
              </a:rPr>
              <a:t>a követői figyelmét is.</a:t>
            </a:r>
            <a:endParaRPr lang="hu-HU" sz="2800" dirty="0">
              <a:solidFill>
                <a:srgbClr val="FBF5D1"/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417"/>
            <a:ext cx="2184776" cy="2160000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457200" y="4206175"/>
            <a:ext cx="11072191" cy="2236304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rgbClr val="514038"/>
                </a:solidFill>
              </a:rPr>
              <a:t>Tudod-e?</a:t>
            </a:r>
          </a:p>
          <a:p>
            <a:r>
              <a:rPr lang="hu-HU" sz="2400" dirty="0">
                <a:solidFill>
                  <a:srgbClr val="514038"/>
                </a:solidFill>
              </a:rPr>
              <a:t>A</a:t>
            </a:r>
            <a:r>
              <a:rPr lang="hu-HU" sz="2400" dirty="0" smtClean="0">
                <a:solidFill>
                  <a:srgbClr val="514038"/>
                </a:solidFill>
              </a:rPr>
              <a:t>z emberek nem csupán egyedül tudnak engedelmeskedni Jézus felhívásának. </a:t>
            </a:r>
          </a:p>
          <a:p>
            <a:r>
              <a:rPr lang="hu-HU" sz="2400" dirty="0" smtClean="0">
                <a:solidFill>
                  <a:srgbClr val="514038"/>
                </a:solidFill>
              </a:rPr>
              <a:t>A szeretet gyakorlásában egyszerre többen is részt vehetnek.                 Előfordul, hogy egy közösség, egy gyülekezet, vagy az egyház összefogva, együtt segít a segítségre szoruló embereken.  </a:t>
            </a:r>
            <a:endParaRPr lang="hu-HU" sz="2400" dirty="0">
              <a:solidFill>
                <a:srgbClr val="5140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7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5" b="98996" l="0" r="100000">
                        <a14:foregroundMark x1="86369" y1="28916" x2="86369" y2="28916"/>
                        <a14:foregroundMark x1="64076" y1="91767" x2="64076" y2="91767"/>
                        <a14:foregroundMark x1="64586" y1="94578" x2="64586" y2="94578"/>
                        <a14:backgroundMark x1="33376" y1="25502" x2="33376" y2="25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4110" y="1272209"/>
            <a:ext cx="7896220" cy="50093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Szamárfül 2"/>
          <p:cNvSpPr/>
          <p:nvPr/>
        </p:nvSpPr>
        <p:spPr>
          <a:xfrm>
            <a:off x="2862469" y="854765"/>
            <a:ext cx="4651513" cy="1476661"/>
          </a:xfrm>
          <a:prstGeom prst="foldedCorne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/>
              <a:t>A múlt órán arról gondolkodtunk, hogy ki az, akinek az utcán segítségre lehet szüksége.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7417"/>
            <a:ext cx="2184776" cy="2160000"/>
          </a:xfrm>
          <a:prstGeom prst="rect">
            <a:avLst/>
          </a:prstGeom>
        </p:spPr>
      </p:pic>
      <p:sp>
        <p:nvSpPr>
          <p:cNvPr id="4" name="Szamárfül 3"/>
          <p:cNvSpPr/>
          <p:nvPr/>
        </p:nvSpPr>
        <p:spPr>
          <a:xfrm>
            <a:off x="306209" y="3528391"/>
            <a:ext cx="3757133" cy="1980121"/>
          </a:xfrm>
          <a:prstGeom prst="foldedCorne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400" dirty="0" smtClean="0"/>
          </a:p>
          <a:p>
            <a:r>
              <a:rPr lang="hu-HU" sz="2400" dirty="0" smtClean="0"/>
              <a:t>Ma pedig arról is szó lesz, hogy az utcán túl, milyen lehetőségei vannak még a segítségnyújtásnak. </a:t>
            </a:r>
          </a:p>
        </p:txBody>
      </p:sp>
    </p:spTree>
    <p:extLst>
      <p:ext uri="{BB962C8B-B14F-4D97-AF65-F5344CB8AC3E}">
        <p14:creationId xmlns:p14="http://schemas.microsoft.com/office/powerpoint/2010/main" val="274761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276" l="725" r="97585">
                        <a14:foregroundMark x1="38889" y1="6897" x2="38889" y2="6897"/>
                        <a14:foregroundMark x1="24879" y1="12562" x2="24879" y2="12562"/>
                        <a14:foregroundMark x1="57246" y1="5665" x2="57246" y2="5665"/>
                        <a14:foregroundMark x1="63043" y1="6158" x2="63043" y2="6158"/>
                        <a14:foregroundMark x1="51449" y1="5172" x2="51449" y2="51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574" y="2079190"/>
            <a:ext cx="1873975" cy="183776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7" b="98977" l="4502" r="957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634" y="0"/>
            <a:ext cx="2034725" cy="188525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48" b="97877" l="2823" r="971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9286" y="3833720"/>
            <a:ext cx="1993485" cy="1893007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1" b="98458" l="1326" r="986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8841" y="349872"/>
            <a:ext cx="2300722" cy="1978272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88" b="99287" l="713" r="983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6308" y="169660"/>
            <a:ext cx="2249359" cy="2249359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05" b="98413" l="965" r="971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2977" y="3958084"/>
            <a:ext cx="1896020" cy="192040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28" b="98972" l="3440" r="958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0589" y="4089414"/>
            <a:ext cx="2190813" cy="2093922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31595" y="2477564"/>
            <a:ext cx="2651224" cy="1528779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3701011" y="2626265"/>
            <a:ext cx="4789978" cy="1068764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514038"/>
                </a:solidFill>
              </a:rPr>
              <a:t>Kinek lehet segítségre szüksége?</a:t>
            </a:r>
            <a:endParaRPr lang="hu-HU" sz="2400" dirty="0">
              <a:solidFill>
                <a:srgbClr val="514038"/>
              </a:solidFill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91928" y="4819979"/>
            <a:ext cx="2296762" cy="948284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rgbClr val="514038"/>
                </a:solidFill>
              </a:rPr>
              <a:t>Melyik az a jel, amit felismersz?</a:t>
            </a:r>
            <a:endParaRPr lang="hu-HU" sz="2200" dirty="0">
              <a:solidFill>
                <a:srgbClr val="514038"/>
              </a:solidFill>
            </a:endParaRPr>
          </a:p>
        </p:txBody>
      </p:sp>
      <p:sp>
        <p:nvSpPr>
          <p:cNvPr id="21" name="Téglalap 20"/>
          <p:cNvSpPr/>
          <p:nvPr/>
        </p:nvSpPr>
        <p:spPr>
          <a:xfrm>
            <a:off x="9528048" y="5428215"/>
            <a:ext cx="2590347" cy="1295888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514038"/>
                </a:solidFill>
              </a:rPr>
              <a:t>Beszélgessetek ezekről a kérdésekről!</a:t>
            </a:r>
            <a:endParaRPr lang="hu-HU" sz="2400" dirty="0">
              <a:solidFill>
                <a:srgbClr val="514038"/>
              </a:solidFill>
            </a:endParaRPr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716528" cy="1711518"/>
          </a:xfrm>
          <a:prstGeom prst="rect">
            <a:avLst/>
          </a:prstGeom>
        </p:spPr>
      </p:pic>
      <p:sp>
        <p:nvSpPr>
          <p:cNvPr id="23" name="Téglalap 22"/>
          <p:cNvSpPr/>
          <p:nvPr/>
        </p:nvSpPr>
        <p:spPr>
          <a:xfrm>
            <a:off x="97276" y="5837950"/>
            <a:ext cx="2299704" cy="886153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rgbClr val="514038"/>
                </a:solidFill>
              </a:rPr>
              <a:t>Mit jut eszedbe róla?</a:t>
            </a:r>
            <a:endParaRPr lang="hu-HU" sz="2200" dirty="0">
              <a:solidFill>
                <a:srgbClr val="5140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59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276" l="725" r="97585">
                        <a14:foregroundMark x1="38889" y1="6897" x2="38889" y2="6897"/>
                        <a14:foregroundMark x1="24879" y1="12562" x2="24879" y2="12562"/>
                        <a14:foregroundMark x1="57246" y1="5665" x2="57246" y2="5665"/>
                        <a14:foregroundMark x1="63043" y1="6158" x2="63043" y2="6158"/>
                        <a14:foregroundMark x1="51449" y1="5172" x2="51449" y2="51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574" y="2079190"/>
            <a:ext cx="1873975" cy="183776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7" b="98977" l="4502" r="957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634" y="0"/>
            <a:ext cx="2034725" cy="188525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48" b="97877" l="2823" r="971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9286" y="3833720"/>
            <a:ext cx="1993485" cy="1893007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1" b="98458" l="1326" r="986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8841" y="349872"/>
            <a:ext cx="2300722" cy="1978272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88" b="99287" l="713" r="983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6308" y="169660"/>
            <a:ext cx="2249359" cy="2249359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05" b="98413" l="965" r="971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2977" y="3958084"/>
            <a:ext cx="1896020" cy="192040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28" b="98972" l="3440" r="958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0589" y="4089414"/>
            <a:ext cx="2190813" cy="2093922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31595" y="2477564"/>
            <a:ext cx="2651224" cy="1528779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3448529" y="2626265"/>
            <a:ext cx="5294943" cy="1068764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514038"/>
                </a:solidFill>
              </a:rPr>
              <a:t>Mit gondolsz, mit fejezhetnek ki </a:t>
            </a:r>
          </a:p>
          <a:p>
            <a:pPr algn="ctr"/>
            <a:r>
              <a:rPr lang="hu-HU" sz="2400" dirty="0" smtClean="0">
                <a:solidFill>
                  <a:srgbClr val="514038"/>
                </a:solidFill>
              </a:rPr>
              <a:t>ezek a képek?</a:t>
            </a:r>
            <a:endParaRPr lang="hu-HU" sz="2400" dirty="0">
              <a:solidFill>
                <a:srgbClr val="514038"/>
              </a:solidFill>
            </a:endParaRPr>
          </a:p>
        </p:txBody>
      </p:sp>
      <p:sp>
        <p:nvSpPr>
          <p:cNvPr id="21" name="Téglalap 20"/>
          <p:cNvSpPr/>
          <p:nvPr/>
        </p:nvSpPr>
        <p:spPr>
          <a:xfrm>
            <a:off x="9528448" y="5691790"/>
            <a:ext cx="2571659" cy="1032313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514038"/>
                </a:solidFill>
              </a:rPr>
              <a:t>Beszélgessetek erről is!</a:t>
            </a:r>
            <a:endParaRPr lang="hu-HU" sz="2400" dirty="0">
              <a:solidFill>
                <a:srgbClr val="514038"/>
              </a:solidFill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" y="0"/>
            <a:ext cx="1792224" cy="176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3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276" l="725" r="97585">
                        <a14:foregroundMark x1="38889" y1="6897" x2="38889" y2="6897"/>
                        <a14:foregroundMark x1="24879" y1="12562" x2="24879" y2="12562"/>
                        <a14:foregroundMark x1="57246" y1="5665" x2="57246" y2="5665"/>
                        <a14:foregroundMark x1="63043" y1="6158" x2="63043" y2="6158"/>
                        <a14:foregroundMark x1="51449" y1="5172" x2="51449" y2="51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574" y="2079190"/>
            <a:ext cx="1873975" cy="183776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7" b="98977" l="4502" r="957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634" y="0"/>
            <a:ext cx="2034725" cy="188525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48" b="97877" l="2823" r="971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9286" y="3833720"/>
            <a:ext cx="1993485" cy="1893007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1" b="98458" l="1326" r="986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8841" y="349872"/>
            <a:ext cx="2300722" cy="1978272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88" b="99287" l="713" r="983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6308" y="169660"/>
            <a:ext cx="2249359" cy="2249359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05" b="98413" l="965" r="971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2977" y="3958084"/>
            <a:ext cx="1896020" cy="192040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28" b="98972" l="3440" r="958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0589" y="4089414"/>
            <a:ext cx="2190813" cy="2093922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31595" y="2477564"/>
            <a:ext cx="2651224" cy="1528779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731150" cy="1711518"/>
          </a:xfrm>
          <a:prstGeom prst="rect">
            <a:avLst/>
          </a:prstGeom>
        </p:spPr>
      </p:pic>
      <p:sp>
        <p:nvSpPr>
          <p:cNvPr id="20" name="Téglalap 19"/>
          <p:cNvSpPr/>
          <p:nvPr/>
        </p:nvSpPr>
        <p:spPr>
          <a:xfrm>
            <a:off x="114260" y="3512375"/>
            <a:ext cx="2176102" cy="987935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514038"/>
                </a:solidFill>
              </a:rPr>
              <a:t>Iszákosmentő misszió</a:t>
            </a:r>
            <a:endParaRPr lang="hu-HU" sz="2400" dirty="0">
              <a:solidFill>
                <a:srgbClr val="514038"/>
              </a:solidFill>
            </a:endParaRPr>
          </a:p>
        </p:txBody>
      </p:sp>
      <p:sp>
        <p:nvSpPr>
          <p:cNvPr id="23" name="Téglalap 22"/>
          <p:cNvSpPr/>
          <p:nvPr/>
        </p:nvSpPr>
        <p:spPr>
          <a:xfrm>
            <a:off x="5039422" y="1585909"/>
            <a:ext cx="2043869" cy="963328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514038"/>
                </a:solidFill>
              </a:rPr>
              <a:t>Telefonos lelki segély</a:t>
            </a:r>
            <a:endParaRPr lang="hu-HU" sz="2400" dirty="0">
              <a:solidFill>
                <a:srgbClr val="514038"/>
              </a:solidFill>
            </a:endParaRPr>
          </a:p>
        </p:txBody>
      </p:sp>
      <p:sp>
        <p:nvSpPr>
          <p:cNvPr id="24" name="Téglalap 23"/>
          <p:cNvSpPr/>
          <p:nvPr/>
        </p:nvSpPr>
        <p:spPr>
          <a:xfrm>
            <a:off x="4656806" y="5924246"/>
            <a:ext cx="2886171" cy="560480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514038"/>
                </a:solidFill>
              </a:rPr>
              <a:t>Siketek missziója</a:t>
            </a:r>
            <a:endParaRPr lang="hu-HU" sz="2400" dirty="0">
              <a:solidFill>
                <a:srgbClr val="514038"/>
              </a:solidFill>
            </a:endParaRPr>
          </a:p>
        </p:txBody>
      </p:sp>
      <p:sp>
        <p:nvSpPr>
          <p:cNvPr id="25" name="Téglalap 24"/>
          <p:cNvSpPr/>
          <p:nvPr/>
        </p:nvSpPr>
        <p:spPr>
          <a:xfrm>
            <a:off x="1597957" y="5363766"/>
            <a:ext cx="2493004" cy="560480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514038"/>
                </a:solidFill>
              </a:rPr>
              <a:t>Gyermekkórház</a:t>
            </a:r>
            <a:endParaRPr lang="hu-HU" sz="2400" dirty="0">
              <a:solidFill>
                <a:srgbClr val="514038"/>
              </a:solidFill>
            </a:endParaRPr>
          </a:p>
        </p:txBody>
      </p:sp>
      <p:sp>
        <p:nvSpPr>
          <p:cNvPr id="26" name="Téglalap 25"/>
          <p:cNvSpPr/>
          <p:nvPr/>
        </p:nvSpPr>
        <p:spPr>
          <a:xfrm>
            <a:off x="2710424" y="2129544"/>
            <a:ext cx="1854478" cy="560480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514038"/>
                </a:solidFill>
              </a:rPr>
              <a:t>Ételosztás</a:t>
            </a:r>
            <a:endParaRPr lang="hu-HU" sz="2400" dirty="0">
              <a:solidFill>
                <a:srgbClr val="514038"/>
              </a:solidFill>
            </a:endParaRPr>
          </a:p>
        </p:txBody>
      </p:sp>
      <p:sp>
        <p:nvSpPr>
          <p:cNvPr id="27" name="Téglalap 26"/>
          <p:cNvSpPr/>
          <p:nvPr/>
        </p:nvSpPr>
        <p:spPr>
          <a:xfrm>
            <a:off x="9043961" y="1463507"/>
            <a:ext cx="2383181" cy="560480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514038"/>
                </a:solidFill>
              </a:rPr>
              <a:t>Idősek otthona</a:t>
            </a:r>
            <a:endParaRPr lang="hu-HU" sz="2400" dirty="0">
              <a:solidFill>
                <a:srgbClr val="514038"/>
              </a:solidFill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8323092" y="5446487"/>
            <a:ext cx="2017005" cy="560480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514038"/>
                </a:solidFill>
              </a:rPr>
              <a:t>Vakmisszió</a:t>
            </a:r>
            <a:endParaRPr lang="hu-HU" sz="2400" dirty="0">
              <a:solidFill>
                <a:srgbClr val="514038"/>
              </a:solidFill>
            </a:endParaRPr>
          </a:p>
        </p:txBody>
      </p:sp>
      <p:sp>
        <p:nvSpPr>
          <p:cNvPr id="29" name="Téglalap 28"/>
          <p:cNvSpPr/>
          <p:nvPr/>
        </p:nvSpPr>
        <p:spPr>
          <a:xfrm>
            <a:off x="9593369" y="3826381"/>
            <a:ext cx="2598631" cy="1267077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514038"/>
                </a:solidFill>
              </a:rPr>
              <a:t>Magyar Református Szeretetszolgálat</a:t>
            </a:r>
            <a:endParaRPr lang="hu-HU" sz="2400" dirty="0">
              <a:solidFill>
                <a:srgbClr val="514038"/>
              </a:solidFill>
            </a:endParaRPr>
          </a:p>
        </p:txBody>
      </p:sp>
      <p:sp>
        <p:nvSpPr>
          <p:cNvPr id="30" name="Téglalap 29"/>
          <p:cNvSpPr/>
          <p:nvPr/>
        </p:nvSpPr>
        <p:spPr>
          <a:xfrm>
            <a:off x="3454301" y="2772048"/>
            <a:ext cx="5283399" cy="1068764"/>
          </a:xfrm>
          <a:prstGeom prst="rect">
            <a:avLst/>
          </a:prstGeom>
          <a:solidFill>
            <a:srgbClr val="F6DCA8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solidFill>
                <a:srgbClr val="514038"/>
              </a:solidFill>
            </a:endParaRPr>
          </a:p>
          <a:p>
            <a:pPr algn="ctr"/>
            <a:r>
              <a:rPr lang="hu-HU" sz="2400" dirty="0" smtClean="0">
                <a:solidFill>
                  <a:srgbClr val="514038"/>
                </a:solidFill>
              </a:rPr>
              <a:t>A Református Egyház ezeken a lehetőségeken keresztül tud segíteni. .</a:t>
            </a:r>
            <a:endParaRPr lang="hu-HU" sz="2400" dirty="0">
              <a:solidFill>
                <a:srgbClr val="5140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2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2832</TotalTime>
  <Words>878</Words>
  <Application>Microsoft Office PowerPoint</Application>
  <PresentationFormat>Szélesvásznú</PresentationFormat>
  <Paragraphs>143</Paragraphs>
  <Slides>21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7" baseType="lpstr">
      <vt:lpstr>Arial</vt:lpstr>
      <vt:lpstr>Comic Sans MS</vt:lpstr>
      <vt:lpstr>Times New Roman</vt:lpstr>
      <vt:lpstr>Wingdings</vt:lpstr>
      <vt:lpstr>Wingdings 3</vt:lpstr>
      <vt:lpstr>2_Office-téma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134</cp:revision>
  <dcterms:created xsi:type="dcterms:W3CDTF">2021-03-11T09:44:14Z</dcterms:created>
  <dcterms:modified xsi:type="dcterms:W3CDTF">2021-03-22T12:51:36Z</dcterms:modified>
</cp:coreProperties>
</file>