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61" r:id="rId3"/>
    <p:sldId id="316" r:id="rId4"/>
    <p:sldId id="295" r:id="rId5"/>
    <p:sldId id="318" r:id="rId6"/>
    <p:sldId id="313" r:id="rId7"/>
    <p:sldId id="314" r:id="rId8"/>
    <p:sldId id="320" r:id="rId9"/>
    <p:sldId id="299" r:id="rId10"/>
    <p:sldId id="321" r:id="rId11"/>
    <p:sldId id="322" r:id="rId12"/>
    <p:sldId id="307" r:id="rId13"/>
    <p:sldId id="323" r:id="rId14"/>
    <p:sldId id="308" r:id="rId15"/>
    <p:sldId id="326" r:id="rId16"/>
    <p:sldId id="325" r:id="rId17"/>
    <p:sldId id="302" r:id="rId18"/>
    <p:sldId id="262" r:id="rId19"/>
    <p:sldId id="263" r:id="rId20"/>
    <p:sldId id="264" r:id="rId2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880D"/>
    <a:srgbClr val="F2DCA5"/>
    <a:srgbClr val="FDF7D5"/>
    <a:srgbClr val="F1DCA5"/>
    <a:srgbClr val="FEF7D6"/>
    <a:srgbClr val="FFFF99"/>
    <a:srgbClr val="FBE1A8"/>
    <a:srgbClr val="DCDCDC"/>
    <a:srgbClr val="B200C0"/>
    <a:srgbClr val="991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3" d="100"/>
          <a:sy n="73" d="100"/>
        </p:scale>
        <p:origin x="5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732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16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021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332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28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358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Élőláb helye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Dia számának helye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1631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Élőláb helye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Dia számának hely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914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Élőláb hely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Dia számának hely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395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2803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4203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2020. 06. 03.</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828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wps.com/download" TargetMode="Externa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Ellipszis 1"/>
          <p:cNvSpPr/>
          <p:nvPr/>
        </p:nvSpPr>
        <p:spPr>
          <a:xfrm>
            <a:off x="711921" y="1472033"/>
            <a:ext cx="2142309" cy="2012705"/>
          </a:xfrm>
          <a:prstGeom prst="ellipse">
            <a:avLst/>
          </a:prstGeom>
          <a:gradFill>
            <a:gsLst>
              <a:gs pos="0">
                <a:srgbClr val="FFFF99"/>
              </a:gs>
              <a:gs pos="29000">
                <a:srgbClr val="F1DCA5"/>
              </a:gs>
              <a:gs pos="83000">
                <a:srgbClr val="FBE1A8"/>
              </a:gs>
              <a:gs pos="96000">
                <a:schemeClr val="bg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1" i="0" u="none" strike="noStrike" kern="1200" cap="none" spc="0" normalizeH="0" baseline="0" noProof="0" dirty="0" smtClean="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DIGITÁLIS </a:t>
            </a:r>
            <a:r>
              <a:rPr kumimoji="0" lang="hu-HU"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HITTANÓRA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Szövegdoboz 2"/>
          <p:cNvSpPr txBox="1"/>
          <p:nvPr/>
        </p:nvSpPr>
        <p:spPr>
          <a:xfrm>
            <a:off x="3540034" y="1472033"/>
            <a:ext cx="8307251" cy="4893647"/>
          </a:xfrm>
          <a:prstGeom prst="rect">
            <a:avLst/>
          </a:prstGeom>
          <a:gradFill>
            <a:gsLst>
              <a:gs pos="0">
                <a:schemeClr val="accent1">
                  <a:lumMod val="5000"/>
                  <a:lumOff val="95000"/>
                </a:schemeClr>
              </a:gs>
              <a:gs pos="74000">
                <a:srgbClr val="F1DCA5"/>
              </a:gs>
              <a:gs pos="40000">
                <a:srgbClr val="FFFF99"/>
              </a:gs>
              <a:gs pos="100000">
                <a:schemeClr val="bg1">
                  <a:lumMod val="75000"/>
                </a:schemeClr>
              </a:gs>
            </a:gsLst>
            <a:lin ang="5400000" scaled="1"/>
          </a:gradFill>
          <a:ln w="88900" cap="flat">
            <a:gradFill>
              <a:gsLst>
                <a:gs pos="0">
                  <a:schemeClr val="accent1">
                    <a:lumMod val="5000"/>
                    <a:lumOff val="95000"/>
                  </a:schemeClr>
                </a:gs>
                <a:gs pos="9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Kedves Szülők!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Kérjük, hogy segítsenek a gyermeküknek a hittanóra tananyagának az elsajátításában!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A digitális hittanórán szükség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lesz az alábbiakra:</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Internet kapcsolat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Hangszóró vagy fülhallgató a hanganyaghoz</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smtClean="0">
                <a:ln>
                  <a:noFill/>
                </a:ln>
                <a:solidFill>
                  <a:srgbClr val="44546A">
                    <a:lumMod val="75000"/>
                  </a:srgbClr>
                </a:solidFill>
                <a:effectLst/>
                <a:uLnTx/>
                <a:uFillTx/>
                <a:latin typeface="Arial" panose="020B0604020202020204" pitchFamily="34" charset="0"/>
                <a:ea typeface="+mn-ea"/>
                <a:cs typeface="Arial" panose="020B0604020202020204" pitchFamily="34" charset="0"/>
              </a:rPr>
              <a:t>Hittan füzet, vagy </a:t>
            </a:r>
            <a:r>
              <a:rPr kumimoji="0" lang="hu-HU" sz="2400" b="0" i="0" u="none" strike="noStrike" kern="1200" cap="none" spc="0" normalizeH="0" baseline="0" noProof="0" smtClean="0">
                <a:ln>
                  <a:noFill/>
                </a:ln>
                <a:solidFill>
                  <a:srgbClr val="44546A">
                    <a:lumMod val="75000"/>
                  </a:srgbClr>
                </a:solidFill>
                <a:effectLst/>
                <a:uLnTx/>
                <a:uFillTx/>
                <a:latin typeface="Arial" panose="020B0604020202020204" pitchFamily="34" charset="0"/>
                <a:ea typeface="+mn-ea"/>
                <a:cs typeface="Arial" panose="020B0604020202020204" pitchFamily="34" charset="0"/>
              </a:rPr>
              <a:t>papír </a:t>
            </a:r>
            <a:r>
              <a:rPr kumimoji="0" lang="hu-HU" sz="2400" b="0" i="0" u="none" strike="noStrike" kern="1200" cap="none" spc="0" normalizeH="0" baseline="0" noProof="0" smtClean="0">
                <a:ln>
                  <a:noFill/>
                </a:ln>
                <a:solidFill>
                  <a:srgbClr val="44546A">
                    <a:lumMod val="75000"/>
                  </a:srgbClr>
                </a:solidFill>
                <a:effectLst/>
                <a:uLnTx/>
                <a:uFillTx/>
                <a:latin typeface="Arial" panose="020B0604020202020204" pitchFamily="34" charset="0"/>
                <a:ea typeface="+mn-ea"/>
                <a:cs typeface="Arial" panose="020B0604020202020204" pitchFamily="34" charset="0"/>
              </a:rPr>
              <a:t>lapok</a:t>
            </a:r>
            <a:endPar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smtClean="0">
                <a:ln>
                  <a:noFill/>
                </a:ln>
                <a:solidFill>
                  <a:srgbClr val="44546A">
                    <a:lumMod val="75000"/>
                  </a:srgbClr>
                </a:solidFill>
                <a:effectLst/>
                <a:uLnTx/>
                <a:uFillTx/>
                <a:latin typeface="Arial" panose="020B0604020202020204" pitchFamily="34" charset="0"/>
                <a:ea typeface="+mn-ea"/>
                <a:cs typeface="Arial" panose="020B0604020202020204" pitchFamily="34" charset="0"/>
              </a:rPr>
              <a:t>Ceruza, </a:t>
            </a:r>
            <a:r>
              <a:rPr lang="hu-HU" sz="2400" dirty="0" smtClean="0">
                <a:solidFill>
                  <a:srgbClr val="44546A">
                    <a:lumMod val="75000"/>
                  </a:srgbClr>
                </a:solidFill>
                <a:latin typeface="Arial" panose="020B0604020202020204" pitchFamily="34" charset="0"/>
                <a:cs typeface="Arial" panose="020B0604020202020204" pitchFamily="34" charset="0"/>
              </a:rPr>
              <a:t>színes ceruzák, zárható üveg</a:t>
            </a:r>
            <a:endPar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endPar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Kérem, hogy indítsák el a diavetítést!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(A linkekre így tudnak rákattintani!)</a:t>
            </a:r>
          </a:p>
        </p:txBody>
      </p:sp>
      <p:sp>
        <p:nvSpPr>
          <p:cNvPr id="4" name="Szövegdoboz 5"/>
          <p:cNvSpPr txBox="1">
            <a:spLocks noChangeArrowheads="1"/>
          </p:cNvSpPr>
          <p:nvPr/>
        </p:nvSpPr>
        <p:spPr bwMode="auto">
          <a:xfrm>
            <a:off x="0" y="223505"/>
            <a:ext cx="12192000" cy="769937"/>
          </a:xfrm>
          <a:prstGeom prst="rect">
            <a:avLst/>
          </a:prstGeom>
          <a:gradFill>
            <a:gsLst>
              <a:gs pos="0">
                <a:srgbClr val="FFFF99"/>
              </a:gs>
              <a:gs pos="29000">
                <a:srgbClr val="F1DCA5"/>
              </a:gs>
              <a:gs pos="83000">
                <a:srgbClr val="FBE1A8"/>
              </a:gs>
              <a:gs pos="96000">
                <a:schemeClr val="bg2">
                  <a:lumMod val="75000"/>
                </a:schemeClr>
              </a:gs>
            </a:gsLst>
            <a:lin ang="5400000" scaled="1"/>
          </a:grad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altLang="hu-HU" sz="4400" dirty="0" smtClean="0">
                <a:solidFill>
                  <a:schemeClr val="bg1"/>
                </a:solidFill>
                <a:cs typeface="Arial" panose="020B0604020202020204" pitchFamily="34" charset="0"/>
              </a:rPr>
              <a:t>Isten útján járok egész évben</a:t>
            </a:r>
            <a:endParaRPr kumimoji="0" lang="hu-HU" altLang="hu-HU" sz="4400" b="0" i="0" u="none" strike="noStrike" kern="1200" cap="none" spc="0" normalizeH="0" baseline="0" noProof="0" dirty="0" smtClean="0">
              <a:ln>
                <a:noFill/>
              </a:ln>
              <a:solidFill>
                <a:schemeClr val="bg1"/>
              </a:solidFill>
              <a:effectLst/>
              <a:uLnTx/>
              <a:uFillTx/>
              <a:cs typeface="Arial" panose="020B0604020202020204" pitchFamily="34" charset="0"/>
            </a:endParaRPr>
          </a:p>
        </p:txBody>
      </p:sp>
      <p:sp>
        <p:nvSpPr>
          <p:cNvPr id="6" name="Téglalap 5"/>
          <p:cNvSpPr/>
          <p:nvPr/>
        </p:nvSpPr>
        <p:spPr>
          <a:xfrm>
            <a:off x="313505" y="3753108"/>
            <a:ext cx="2939143" cy="2612572"/>
          </a:xfrm>
          <a:prstGeom prst="rect">
            <a:avLst/>
          </a:prstGeom>
          <a:gradFill>
            <a:gsLst>
              <a:gs pos="0">
                <a:schemeClr val="accent1">
                  <a:lumMod val="5000"/>
                  <a:lumOff val="95000"/>
                </a:schemeClr>
              </a:gs>
              <a:gs pos="38000">
                <a:srgbClr val="FFFF99"/>
              </a:gs>
              <a:gs pos="71000">
                <a:srgbClr val="F2DCA5"/>
              </a:gs>
              <a:gs pos="100000">
                <a:schemeClr val="bg1">
                  <a:lumMod val="85000"/>
                </a:schemeClr>
              </a:gs>
            </a:gsLst>
            <a:lin ang="5400000" scaled="1"/>
          </a:gra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Javaslat: A PPT fájlok megjelenítéséhez használják a WPS Office ingyenes verzióját (Letölthető innen: </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hlinkClick r:id="rId2"/>
              </a:rPr>
              <a:t>WPS Office letöltések</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 Az alkalmazás elérhető Windows-</a:t>
            </a:r>
            <a:r>
              <a:rPr kumimoji="0" lang="hu-HU" sz="1800" b="0" i="0" u="none" strike="noStrike" kern="1200" cap="none" spc="0" normalizeH="0" baseline="0" noProof="0" dirty="0" err="1">
                <a:ln>
                  <a:noFill/>
                </a:ln>
                <a:solidFill>
                  <a:schemeClr val="bg2">
                    <a:lumMod val="25000"/>
                  </a:schemeClr>
                </a:solidFill>
                <a:effectLst/>
                <a:uLnTx/>
                <a:uFillTx/>
                <a:latin typeface="Arial" panose="020B0604020202020204"/>
                <a:ea typeface="+mn-ea"/>
                <a:cs typeface="+mn-cs"/>
              </a:rPr>
              <a:t>os</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és </a:t>
            </a:r>
            <a:r>
              <a:rPr kumimoji="0" lang="hu-HU" sz="1800" b="0" i="0" u="none" strike="noStrike" kern="1200" cap="none" spc="0" normalizeH="0" baseline="0" noProof="0" dirty="0" err="1">
                <a:ln>
                  <a:noFill/>
                </a:ln>
                <a:solidFill>
                  <a:schemeClr val="bg2">
                    <a:lumMod val="25000"/>
                  </a:schemeClr>
                </a:solidFill>
                <a:effectLst/>
                <a:uLnTx/>
                <a:uFillTx/>
                <a:latin typeface="Arial" panose="020B0604020202020204"/>
                <a:ea typeface="+mn-ea"/>
                <a:cs typeface="+mn-cs"/>
              </a:rPr>
              <a:t>Android-os</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platformokra is!</a:t>
            </a:r>
          </a:p>
        </p:txBody>
      </p:sp>
      <p:pic>
        <p:nvPicPr>
          <p:cNvPr id="9" name="Kép 8"/>
          <p:cNvPicPr>
            <a:picLocks noChangeAspect="1"/>
          </p:cNvPicPr>
          <p:nvPr/>
        </p:nvPicPr>
        <p:blipFill rotWithShape="1">
          <a:blip r:embed="rId3">
            <a:extLst>
              <a:ext uri="{BEBA8EAE-BF5A-486C-A8C5-ECC9F3942E4B}">
                <a14:imgProps xmlns:a14="http://schemas.microsoft.com/office/drawing/2010/main">
                  <a14:imgLayer r:embed="rId4">
                    <a14:imgEffect>
                      <a14:backgroundRemoval t="6750" b="95000" l="5405" r="89813">
                        <a14:foregroundMark x1="67360" y1="25750" x2="67360" y2="25750"/>
                        <a14:foregroundMark x1="35967" y1="20500" x2="35967" y2="20500"/>
                        <a14:foregroundMark x1="26195" y1="49750" x2="26195" y2="49750"/>
                        <a14:foregroundMark x1="26195" y1="53250" x2="26195" y2="53250"/>
                        <a14:foregroundMark x1="26819" y1="47000" x2="26819" y2="47000"/>
                        <a14:foregroundMark x1="25988" y1="55500" x2="25988" y2="55500"/>
                        <a14:backgroundMark x1="18087" y1="14750" x2="18087" y2="14750"/>
                        <a14:backgroundMark x1="53638" y1="15000" x2="53638" y2="15000"/>
                        <a14:backgroundMark x1="70686" y1="14000" x2="70686" y2="14000"/>
                        <a14:backgroundMark x1="75676" y1="10250" x2="75676" y2="10250"/>
                        <a14:backgroundMark x1="55301" y1="18250" x2="55301" y2="18250"/>
                        <a14:backgroundMark x1="10187" y1="13000" x2="10187" y2="13000"/>
                        <a14:backgroundMark x1="55094" y1="21500" x2="55094" y2="21500"/>
                        <a14:backgroundMark x1="48233" y1="32000" x2="48233" y2="32000"/>
                        <a14:backgroundMark x1="47401" y1="36250" x2="47401" y2="36250"/>
                        <a14:backgroundMark x1="47401" y1="40250" x2="47401" y2="40250"/>
                        <a14:backgroundMark x1="47193" y1="25750" x2="47193" y2="25750"/>
                        <a14:backgroundMark x1="47817" y1="28750" x2="47817" y2="28750"/>
                      </a14:backgroundRemoval>
                    </a14:imgEffect>
                  </a14:imgLayer>
                </a14:imgProps>
              </a:ext>
            </a:extLst>
          </a:blip>
          <a:srcRect l="7247" t="6426" r="16845" b="3475"/>
          <a:stretch/>
        </p:blipFill>
        <p:spPr>
          <a:xfrm rot="594132" flipH="1">
            <a:off x="9792875" y="92740"/>
            <a:ext cx="855632" cy="909308"/>
          </a:xfrm>
          <a:prstGeom prst="rect">
            <a:avLst/>
          </a:prstGeom>
        </p:spPr>
      </p:pic>
      <p:pic>
        <p:nvPicPr>
          <p:cNvPr id="10" name="Kép 9"/>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64528" y1="70927" x2="64528" y2="70927"/>
                        <a14:foregroundMark x1="77358" y1="74436" x2="77358" y2="74436"/>
                        <a14:foregroundMark x1="68679" y1="75689" x2="68679" y2="75689"/>
                        <a14:foregroundMark x1="62264" y1="82957" x2="62264" y2="82957"/>
                        <a14:foregroundMark x1="60755" y1="71429" x2="60755" y2="71429"/>
                        <a14:foregroundMark x1="79245" y1="70927" x2="79245" y2="70927"/>
                        <a14:foregroundMark x1="57736" y1="87469" x2="57736" y2="87469"/>
                        <a14:foregroundMark x1="62264" y1="86717" x2="62264" y2="86717"/>
                        <a14:foregroundMark x1="72830" y1="51378" x2="72830" y2="51378"/>
                        <a14:foregroundMark x1="75094" y1="37093" x2="75094" y2="37093"/>
                        <a14:foregroundMark x1="75094" y1="34837" x2="75094" y2="34837"/>
                        <a14:foregroundMark x1="75094" y1="41103" x2="75094" y2="41103"/>
                        <a14:foregroundMark x1="47925" y1="69925" x2="47925" y2="69925"/>
                        <a14:foregroundMark x1="20000" y1="64411" x2="20000" y2="64411"/>
                        <a14:foregroundMark x1="50189" y1="68922" x2="50189" y2="68922"/>
                        <a14:foregroundMark x1="81509" y1="91479" x2="81509" y2="91479"/>
                        <a14:foregroundMark x1="76226" y1="92732" x2="76226" y2="92732"/>
                        <a14:foregroundMark x1="78113" y1="89223" x2="78113" y2="89223"/>
                        <a14:foregroundMark x1="81509" y1="89223" x2="81509" y2="89223"/>
                        <a14:foregroundMark x1="75094" y1="83709" x2="75094" y2="83709"/>
                        <a14:foregroundMark x1="82264" y1="39348" x2="82264" y2="39348"/>
                        <a14:foregroundMark x1="64906" y1="35840" x2="64906" y2="35840"/>
                        <a14:foregroundMark x1="71698" y1="38596" x2="71698" y2="38596"/>
                        <a14:foregroundMark x1="82264" y1="44612" x2="82264" y2="44612"/>
                        <a14:foregroundMark x1="76226" y1="44612" x2="76226" y2="44612"/>
                        <a14:backgroundMark x1="28679" y1="14286" x2="28679" y2="14286"/>
                        <a14:backgroundMark x1="62264" y1="27318" x2="62264" y2="27318"/>
                      </a14:backgroundRemoval>
                    </a14:imgEffect>
                  </a14:imgLayer>
                </a14:imgProps>
              </a:ext>
            </a:extLst>
          </a:blip>
          <a:srcRect l="12442" t="3286" r="8921" b="3389"/>
          <a:stretch/>
        </p:blipFill>
        <p:spPr>
          <a:xfrm rot="597623" flipH="1">
            <a:off x="1822662" y="-45410"/>
            <a:ext cx="621972" cy="1068516"/>
          </a:xfrm>
          <a:prstGeom prst="rect">
            <a:avLst/>
          </a:prstGeom>
        </p:spPr>
      </p:pic>
    </p:spTree>
    <p:extLst>
      <p:ext uri="{BB962C8B-B14F-4D97-AF65-F5344CB8AC3E}">
        <p14:creationId xmlns:p14="http://schemas.microsoft.com/office/powerpoint/2010/main" val="34071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0-#ppt_w/2"/>
                                          </p:val>
                                        </p:tav>
                                        <p:tav tm="100000">
                                          <p:val>
                                            <p:strVal val="#ppt_x"/>
                                          </p:val>
                                        </p:tav>
                                      </p:tavLst>
                                    </p:anim>
                                    <p:anim calcmode="lin" valueType="num">
                                      <p:cBhvr additive="base">
                                        <p:cTn id="8" dur="3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3000"/>
                                        <p:tgtEl>
                                          <p:spTgt spid="9"/>
                                        </p:tgtEl>
                                        <p:attrNameLst>
                                          <p:attrName>ppt_x</p:attrName>
                                        </p:attrNameLst>
                                      </p:cBhvr>
                                      <p:tavLst>
                                        <p:tav tm="0">
                                          <p:val>
                                            <p:strVal val="ppt_x"/>
                                          </p:val>
                                        </p:tav>
                                        <p:tav tm="100000">
                                          <p:val>
                                            <p:strVal val="1+ppt_w/2"/>
                                          </p:val>
                                        </p:tav>
                                      </p:tavLst>
                                    </p:anim>
                                    <p:anim calcmode="lin" valueType="num">
                                      <p:cBhvr additive="base">
                                        <p:cTn id="13" dur="3000"/>
                                        <p:tgtEl>
                                          <p:spTgt spid="9"/>
                                        </p:tgtEl>
                                        <p:attrNameLst>
                                          <p:attrName>ppt_y</p:attrName>
                                        </p:attrNameLst>
                                      </p:cBhvr>
                                      <p:tavLst>
                                        <p:tav tm="0">
                                          <p:val>
                                            <p:strVal val="ppt_y"/>
                                          </p:val>
                                        </p:tav>
                                        <p:tav tm="100000">
                                          <p:val>
                                            <p:strVal val="ppt_y"/>
                                          </p:val>
                                        </p:tav>
                                      </p:tavLst>
                                    </p:anim>
                                    <p:set>
                                      <p:cBhvr>
                                        <p:cTn id="14"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sp>
        <p:nvSpPr>
          <p:cNvPr id="7" name="Szövegdoboz 6"/>
          <p:cNvSpPr txBox="1"/>
          <p:nvPr/>
        </p:nvSpPr>
        <p:spPr>
          <a:xfrm>
            <a:off x="488534" y="265684"/>
            <a:ext cx="6820524" cy="523220"/>
          </a:xfrm>
          <a:prstGeom prst="rect">
            <a:avLst/>
          </a:prstGeom>
          <a:noFill/>
        </p:spPr>
        <p:txBody>
          <a:bodyPr wrap="square" rtlCol="0">
            <a:spAutoFit/>
          </a:bodyPr>
          <a:lstStyle/>
          <a:p>
            <a:r>
              <a:rPr lang="hu-HU" sz="2800" dirty="0" smtClean="0">
                <a:solidFill>
                  <a:srgbClr val="B3880D"/>
                </a:solidFill>
              </a:rPr>
              <a:t>A börtönből a fáraó udvarába került. </a:t>
            </a:r>
            <a:endParaRPr lang="hu-HU" sz="2800" dirty="0">
              <a:solidFill>
                <a:srgbClr val="B3880D"/>
              </a:solidFill>
            </a:endParaRPr>
          </a:p>
        </p:txBody>
      </p:sp>
      <p:sp>
        <p:nvSpPr>
          <p:cNvPr id="8" name="Szövegdoboz 7"/>
          <p:cNvSpPr txBox="1"/>
          <p:nvPr/>
        </p:nvSpPr>
        <p:spPr>
          <a:xfrm>
            <a:off x="488534" y="850459"/>
            <a:ext cx="7598660" cy="954107"/>
          </a:xfrm>
          <a:prstGeom prst="rect">
            <a:avLst/>
          </a:prstGeom>
          <a:noFill/>
        </p:spPr>
        <p:txBody>
          <a:bodyPr wrap="square" rtlCol="0">
            <a:spAutoFit/>
          </a:bodyPr>
          <a:lstStyle/>
          <a:p>
            <a:r>
              <a:rPr lang="hu-HU" sz="2800" dirty="0" smtClean="0">
                <a:solidFill>
                  <a:srgbClr val="B3880D"/>
                </a:solidFill>
              </a:rPr>
              <a:t>Egyiptom főembere lett, és megmentette az országot az éhségtől. </a:t>
            </a:r>
            <a:endParaRPr lang="hu-HU" sz="2800" dirty="0">
              <a:solidFill>
                <a:srgbClr val="B3880D"/>
              </a:solidFill>
            </a:endParaRPr>
          </a:p>
        </p:txBody>
      </p:sp>
      <p:pic>
        <p:nvPicPr>
          <p:cNvPr id="9" name="Kép 8"/>
          <p:cNvPicPr>
            <a:picLocks noChangeAspect="1"/>
          </p:cNvPicPr>
          <p:nvPr/>
        </p:nvPicPr>
        <p:blipFill>
          <a:blip r:embed="rId2"/>
          <a:stretch>
            <a:fillRect/>
          </a:stretch>
        </p:blipFill>
        <p:spPr>
          <a:xfrm>
            <a:off x="488534" y="2358322"/>
            <a:ext cx="4231680" cy="29325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Kép 9"/>
          <p:cNvPicPr>
            <a:picLocks noChangeAspect="1"/>
          </p:cNvPicPr>
          <p:nvPr/>
        </p:nvPicPr>
        <p:blipFill>
          <a:blip r:embed="rId3"/>
          <a:stretch>
            <a:fillRect/>
          </a:stretch>
        </p:blipFill>
        <p:spPr>
          <a:xfrm rot="460949">
            <a:off x="5541763" y="1569761"/>
            <a:ext cx="5946992" cy="26597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Szövegdoboz 10"/>
          <p:cNvSpPr txBox="1"/>
          <p:nvPr/>
        </p:nvSpPr>
        <p:spPr>
          <a:xfrm>
            <a:off x="5576341" y="4536260"/>
            <a:ext cx="6265889" cy="1384995"/>
          </a:xfrm>
          <a:prstGeom prst="rect">
            <a:avLst/>
          </a:prstGeom>
          <a:noFill/>
        </p:spPr>
        <p:txBody>
          <a:bodyPr wrap="square" rtlCol="0">
            <a:spAutoFit/>
          </a:bodyPr>
          <a:lstStyle/>
          <a:p>
            <a:pPr algn="r"/>
            <a:r>
              <a:rPr lang="hu-HU" sz="2800" dirty="0" smtClean="0">
                <a:solidFill>
                  <a:srgbClr val="B3880D"/>
                </a:solidFill>
              </a:rPr>
              <a:t>Még a családján is ő segített, </a:t>
            </a:r>
          </a:p>
          <a:p>
            <a:pPr algn="r"/>
            <a:r>
              <a:rPr lang="hu-HU" sz="2800" dirty="0" smtClean="0">
                <a:solidFill>
                  <a:srgbClr val="B3880D"/>
                </a:solidFill>
              </a:rPr>
              <a:t>miután próbára tette a testvéreit, </a:t>
            </a:r>
          </a:p>
          <a:p>
            <a:pPr algn="r"/>
            <a:r>
              <a:rPr lang="hu-HU" sz="2800" dirty="0" smtClean="0">
                <a:solidFill>
                  <a:srgbClr val="B3880D"/>
                </a:solidFill>
              </a:rPr>
              <a:t>és megbocsátott nekik.</a:t>
            </a:r>
            <a:endParaRPr lang="hu-HU" sz="2800" dirty="0">
              <a:solidFill>
                <a:srgbClr val="B3880D"/>
              </a:solidFill>
            </a:endParaRPr>
          </a:p>
        </p:txBody>
      </p:sp>
      <p:sp>
        <p:nvSpPr>
          <p:cNvPr id="12" name="Szövegdoboz 11"/>
          <p:cNvSpPr txBox="1"/>
          <p:nvPr/>
        </p:nvSpPr>
        <p:spPr>
          <a:xfrm>
            <a:off x="644577" y="6026046"/>
            <a:ext cx="11197653" cy="584775"/>
          </a:xfrm>
          <a:prstGeom prst="rect">
            <a:avLst/>
          </a:prstGeom>
          <a:noFill/>
        </p:spPr>
        <p:txBody>
          <a:bodyPr wrap="square" rtlCol="0">
            <a:spAutoFit/>
          </a:bodyPr>
          <a:lstStyle/>
          <a:p>
            <a:pPr algn="ctr"/>
            <a:r>
              <a:rPr lang="hu-HU" sz="3200" dirty="0" smtClean="0">
                <a:solidFill>
                  <a:srgbClr val="B3880D"/>
                </a:solidFill>
              </a:rPr>
              <a:t>Nem lett volna erre képes, ha Isten nem segít neki.</a:t>
            </a:r>
            <a:endParaRPr lang="hu-HU" sz="3200" dirty="0">
              <a:solidFill>
                <a:srgbClr val="B3880D"/>
              </a:solidFill>
            </a:endParaRPr>
          </a:p>
        </p:txBody>
      </p:sp>
    </p:spTree>
    <p:extLst>
      <p:ext uri="{BB962C8B-B14F-4D97-AF65-F5344CB8AC3E}">
        <p14:creationId xmlns:p14="http://schemas.microsoft.com/office/powerpoint/2010/main" val="1360534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DCA5"/>
        </a:solidFill>
        <a:effectLst/>
      </p:bgPr>
    </p:bg>
    <p:spTree>
      <p:nvGrpSpPr>
        <p:cNvPr id="1" name=""/>
        <p:cNvGrpSpPr/>
        <p:nvPr/>
      </p:nvGrpSpPr>
      <p:grpSpPr>
        <a:xfrm>
          <a:off x="0" y="0"/>
          <a:ext cx="0" cy="0"/>
          <a:chOff x="0" y="0"/>
          <a:chExt cx="0" cy="0"/>
        </a:xfrm>
      </p:grpSpPr>
      <p:sp>
        <p:nvSpPr>
          <p:cNvPr id="5" name="Szövegdoboz 4"/>
          <p:cNvSpPr txBox="1"/>
          <p:nvPr/>
        </p:nvSpPr>
        <p:spPr>
          <a:xfrm>
            <a:off x="2884355" y="397755"/>
            <a:ext cx="7848602" cy="1077218"/>
          </a:xfrm>
          <a:prstGeom prst="rect">
            <a:avLst/>
          </a:prstGeom>
          <a:noFill/>
        </p:spPr>
        <p:txBody>
          <a:bodyPr wrap="square" rtlCol="0">
            <a:spAutoFit/>
          </a:bodyPr>
          <a:lstStyle/>
          <a:p>
            <a:pPr algn="r"/>
            <a:r>
              <a:rPr lang="hu-HU" sz="3200" dirty="0" smtClean="0">
                <a:solidFill>
                  <a:srgbClr val="B3880D"/>
                </a:solidFill>
              </a:rPr>
              <a:t>Hosszú utat tett meg Mária és József is Betlehemig…</a:t>
            </a:r>
            <a:endParaRPr lang="hu-HU" sz="3200" dirty="0">
              <a:solidFill>
                <a:srgbClr val="B3880D"/>
              </a:solidFill>
            </a:endParaRPr>
          </a:p>
        </p:txBody>
      </p:sp>
      <p:pic>
        <p:nvPicPr>
          <p:cNvPr id="6" name="Kép 5"/>
          <p:cNvPicPr>
            <a:picLocks noChangeAspect="1"/>
          </p:cNvPicPr>
          <p:nvPr/>
        </p:nvPicPr>
        <p:blipFill>
          <a:blip r:embed="rId2"/>
          <a:stretch>
            <a:fillRect/>
          </a:stretch>
        </p:blipFill>
        <p:spPr>
          <a:xfrm>
            <a:off x="443771" y="342381"/>
            <a:ext cx="3702570" cy="3251143"/>
          </a:xfrm>
          <a:prstGeom prst="rect">
            <a:avLst/>
          </a:prstGeom>
        </p:spPr>
      </p:pic>
      <p:pic>
        <p:nvPicPr>
          <p:cNvPr id="7" name="Kép 6"/>
          <p:cNvPicPr>
            <a:picLocks noChangeAspect="1"/>
          </p:cNvPicPr>
          <p:nvPr/>
        </p:nvPicPr>
        <p:blipFill>
          <a:blip r:embed="rId3">
            <a:extLst>
              <a:ext uri="{BEBA8EAE-BF5A-486C-A8C5-ECC9F3942E4B}">
                <a14:imgProps xmlns:a14="http://schemas.microsoft.com/office/drawing/2010/main">
                  <a14:imgLayer r:embed="rId4">
                    <a14:imgEffect>
                      <a14:backgroundRemoval t="2928" b="99076" l="0" r="99490">
                        <a14:foregroundMark x1="49490" y1="61941" x2="49490" y2="61941"/>
                        <a14:foregroundMark x1="51658" y1="64715" x2="51658" y2="64715"/>
                        <a14:foregroundMark x1="51658" y1="68413" x2="51658" y2="68413"/>
                      </a14:backgroundRemoval>
                    </a14:imgEffect>
                  </a14:imgLayer>
                </a14:imgProps>
              </a:ext>
            </a:extLst>
          </a:blip>
          <a:stretch>
            <a:fillRect/>
          </a:stretch>
        </p:blipFill>
        <p:spPr>
          <a:xfrm>
            <a:off x="3999886" y="1967952"/>
            <a:ext cx="3948023" cy="3268198"/>
          </a:xfrm>
          <a:prstGeom prst="rect">
            <a:avLst/>
          </a:prstGeom>
          <a:ln>
            <a:noFill/>
          </a:ln>
          <a:effectLst>
            <a:softEdge rad="112500"/>
          </a:effectLst>
        </p:spPr>
      </p:pic>
      <p:sp>
        <p:nvSpPr>
          <p:cNvPr id="8" name="Szövegdoboz 7"/>
          <p:cNvSpPr txBox="1"/>
          <p:nvPr/>
        </p:nvSpPr>
        <p:spPr>
          <a:xfrm>
            <a:off x="922054" y="5729129"/>
            <a:ext cx="6448574" cy="584775"/>
          </a:xfrm>
          <a:prstGeom prst="rect">
            <a:avLst/>
          </a:prstGeom>
          <a:noFill/>
        </p:spPr>
        <p:txBody>
          <a:bodyPr wrap="square" rtlCol="0">
            <a:spAutoFit/>
          </a:bodyPr>
          <a:lstStyle/>
          <a:p>
            <a:r>
              <a:rPr lang="hu-HU" sz="3200" dirty="0" smtClean="0">
                <a:solidFill>
                  <a:srgbClr val="B3880D"/>
                </a:solidFill>
              </a:rPr>
              <a:t>…ahogyan a Napkeleti bölcsek is.</a:t>
            </a:r>
            <a:endParaRPr lang="hu-HU" sz="3200" dirty="0">
              <a:solidFill>
                <a:srgbClr val="B3880D"/>
              </a:solidFill>
            </a:endParaRPr>
          </a:p>
        </p:txBody>
      </p:sp>
      <p:pic>
        <p:nvPicPr>
          <p:cNvPr id="9" name="Kép 8"/>
          <p:cNvPicPr>
            <a:picLocks noChangeAspect="1"/>
          </p:cNvPicPr>
          <p:nvPr/>
        </p:nvPicPr>
        <p:blipFill>
          <a:blip r:embed="rId5"/>
          <a:stretch>
            <a:fillRect/>
          </a:stretch>
        </p:blipFill>
        <p:spPr>
          <a:xfrm>
            <a:off x="7418724" y="3117599"/>
            <a:ext cx="4773276" cy="3799269"/>
          </a:xfrm>
          <a:prstGeom prst="rect">
            <a:avLst/>
          </a:prstGeom>
        </p:spPr>
      </p:pic>
    </p:spTree>
    <p:extLst>
      <p:ext uri="{BB962C8B-B14F-4D97-AF65-F5344CB8AC3E}">
        <p14:creationId xmlns:p14="http://schemas.microsoft.com/office/powerpoint/2010/main" val="168178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7D6"/>
        </a:soli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5771214" y="320880"/>
            <a:ext cx="6011056" cy="5572293"/>
          </a:xfrm>
          <a:prstGeom prst="rect">
            <a:avLst/>
          </a:prstGeom>
          <a:ln>
            <a:noFill/>
          </a:ln>
          <a:effectLst>
            <a:softEdge rad="112500"/>
          </a:effectLst>
        </p:spPr>
      </p:pic>
      <p:sp>
        <p:nvSpPr>
          <p:cNvPr id="3" name="Szövegdoboz 2"/>
          <p:cNvSpPr txBox="1"/>
          <p:nvPr/>
        </p:nvSpPr>
        <p:spPr>
          <a:xfrm>
            <a:off x="614597" y="494675"/>
            <a:ext cx="5276537" cy="584775"/>
          </a:xfrm>
          <a:prstGeom prst="rect">
            <a:avLst/>
          </a:prstGeom>
          <a:noFill/>
        </p:spPr>
        <p:txBody>
          <a:bodyPr wrap="square" rtlCol="0">
            <a:spAutoFit/>
          </a:bodyPr>
          <a:lstStyle/>
          <a:p>
            <a:r>
              <a:rPr lang="hu-HU" sz="3200" dirty="0">
                <a:solidFill>
                  <a:srgbClr val="B3880D"/>
                </a:solidFill>
              </a:rPr>
              <a:t>A</a:t>
            </a:r>
            <a:r>
              <a:rPr lang="hu-HU" sz="3200" dirty="0" smtClean="0">
                <a:solidFill>
                  <a:srgbClr val="B3880D"/>
                </a:solidFill>
              </a:rPr>
              <a:t>z </a:t>
            </a:r>
            <a:r>
              <a:rPr lang="hu-HU" sz="3200" dirty="0" err="1" smtClean="0">
                <a:solidFill>
                  <a:srgbClr val="B3880D"/>
                </a:solidFill>
              </a:rPr>
              <a:t>emmausi</a:t>
            </a:r>
            <a:r>
              <a:rPr lang="hu-HU" sz="3200" dirty="0" smtClean="0">
                <a:solidFill>
                  <a:srgbClr val="B3880D"/>
                </a:solidFill>
              </a:rPr>
              <a:t> tanítványok…,</a:t>
            </a:r>
            <a:endParaRPr lang="hu-HU" sz="3200" dirty="0">
              <a:solidFill>
                <a:srgbClr val="B3880D"/>
              </a:solidFill>
            </a:endParaRPr>
          </a:p>
        </p:txBody>
      </p:sp>
      <p:sp>
        <p:nvSpPr>
          <p:cNvPr id="4" name="Szövegdoboz 3"/>
          <p:cNvSpPr txBox="1"/>
          <p:nvPr/>
        </p:nvSpPr>
        <p:spPr>
          <a:xfrm>
            <a:off x="614597" y="1307277"/>
            <a:ext cx="4871803" cy="584775"/>
          </a:xfrm>
          <a:prstGeom prst="rect">
            <a:avLst/>
          </a:prstGeom>
          <a:noFill/>
        </p:spPr>
        <p:txBody>
          <a:bodyPr wrap="square" rtlCol="0">
            <a:spAutoFit/>
          </a:bodyPr>
          <a:lstStyle/>
          <a:p>
            <a:r>
              <a:rPr lang="hu-HU" sz="3200" dirty="0" smtClean="0">
                <a:solidFill>
                  <a:srgbClr val="B3880D"/>
                </a:solidFill>
              </a:rPr>
              <a:t>…vagy az etióp főember.</a:t>
            </a:r>
            <a:endParaRPr lang="hu-HU" sz="3200" dirty="0">
              <a:solidFill>
                <a:srgbClr val="B3880D"/>
              </a:solidFill>
            </a:endParaRPr>
          </a:p>
        </p:txBody>
      </p:sp>
      <p:pic>
        <p:nvPicPr>
          <p:cNvPr id="5" name="Kép 4"/>
          <p:cNvPicPr>
            <a:picLocks noChangeAspect="1"/>
          </p:cNvPicPr>
          <p:nvPr/>
        </p:nvPicPr>
        <p:blipFill rotWithShape="1">
          <a:blip r:embed="rId3">
            <a:extLst>
              <a:ext uri="{BEBA8EAE-BF5A-486C-A8C5-ECC9F3942E4B}">
                <a14:imgProps xmlns:a14="http://schemas.microsoft.com/office/drawing/2010/main">
                  <a14:imgLayer r:embed="rId4">
                    <a14:imgEffect>
                      <a14:backgroundRemoval t="27574" b="99081" l="625" r="84531">
                        <a14:foregroundMark x1="37500" y1="42463" x2="37500" y2="42463"/>
                        <a14:foregroundMark x1="47813" y1="35662" x2="47813" y2="35662"/>
                        <a14:foregroundMark x1="68594" y1="47426" x2="68594" y2="47426"/>
                        <a14:foregroundMark x1="43906" y1="72978" x2="43906" y2="72978"/>
                        <a14:foregroundMark x1="58750" y1="88971" x2="58750" y2="88971"/>
                        <a14:foregroundMark x1="62656" y1="90625" x2="62656" y2="90625"/>
                        <a14:foregroundMark x1="59219" y1="94485" x2="59219" y2="94485"/>
                        <a14:foregroundMark x1="38594" y1="94301" x2="38594" y2="94301"/>
                        <a14:foregroundMark x1="53594" y1="97243" x2="53594" y2="97243"/>
                        <a14:backgroundMark x1="40625" y1="53309" x2="40625" y2="53309"/>
                        <a14:backgroundMark x1="15937" y1="50000" x2="15937" y2="50000"/>
                        <a14:backgroundMark x1="49063" y1="60662" x2="49063" y2="60662"/>
                        <a14:backgroundMark x1="40625" y1="61949" x2="40625" y2="61949"/>
                        <a14:backgroundMark x1="38281" y1="59926" x2="38281" y2="59926"/>
                        <a14:backgroundMark x1="75938" y1="63971" x2="75938" y2="63971"/>
                        <a14:backgroundMark x1="64219" y1="63419" x2="64219" y2="63419"/>
                        <a14:backgroundMark x1="49219" y1="62868" x2="49219" y2="62868"/>
                        <a14:backgroundMark x1="11875" y1="77022" x2="11875" y2="77022"/>
                        <a14:backgroundMark x1="17031" y1="76287" x2="17031" y2="76287"/>
                        <a14:backgroundMark x1="63750" y1="82169" x2="63750" y2="82169"/>
                        <a14:backgroundMark x1="73125" y1="78309" x2="73125" y2="78309"/>
                        <a14:backgroundMark x1="68594" y1="79412" x2="68594" y2="79412"/>
                        <a14:backgroundMark x1="34688" y1="67096" x2="34688" y2="67096"/>
                        <a14:backgroundMark x1="37813" y1="66912" x2="37813" y2="66912"/>
                      </a14:backgroundRemoval>
                    </a14:imgEffect>
                  </a14:imgLayer>
                </a14:imgProps>
              </a:ext>
            </a:extLst>
          </a:blip>
          <a:srcRect l="4984" t="26908" r="15595" b="3552"/>
          <a:stretch/>
        </p:blipFill>
        <p:spPr>
          <a:xfrm>
            <a:off x="434715" y="2269264"/>
            <a:ext cx="6165669" cy="4588736"/>
          </a:xfrm>
          <a:prstGeom prst="rect">
            <a:avLst/>
          </a:prstGeom>
        </p:spPr>
      </p:pic>
    </p:spTree>
    <p:extLst>
      <p:ext uri="{BB962C8B-B14F-4D97-AF65-F5344CB8AC3E}">
        <p14:creationId xmlns:p14="http://schemas.microsoft.com/office/powerpoint/2010/main" val="531560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2000" fill="hold"/>
                                        <p:tgtEl>
                                          <p:spTgt spid="5"/>
                                        </p:tgtEl>
                                        <p:attrNameLst>
                                          <p:attrName>ppt_x</p:attrName>
                                        </p:attrNameLst>
                                      </p:cBhvr>
                                      <p:tavLst>
                                        <p:tav tm="0">
                                          <p:val>
                                            <p:strVal val="0-#ppt_w/2"/>
                                          </p:val>
                                        </p:tav>
                                        <p:tav tm="100000">
                                          <p:val>
                                            <p:strVal val="#ppt_x"/>
                                          </p:val>
                                        </p:tav>
                                      </p:tavLst>
                                    </p:anim>
                                    <p:anim calcmode="lin" valueType="num">
                                      <p:cBhvr additive="base">
                                        <p:cTn id="27"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DCA5"/>
        </a:solidFill>
        <a:effectLst/>
      </p:bgPr>
    </p:bg>
    <p:spTree>
      <p:nvGrpSpPr>
        <p:cNvPr id="1" name=""/>
        <p:cNvGrpSpPr/>
        <p:nvPr/>
      </p:nvGrpSpPr>
      <p:grpSpPr>
        <a:xfrm>
          <a:off x="0" y="0"/>
          <a:ext cx="0" cy="0"/>
          <a:chOff x="0" y="0"/>
          <a:chExt cx="0" cy="0"/>
        </a:xfrm>
      </p:grpSpPr>
      <p:sp>
        <p:nvSpPr>
          <p:cNvPr id="2" name="Szövegdoboz 1"/>
          <p:cNvSpPr txBox="1"/>
          <p:nvPr/>
        </p:nvSpPr>
        <p:spPr>
          <a:xfrm>
            <a:off x="6386420" y="281511"/>
            <a:ext cx="5171606" cy="830997"/>
          </a:xfrm>
          <a:prstGeom prst="rect">
            <a:avLst/>
          </a:prstGeom>
          <a:noFill/>
        </p:spPr>
        <p:txBody>
          <a:bodyPr wrap="square" rtlCol="0">
            <a:spAutoFit/>
          </a:bodyPr>
          <a:lstStyle/>
          <a:p>
            <a:pPr algn="r"/>
            <a:r>
              <a:rPr lang="hu-HU" sz="2400" dirty="0" smtClean="0">
                <a:solidFill>
                  <a:srgbClr val="B3880D"/>
                </a:solidFill>
              </a:rPr>
              <a:t>Azonban minden út közül, </a:t>
            </a:r>
          </a:p>
          <a:p>
            <a:pPr algn="r"/>
            <a:r>
              <a:rPr lang="hu-HU" sz="2400" dirty="0" smtClean="0">
                <a:solidFill>
                  <a:srgbClr val="B3880D"/>
                </a:solidFill>
              </a:rPr>
              <a:t>a Jézus útja volt a legcsodálatosabb.</a:t>
            </a:r>
            <a:endParaRPr lang="hu-HU" sz="2400" dirty="0">
              <a:solidFill>
                <a:srgbClr val="B3880D"/>
              </a:solidFill>
            </a:endParaRPr>
          </a:p>
        </p:txBody>
      </p:sp>
      <p:sp>
        <p:nvSpPr>
          <p:cNvPr id="3" name="Szövegdoboz 2"/>
          <p:cNvSpPr txBox="1"/>
          <p:nvPr/>
        </p:nvSpPr>
        <p:spPr>
          <a:xfrm>
            <a:off x="8065318" y="990841"/>
            <a:ext cx="3492708" cy="461665"/>
          </a:xfrm>
          <a:prstGeom prst="rect">
            <a:avLst/>
          </a:prstGeom>
          <a:noFill/>
        </p:spPr>
        <p:txBody>
          <a:bodyPr wrap="square" rtlCol="0">
            <a:spAutoFit/>
          </a:bodyPr>
          <a:lstStyle/>
          <a:p>
            <a:r>
              <a:rPr lang="hu-HU" sz="2400" dirty="0" smtClean="0">
                <a:solidFill>
                  <a:srgbClr val="B3880D"/>
                </a:solidFill>
              </a:rPr>
              <a:t>Isten szeretetét hirdette.</a:t>
            </a:r>
            <a:endParaRPr lang="hu-HU" sz="2400" dirty="0">
              <a:solidFill>
                <a:srgbClr val="B3880D"/>
              </a:solidFill>
            </a:endParaRPr>
          </a:p>
        </p:txBody>
      </p:sp>
      <p:sp>
        <p:nvSpPr>
          <p:cNvPr id="4" name="Szövegdoboz 3"/>
          <p:cNvSpPr txBox="1"/>
          <p:nvPr/>
        </p:nvSpPr>
        <p:spPr>
          <a:xfrm>
            <a:off x="345479" y="2798948"/>
            <a:ext cx="4467068" cy="461665"/>
          </a:xfrm>
          <a:prstGeom prst="rect">
            <a:avLst/>
          </a:prstGeom>
          <a:noFill/>
        </p:spPr>
        <p:txBody>
          <a:bodyPr wrap="square" rtlCol="0">
            <a:spAutoFit/>
          </a:bodyPr>
          <a:lstStyle/>
          <a:p>
            <a:r>
              <a:rPr lang="hu-HU" sz="2400" dirty="0" smtClean="0">
                <a:solidFill>
                  <a:srgbClr val="B3880D"/>
                </a:solidFill>
              </a:rPr>
              <a:t>Amerre járt, gyógyított.</a:t>
            </a:r>
            <a:endParaRPr lang="hu-HU" sz="2400" dirty="0">
              <a:solidFill>
                <a:srgbClr val="B3880D"/>
              </a:solidFill>
            </a:endParaRPr>
          </a:p>
        </p:txBody>
      </p:sp>
      <p:sp>
        <p:nvSpPr>
          <p:cNvPr id="5" name="Szövegdoboz 4"/>
          <p:cNvSpPr txBox="1"/>
          <p:nvPr/>
        </p:nvSpPr>
        <p:spPr>
          <a:xfrm>
            <a:off x="345479" y="3156945"/>
            <a:ext cx="6400800" cy="523220"/>
          </a:xfrm>
          <a:prstGeom prst="rect">
            <a:avLst/>
          </a:prstGeom>
          <a:noFill/>
        </p:spPr>
        <p:txBody>
          <a:bodyPr wrap="square" rtlCol="0">
            <a:spAutoFit/>
          </a:bodyPr>
          <a:lstStyle/>
          <a:p>
            <a:r>
              <a:rPr lang="hu-HU" sz="2800" dirty="0" smtClean="0">
                <a:solidFill>
                  <a:srgbClr val="B3880D"/>
                </a:solidFill>
              </a:rPr>
              <a:t>Visszaadta </a:t>
            </a:r>
            <a:r>
              <a:rPr lang="hu-HU" sz="2800" dirty="0" err="1" smtClean="0">
                <a:solidFill>
                  <a:srgbClr val="B3880D"/>
                </a:solidFill>
              </a:rPr>
              <a:t>Bartimeus</a:t>
            </a:r>
            <a:r>
              <a:rPr lang="hu-HU" sz="2800" dirty="0" smtClean="0">
                <a:solidFill>
                  <a:srgbClr val="B3880D"/>
                </a:solidFill>
              </a:rPr>
              <a:t> szeme világát…</a:t>
            </a:r>
            <a:endParaRPr lang="hu-HU" sz="2800" dirty="0">
              <a:solidFill>
                <a:srgbClr val="B3880D"/>
              </a:solidFill>
            </a:endParaRPr>
          </a:p>
        </p:txBody>
      </p:sp>
      <p:sp>
        <p:nvSpPr>
          <p:cNvPr id="6" name="Szövegdoboz 5"/>
          <p:cNvSpPr txBox="1"/>
          <p:nvPr/>
        </p:nvSpPr>
        <p:spPr>
          <a:xfrm>
            <a:off x="7620000" y="5906125"/>
            <a:ext cx="4177259" cy="523220"/>
          </a:xfrm>
          <a:prstGeom prst="rect">
            <a:avLst/>
          </a:prstGeom>
          <a:noFill/>
        </p:spPr>
        <p:txBody>
          <a:bodyPr wrap="square" rtlCol="0">
            <a:spAutoFit/>
          </a:bodyPr>
          <a:lstStyle/>
          <a:p>
            <a:r>
              <a:rPr lang="hu-HU" sz="2800" dirty="0" smtClean="0">
                <a:solidFill>
                  <a:srgbClr val="B3880D"/>
                </a:solidFill>
              </a:rPr>
              <a:t>…és a </a:t>
            </a:r>
            <a:r>
              <a:rPr lang="hu-HU" sz="2800" dirty="0" err="1" smtClean="0">
                <a:solidFill>
                  <a:srgbClr val="B3880D"/>
                </a:solidFill>
              </a:rPr>
              <a:t>naini</a:t>
            </a:r>
            <a:r>
              <a:rPr lang="hu-HU" sz="2800" dirty="0" smtClean="0">
                <a:solidFill>
                  <a:srgbClr val="B3880D"/>
                </a:solidFill>
              </a:rPr>
              <a:t> ifjú életét is.</a:t>
            </a:r>
            <a:endParaRPr lang="hu-HU" sz="2800" dirty="0">
              <a:solidFill>
                <a:srgbClr val="B3880D"/>
              </a:solidFill>
            </a:endParaRPr>
          </a:p>
        </p:txBody>
      </p:sp>
      <p:pic>
        <p:nvPicPr>
          <p:cNvPr id="7" name="Kép 6"/>
          <p:cNvPicPr>
            <a:picLocks noChangeAspect="1"/>
          </p:cNvPicPr>
          <p:nvPr/>
        </p:nvPicPr>
        <p:blipFill>
          <a:blip r:embed="rId2"/>
          <a:stretch>
            <a:fillRect/>
          </a:stretch>
        </p:blipFill>
        <p:spPr>
          <a:xfrm rot="580246">
            <a:off x="362443" y="339904"/>
            <a:ext cx="2617435" cy="21125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Kép 7"/>
          <p:cNvPicPr>
            <a:picLocks noChangeAspect="1"/>
          </p:cNvPicPr>
          <p:nvPr/>
        </p:nvPicPr>
        <p:blipFill>
          <a:blip r:embed="rId3"/>
          <a:stretch>
            <a:fillRect/>
          </a:stretch>
        </p:blipFill>
        <p:spPr>
          <a:xfrm rot="345126">
            <a:off x="447643" y="3934495"/>
            <a:ext cx="5548423" cy="2479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Kép 10"/>
          <p:cNvPicPr>
            <a:picLocks noChangeAspect="1"/>
          </p:cNvPicPr>
          <p:nvPr/>
        </p:nvPicPr>
        <p:blipFill>
          <a:blip r:embed="rId4"/>
          <a:stretch>
            <a:fillRect/>
          </a:stretch>
        </p:blipFill>
        <p:spPr>
          <a:xfrm rot="180880">
            <a:off x="7285219" y="2006140"/>
            <a:ext cx="4182255" cy="35536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Kép 11"/>
          <p:cNvPicPr>
            <a:picLocks noChangeAspect="1"/>
          </p:cNvPicPr>
          <p:nvPr/>
        </p:nvPicPr>
        <p:blipFill>
          <a:blip r:embed="rId5"/>
          <a:stretch>
            <a:fillRect/>
          </a:stretch>
        </p:blipFill>
        <p:spPr>
          <a:xfrm>
            <a:off x="3319279" y="419518"/>
            <a:ext cx="2986536" cy="20659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27256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500" fill="hold"/>
                                        <p:tgtEl>
                                          <p:spTgt spid="5"/>
                                        </p:tgtEl>
                                        <p:attrNameLst>
                                          <p:attrName>ppt_x</p:attrName>
                                        </p:attrNameLst>
                                      </p:cBhvr>
                                      <p:tavLst>
                                        <p:tav tm="0">
                                          <p:val>
                                            <p:strVal val="0-#ppt_w/2"/>
                                          </p:val>
                                        </p:tav>
                                        <p:tav tm="100000">
                                          <p:val>
                                            <p:strVal val="#ppt_x"/>
                                          </p:val>
                                        </p:tav>
                                      </p:tavLst>
                                    </p:anim>
                                    <p:anim calcmode="lin" valueType="num">
                                      <p:cBhvr additive="base">
                                        <p:cTn id="39"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1500" fill="hold"/>
                                        <p:tgtEl>
                                          <p:spTgt spid="6"/>
                                        </p:tgtEl>
                                        <p:attrNameLst>
                                          <p:attrName>ppt_x</p:attrName>
                                        </p:attrNameLst>
                                      </p:cBhvr>
                                      <p:tavLst>
                                        <p:tav tm="0">
                                          <p:val>
                                            <p:strVal val="1+#ppt_w/2"/>
                                          </p:val>
                                        </p:tav>
                                        <p:tav tm="100000">
                                          <p:val>
                                            <p:strVal val="#ppt_x"/>
                                          </p:val>
                                        </p:tav>
                                      </p:tavLst>
                                    </p:anim>
                                    <p:anim calcmode="lin" valueType="num">
                                      <p:cBhvr additive="base">
                                        <p:cTn id="50"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2485637" y="0"/>
            <a:ext cx="9467538" cy="6858000"/>
          </a:xfrm>
          <a:prstGeom prst="rect">
            <a:avLst/>
          </a:prstGeom>
        </p:spPr>
      </p:pic>
      <p:sp>
        <p:nvSpPr>
          <p:cNvPr id="2" name="Szövegdoboz 1"/>
          <p:cNvSpPr txBox="1"/>
          <p:nvPr/>
        </p:nvSpPr>
        <p:spPr>
          <a:xfrm>
            <a:off x="554636" y="703661"/>
            <a:ext cx="5036695" cy="954107"/>
          </a:xfrm>
          <a:prstGeom prst="rect">
            <a:avLst/>
          </a:prstGeom>
          <a:noFill/>
        </p:spPr>
        <p:txBody>
          <a:bodyPr wrap="square" rtlCol="0">
            <a:spAutoFit/>
          </a:bodyPr>
          <a:lstStyle/>
          <a:p>
            <a:r>
              <a:rPr lang="hu-HU" sz="2800" dirty="0" smtClean="0">
                <a:solidFill>
                  <a:srgbClr val="B3880D"/>
                </a:solidFill>
              </a:rPr>
              <a:t>A maga életénél fontosabbnak tartotta az emberek életét.</a:t>
            </a:r>
            <a:endParaRPr lang="hu-HU" sz="2800" dirty="0">
              <a:solidFill>
                <a:srgbClr val="B3880D"/>
              </a:solidFill>
            </a:endParaRPr>
          </a:p>
        </p:txBody>
      </p:sp>
      <p:sp>
        <p:nvSpPr>
          <p:cNvPr id="4" name="Szövegdoboz 3"/>
          <p:cNvSpPr txBox="1"/>
          <p:nvPr/>
        </p:nvSpPr>
        <p:spPr>
          <a:xfrm>
            <a:off x="554636" y="2053653"/>
            <a:ext cx="5171607" cy="1384995"/>
          </a:xfrm>
          <a:prstGeom prst="rect">
            <a:avLst/>
          </a:prstGeom>
          <a:noFill/>
        </p:spPr>
        <p:txBody>
          <a:bodyPr wrap="square" rtlCol="0">
            <a:spAutoFit/>
          </a:bodyPr>
          <a:lstStyle/>
          <a:p>
            <a:r>
              <a:rPr lang="hu-HU" sz="2800" dirty="0" smtClean="0">
                <a:solidFill>
                  <a:srgbClr val="B3880D"/>
                </a:solidFill>
              </a:rPr>
              <a:t>Tudta, hogy keresztre fogják feszíteni, mégis vállalta az utat a keresztig.</a:t>
            </a:r>
            <a:endParaRPr lang="hu-HU" sz="2800" dirty="0">
              <a:solidFill>
                <a:srgbClr val="B3880D"/>
              </a:solidFill>
            </a:endParaRPr>
          </a:p>
        </p:txBody>
      </p:sp>
      <p:sp>
        <p:nvSpPr>
          <p:cNvPr id="5" name="Szövegdoboz 4"/>
          <p:cNvSpPr txBox="1"/>
          <p:nvPr/>
        </p:nvSpPr>
        <p:spPr>
          <a:xfrm>
            <a:off x="9278912" y="2623279"/>
            <a:ext cx="2533338" cy="1384995"/>
          </a:xfrm>
          <a:prstGeom prst="rect">
            <a:avLst/>
          </a:prstGeom>
          <a:noFill/>
        </p:spPr>
        <p:txBody>
          <a:bodyPr wrap="square" rtlCol="0">
            <a:spAutoFit/>
          </a:bodyPr>
          <a:lstStyle/>
          <a:p>
            <a:pPr algn="ctr"/>
            <a:r>
              <a:rPr lang="hu-HU" sz="2800" dirty="0" smtClean="0">
                <a:solidFill>
                  <a:srgbClr val="B3880D"/>
                </a:solidFill>
              </a:rPr>
              <a:t>Harmadnapon Isten feltámasztotta.</a:t>
            </a:r>
            <a:endParaRPr lang="hu-HU" sz="2800" dirty="0">
              <a:solidFill>
                <a:srgbClr val="B3880D"/>
              </a:solidFill>
            </a:endParaRPr>
          </a:p>
        </p:txBody>
      </p:sp>
      <p:sp>
        <p:nvSpPr>
          <p:cNvPr id="6" name="Szövegdoboz 5"/>
          <p:cNvSpPr txBox="1"/>
          <p:nvPr/>
        </p:nvSpPr>
        <p:spPr>
          <a:xfrm>
            <a:off x="8604354" y="4384784"/>
            <a:ext cx="2698229" cy="2246769"/>
          </a:xfrm>
          <a:prstGeom prst="rect">
            <a:avLst/>
          </a:prstGeom>
          <a:noFill/>
        </p:spPr>
        <p:txBody>
          <a:bodyPr wrap="square" rtlCol="0">
            <a:spAutoFit/>
          </a:bodyPr>
          <a:lstStyle/>
          <a:p>
            <a:pPr algn="ctr"/>
            <a:r>
              <a:rPr lang="hu-HU" sz="2800" dirty="0" smtClean="0">
                <a:solidFill>
                  <a:srgbClr val="B3880D"/>
                </a:solidFill>
              </a:rPr>
              <a:t>Innen tudjuk</a:t>
            </a:r>
            <a:r>
              <a:rPr lang="hu-HU" sz="2800" dirty="0">
                <a:solidFill>
                  <a:srgbClr val="B3880D"/>
                </a:solidFill>
              </a:rPr>
              <a:t>, hogy az utunkat Vele nem törheti meg a halál</a:t>
            </a:r>
            <a:r>
              <a:rPr lang="hu-HU" sz="2800" dirty="0" smtClean="0">
                <a:solidFill>
                  <a:srgbClr val="B3880D"/>
                </a:solidFill>
              </a:rPr>
              <a:t>.</a:t>
            </a:r>
            <a:endParaRPr lang="hu-HU" sz="2800" dirty="0">
              <a:solidFill>
                <a:srgbClr val="B3880D"/>
              </a:solidFill>
            </a:endParaRPr>
          </a:p>
        </p:txBody>
      </p:sp>
    </p:spTree>
    <p:extLst>
      <p:ext uri="{BB962C8B-B14F-4D97-AF65-F5344CB8AC3E}">
        <p14:creationId xmlns:p14="http://schemas.microsoft.com/office/powerpoint/2010/main" val="2464345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0-#ppt_w/2"/>
                                          </p:val>
                                        </p:tav>
                                        <p:tav tm="100000">
                                          <p:val>
                                            <p:strVal val="#ppt_x"/>
                                          </p:val>
                                        </p:tav>
                                      </p:tavLst>
                                    </p:anim>
                                    <p:anim calcmode="lin" valueType="num">
                                      <p:cBhvr additive="base">
                                        <p:cTn id="14"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1+#ppt_w/2"/>
                                          </p:val>
                                        </p:tav>
                                        <p:tav tm="100000">
                                          <p:val>
                                            <p:strVal val="#ppt_x"/>
                                          </p:val>
                                        </p:tav>
                                      </p:tavLst>
                                    </p:anim>
                                    <p:anim calcmode="lin" valueType="num">
                                      <p:cBhvr additive="base">
                                        <p:cTn id="20"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500" fill="hold"/>
                                        <p:tgtEl>
                                          <p:spTgt spid="6"/>
                                        </p:tgtEl>
                                        <p:attrNameLst>
                                          <p:attrName>ppt_x</p:attrName>
                                        </p:attrNameLst>
                                      </p:cBhvr>
                                      <p:tavLst>
                                        <p:tav tm="0">
                                          <p:val>
                                            <p:strVal val="1+#ppt_w/2"/>
                                          </p:val>
                                        </p:tav>
                                        <p:tav tm="100000">
                                          <p:val>
                                            <p:strVal val="#ppt_x"/>
                                          </p:val>
                                        </p:tav>
                                      </p:tavLst>
                                    </p:anim>
                                    <p:anim calcmode="lin" valueType="num">
                                      <p:cBhvr additive="base">
                                        <p:cTn id="26"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Lekerekített téglalap 1"/>
          <p:cNvSpPr/>
          <p:nvPr/>
        </p:nvSpPr>
        <p:spPr>
          <a:xfrm>
            <a:off x="2972261" y="269422"/>
            <a:ext cx="7000406" cy="770708"/>
          </a:xfrm>
          <a:prstGeom prst="round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smtClean="0"/>
              <a:t>A történetek sok mindent megtanítottak nekünk…</a:t>
            </a:r>
            <a:endParaRPr lang="hu-HU" sz="2400" dirty="0"/>
          </a:p>
        </p:txBody>
      </p:sp>
      <p:sp>
        <p:nvSpPr>
          <p:cNvPr id="3" name="Lekerekített téglalap 2"/>
          <p:cNvSpPr/>
          <p:nvPr/>
        </p:nvSpPr>
        <p:spPr>
          <a:xfrm>
            <a:off x="2006218" y="1238196"/>
            <a:ext cx="4702631" cy="973555"/>
          </a:xfrm>
          <a:prstGeom prst="round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solidFill>
                  <a:srgbClr val="B3880D"/>
                </a:solidFill>
              </a:rPr>
              <a:t>Azt, hogy jó Istenre bízni az életünket, ahogyan Ábrahám tette.</a:t>
            </a:r>
            <a:endParaRPr lang="hu-HU" sz="2200" dirty="0">
              <a:solidFill>
                <a:srgbClr val="B3880D"/>
              </a:solidFill>
            </a:endParaRPr>
          </a:p>
        </p:txBody>
      </p:sp>
      <p:sp>
        <p:nvSpPr>
          <p:cNvPr id="4" name="Lekerekített téglalap 3"/>
          <p:cNvSpPr/>
          <p:nvPr/>
        </p:nvSpPr>
        <p:spPr>
          <a:xfrm>
            <a:off x="298086" y="2348450"/>
            <a:ext cx="5348350" cy="1160429"/>
          </a:xfrm>
          <a:prstGeom prst="roundRect">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Ami lehetetlen az embernek, Istennek lehetséges, hiszen Ábrahám idős korában kapott gyermeket az Úrtól.</a:t>
            </a:r>
            <a:endParaRPr lang="hu-HU" sz="2200" dirty="0"/>
          </a:p>
        </p:txBody>
      </p:sp>
      <p:sp>
        <p:nvSpPr>
          <p:cNvPr id="5" name="Lekerekített téglalap 4"/>
          <p:cNvSpPr/>
          <p:nvPr/>
        </p:nvSpPr>
        <p:spPr>
          <a:xfrm>
            <a:off x="6472464" y="2511337"/>
            <a:ext cx="4549300" cy="1151673"/>
          </a:xfrm>
          <a:prstGeom prst="roundRect">
            <a:avLst/>
          </a:prstGeom>
          <a:solidFill>
            <a:schemeClr val="accent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József története sok mindenre megtanított minket. Arra is, hogy Isten nem feledkezik meg rólunk...</a:t>
            </a:r>
            <a:endParaRPr lang="hu-HU" sz="2200" dirty="0"/>
          </a:p>
        </p:txBody>
      </p:sp>
      <p:sp>
        <p:nvSpPr>
          <p:cNvPr id="8" name="Lekerekített téglalap 7"/>
          <p:cNvSpPr/>
          <p:nvPr/>
        </p:nvSpPr>
        <p:spPr>
          <a:xfrm>
            <a:off x="800436" y="4919379"/>
            <a:ext cx="4343650" cy="930640"/>
          </a:xfrm>
          <a:prstGeom prst="roundRec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A történeteken keresztül tanúi lehettünk Jézus csodáinak.</a:t>
            </a:r>
            <a:endParaRPr lang="hu-HU" sz="2200" dirty="0"/>
          </a:p>
        </p:txBody>
      </p:sp>
      <p:sp>
        <p:nvSpPr>
          <p:cNvPr id="9" name="Lekerekített téglalap 8"/>
          <p:cNvSpPr/>
          <p:nvPr/>
        </p:nvSpPr>
        <p:spPr>
          <a:xfrm>
            <a:off x="2972261" y="5948268"/>
            <a:ext cx="7595805" cy="809898"/>
          </a:xfrm>
          <a:prstGeom prst="roundRect">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Bízzunk az Úrban és járjunk Vele minden nap!</a:t>
            </a:r>
            <a:endParaRPr lang="hu-HU" sz="2200" dirty="0"/>
          </a:p>
        </p:txBody>
      </p:sp>
      <p:sp>
        <p:nvSpPr>
          <p:cNvPr id="10" name="Lekerekített téglalap 9"/>
          <p:cNvSpPr/>
          <p:nvPr/>
        </p:nvSpPr>
        <p:spPr>
          <a:xfrm>
            <a:off x="6708849" y="4708027"/>
            <a:ext cx="5131776" cy="1097260"/>
          </a:xfrm>
          <a:prstGeom prst="roundRect">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Az irgalmas </a:t>
            </a:r>
            <a:r>
              <a:rPr lang="hu-HU" sz="2200" dirty="0" err="1" smtClean="0"/>
              <a:t>samaritánus</a:t>
            </a:r>
            <a:r>
              <a:rPr lang="hu-HU" sz="2200" dirty="0" smtClean="0"/>
              <a:t> történetén keresztül pedig megérthettük, hogy a szeretet cselekszik.</a:t>
            </a:r>
            <a:endParaRPr lang="hu-HU" sz="2200" dirty="0"/>
          </a:p>
        </p:txBody>
      </p:sp>
      <p:sp>
        <p:nvSpPr>
          <p:cNvPr id="13" name="Lekerekített téglalap 12"/>
          <p:cNvSpPr/>
          <p:nvPr/>
        </p:nvSpPr>
        <p:spPr>
          <a:xfrm>
            <a:off x="7420131" y="3782645"/>
            <a:ext cx="4421597" cy="809898"/>
          </a:xfrm>
          <a:prstGeom prst="roundRect">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Jézus imádkozni tanított minket.</a:t>
            </a:r>
            <a:endParaRPr lang="hu-HU" sz="2200" dirty="0"/>
          </a:p>
        </p:txBody>
      </p:sp>
      <p:sp>
        <p:nvSpPr>
          <p:cNvPr id="14" name="Lekerekített téglalap 13"/>
          <p:cNvSpPr/>
          <p:nvPr/>
        </p:nvSpPr>
        <p:spPr>
          <a:xfrm>
            <a:off x="1169232" y="3651860"/>
            <a:ext cx="4930192" cy="1124538"/>
          </a:xfrm>
          <a:prstGeom prst="roundRect">
            <a:avLst/>
          </a:prstGeom>
          <a:solidFill>
            <a:schemeClr val="accent2">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…és arra is példát adott, hogyan </a:t>
            </a:r>
            <a:r>
              <a:rPr lang="hu-HU" sz="2200" dirty="0" err="1" smtClean="0"/>
              <a:t>bocsássunk</a:t>
            </a:r>
            <a:r>
              <a:rPr lang="hu-HU" sz="2200" dirty="0" smtClean="0"/>
              <a:t> meg másoknak. Ahogyan József is tette.</a:t>
            </a:r>
            <a:endParaRPr lang="hu-HU" sz="2200" dirty="0"/>
          </a:p>
        </p:txBody>
      </p:sp>
      <p:sp>
        <p:nvSpPr>
          <p:cNvPr id="15" name="Lekerekített téglalap 14"/>
          <p:cNvSpPr/>
          <p:nvPr/>
        </p:nvSpPr>
        <p:spPr>
          <a:xfrm>
            <a:off x="6925456" y="1339716"/>
            <a:ext cx="5038655" cy="1039439"/>
          </a:xfrm>
          <a:prstGeom prst="roundRect">
            <a:avLst/>
          </a:prstGeom>
          <a:solidFill>
            <a:schemeClr val="tx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Harc helyett törekedjünk a békére, ahogyan </a:t>
            </a:r>
            <a:r>
              <a:rPr lang="hu-HU" sz="2200" dirty="0" err="1" smtClean="0"/>
              <a:t>Jákób</a:t>
            </a:r>
            <a:r>
              <a:rPr lang="hu-HU" sz="2200" dirty="0" smtClean="0"/>
              <a:t>, amikor kibékült a testvérével.</a:t>
            </a:r>
            <a:endParaRPr lang="hu-HU" sz="2200" dirty="0"/>
          </a:p>
        </p:txBody>
      </p:sp>
      <p:pic>
        <p:nvPicPr>
          <p:cNvPr id="16" name="Kép 15"/>
          <p:cNvPicPr>
            <a:picLocks noChangeAspect="1"/>
          </p:cNvPicPr>
          <p:nvPr/>
        </p:nvPicPr>
        <p:blipFill>
          <a:blip r:embed="rId2"/>
          <a:stretch>
            <a:fillRect/>
          </a:stretch>
        </p:blipFill>
        <p:spPr>
          <a:xfrm>
            <a:off x="0" y="0"/>
            <a:ext cx="1789611" cy="1762452"/>
          </a:xfrm>
          <a:prstGeom prst="rect">
            <a:avLst/>
          </a:prstGeom>
        </p:spPr>
      </p:pic>
    </p:spTree>
    <p:extLst>
      <p:ext uri="{BB962C8B-B14F-4D97-AF65-F5344CB8AC3E}">
        <p14:creationId xmlns:p14="http://schemas.microsoft.com/office/powerpoint/2010/main" val="11277074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9" grpId="0" animBg="1"/>
      <p:bldP spid="10"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7D6"/>
        </a:solidFill>
        <a:effectLst/>
      </p:bgPr>
    </p:bg>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8854929" y="1543987"/>
            <a:ext cx="3337071" cy="4449428"/>
          </a:xfrm>
          <a:prstGeom prst="rect">
            <a:avLst/>
          </a:prstGeom>
          <a:effectLst>
            <a:softEdge rad="635000"/>
          </a:effectLst>
        </p:spPr>
      </p:pic>
      <p:sp>
        <p:nvSpPr>
          <p:cNvPr id="5" name="Szamárfül 4"/>
          <p:cNvSpPr/>
          <p:nvPr/>
        </p:nvSpPr>
        <p:spPr>
          <a:xfrm>
            <a:off x="2713218" y="374754"/>
            <a:ext cx="4422099" cy="1169233"/>
          </a:xfrm>
          <a:prstGeom prst="foldedCorner">
            <a:avLst/>
          </a:prstGeom>
          <a:solidFill>
            <a:srgbClr val="F2DCA5"/>
          </a:solidFill>
          <a:effectLst>
            <a:outerShdw blurRad="63500" sx="102000" sy="102000" algn="ctr"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smtClean="0">
                <a:ln>
                  <a:noFill/>
                </a:ln>
                <a:solidFill>
                  <a:srgbClr val="B3880D"/>
                </a:solidFill>
                <a:effectLst/>
                <a:uLnTx/>
                <a:uFillTx/>
                <a:latin typeface="Arial" panose="020B0604020202020204"/>
                <a:ea typeface="+mn-ea"/>
                <a:cs typeface="+mn-cs"/>
              </a:rPr>
              <a:t>Készíts „hálaüveget”!</a:t>
            </a:r>
            <a:endParaRPr kumimoji="0" lang="hu-HU" sz="3200" b="0" i="0" u="none" strike="noStrike" kern="1200" cap="none" spc="0" normalizeH="0" baseline="0" noProof="0" dirty="0">
              <a:ln>
                <a:noFill/>
              </a:ln>
              <a:solidFill>
                <a:srgbClr val="B3880D"/>
              </a:solidFill>
              <a:effectLst/>
              <a:uLnTx/>
              <a:uFillTx/>
              <a:latin typeface="Arial" panose="020B0604020202020204"/>
              <a:ea typeface="+mn-ea"/>
              <a:cs typeface="+mn-cs"/>
            </a:endParaRPr>
          </a:p>
        </p:txBody>
      </p:sp>
      <p:pic>
        <p:nvPicPr>
          <p:cNvPr id="6" name="Kép 5"/>
          <p:cNvPicPr>
            <a:picLocks noChangeAspect="1"/>
          </p:cNvPicPr>
          <p:nvPr/>
        </p:nvPicPr>
        <p:blipFill>
          <a:blip r:embed="rId3"/>
          <a:stretch>
            <a:fillRect/>
          </a:stretch>
        </p:blipFill>
        <p:spPr>
          <a:xfrm>
            <a:off x="0" y="0"/>
            <a:ext cx="1663908" cy="1667999"/>
          </a:xfrm>
          <a:prstGeom prst="rect">
            <a:avLst/>
          </a:prstGeom>
        </p:spPr>
      </p:pic>
      <p:sp>
        <p:nvSpPr>
          <p:cNvPr id="7" name="Szamárfül 6"/>
          <p:cNvSpPr/>
          <p:nvPr/>
        </p:nvSpPr>
        <p:spPr>
          <a:xfrm>
            <a:off x="284814" y="1828799"/>
            <a:ext cx="8424472" cy="4886794"/>
          </a:xfrm>
          <a:prstGeom prst="foldedCorner">
            <a:avLst/>
          </a:prstGeom>
          <a:solidFill>
            <a:srgbClr val="F2DCA5"/>
          </a:solidFill>
          <a:effectLst>
            <a:outerShdw blurRad="63500" sx="102000" sy="102000" algn="ctr"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smtClean="0">
              <a:ln>
                <a:noFill/>
              </a:ln>
              <a:solidFill>
                <a:srgbClr val="B3880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srgbClr val="B3880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srgbClr val="B3880D"/>
                </a:solidFill>
                <a:effectLst/>
                <a:uLnTx/>
                <a:uFillTx/>
                <a:latin typeface="Arial" panose="020B0604020202020204"/>
                <a:ea typeface="+mn-ea"/>
                <a:cs typeface="+mn-cs"/>
              </a:rPr>
              <a:t>Hosszú volt ez az év…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srgbClr val="B3880D"/>
                </a:solidFill>
                <a:effectLst/>
                <a:uLnTx/>
                <a:uFillTx/>
                <a:latin typeface="Arial" panose="020B0604020202020204"/>
                <a:ea typeface="+mn-ea"/>
                <a:cs typeface="+mn-cs"/>
              </a:rPr>
              <a:t>Sok mindent tanultunk együtt Isten országáról, gazdagságáról, az Úr szeretetéről, kegyelméről…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srgbClr val="B3880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srgbClr val="B3880D"/>
                </a:solidFill>
                <a:effectLst/>
                <a:uLnTx/>
                <a:uFillTx/>
                <a:latin typeface="Arial" panose="020B0604020202020204"/>
                <a:ea typeface="+mn-ea"/>
                <a:cs typeface="+mn-cs"/>
              </a:rPr>
              <a:t>Arra kérlek, ha hálát </a:t>
            </a:r>
            <a:r>
              <a:rPr kumimoji="0" lang="hu-HU" sz="2400" b="0" i="0" u="none" strike="noStrike" kern="1200" cap="none" spc="0" normalizeH="0" baseline="0" noProof="0" dirty="0" err="1" smtClean="0">
                <a:ln>
                  <a:noFill/>
                </a:ln>
                <a:solidFill>
                  <a:srgbClr val="B3880D"/>
                </a:solidFill>
                <a:effectLst/>
                <a:uLnTx/>
                <a:uFillTx/>
                <a:latin typeface="Arial" panose="020B0604020202020204"/>
                <a:ea typeface="+mn-ea"/>
                <a:cs typeface="+mn-cs"/>
              </a:rPr>
              <a:t>érzel</a:t>
            </a:r>
            <a:r>
              <a:rPr kumimoji="0" lang="hu-HU" sz="2400" b="0" i="0" u="none" strike="noStrike" kern="1200" cap="none" spc="0" normalizeH="0" baseline="0" noProof="0" dirty="0" smtClean="0">
                <a:ln>
                  <a:noFill/>
                </a:ln>
                <a:solidFill>
                  <a:srgbClr val="B3880D"/>
                </a:solidFill>
                <a:effectLst/>
                <a:uLnTx/>
                <a:uFillTx/>
                <a:latin typeface="Arial" panose="020B0604020202020204"/>
                <a:ea typeface="+mn-ea"/>
                <a:cs typeface="+mn-cs"/>
              </a:rPr>
              <a:t> a szívedben valamiért, ami ebben az évben történt veled, vagy egyik történetért, amely nagyon kedves lett számodra, vagy bármiért, amit szívesen megköszönnél Istennek, kérlek írd le! Papírcsíkokra. És tedd bele egy zárható üvegbe! Színezheted is a csíkokat, díszítheted az üveget, ahogyan szeretnéd. A fantáziádra bízom. Ha elkészült, tedd fel a polcra, jól látható helyre és néha vedd elő, és olvasd el, hogy mennyi mindenért voltál hálás ennek a tanévnek a végén!</a:t>
            </a:r>
            <a:endParaRPr kumimoji="0" lang="hu-HU" sz="2400" b="0" i="0" u="none" strike="noStrike" kern="1200" cap="none" spc="0" normalizeH="0" baseline="0" noProof="0" dirty="0">
              <a:ln>
                <a:noFill/>
              </a:ln>
              <a:solidFill>
                <a:srgbClr val="B3880D"/>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87809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500" fill="hold"/>
                                        <p:tgtEl>
                                          <p:spTgt spid="7"/>
                                        </p:tgtEl>
                                        <p:attrNameLst>
                                          <p:attrName>ppt_x</p:attrName>
                                        </p:attrNameLst>
                                      </p:cBhvr>
                                      <p:tavLst>
                                        <p:tav tm="0">
                                          <p:val>
                                            <p:strVal val="#ppt_x"/>
                                          </p:val>
                                        </p:tav>
                                        <p:tav tm="100000">
                                          <p:val>
                                            <p:strVal val="#ppt_x"/>
                                          </p:val>
                                        </p:tav>
                                      </p:tavLst>
                                    </p:anim>
                                    <p:anim calcmode="lin" valueType="num">
                                      <p:cBhvr additive="base">
                                        <p:cTn id="14"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DCA5"/>
        </a:soli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4"/>
          <a:stretch>
            <a:fillRect/>
          </a:stretch>
        </p:blipFill>
        <p:spPr>
          <a:xfrm>
            <a:off x="3239160" y="965673"/>
            <a:ext cx="8138160" cy="5685249"/>
          </a:xfrm>
          <a:prstGeom prst="rect">
            <a:avLst/>
          </a:prstGeom>
          <a:ln w="38100">
            <a:solidFill>
              <a:schemeClr val="accent1">
                <a:shade val="50000"/>
              </a:schemeClr>
            </a:solidFill>
          </a:ln>
          <a:effectLst>
            <a:outerShdw blurRad="63500" sx="102000" sy="102000" algn="ctr" rotWithShape="0">
              <a:prstClr val="black">
                <a:alpha val="40000"/>
              </a:prstClr>
            </a:outerShdw>
          </a:effectLst>
        </p:spPr>
      </p:pic>
      <p:pic>
        <p:nvPicPr>
          <p:cNvPr id="4" name="Vezess, Jézusunk - zené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885" y="2892923"/>
            <a:ext cx="1291046" cy="1291046"/>
          </a:xfrm>
          <a:prstGeom prst="rect">
            <a:avLst/>
          </a:prstGeom>
        </p:spPr>
      </p:pic>
      <p:pic>
        <p:nvPicPr>
          <p:cNvPr id="5" name="Kép 4"/>
          <p:cNvPicPr>
            <a:picLocks noChangeAspect="1"/>
          </p:cNvPicPr>
          <p:nvPr/>
        </p:nvPicPr>
        <p:blipFill>
          <a:blip r:embed="rId6"/>
          <a:stretch>
            <a:fillRect/>
          </a:stretch>
        </p:blipFill>
        <p:spPr>
          <a:xfrm>
            <a:off x="0" y="4698000"/>
            <a:ext cx="2161598" cy="2160000"/>
          </a:xfrm>
          <a:prstGeom prst="rect">
            <a:avLst/>
          </a:prstGeom>
        </p:spPr>
      </p:pic>
      <p:pic>
        <p:nvPicPr>
          <p:cNvPr id="6" name="Kép 5"/>
          <p:cNvPicPr>
            <a:picLocks noChangeAspect="1"/>
          </p:cNvPicPr>
          <p:nvPr/>
        </p:nvPicPr>
        <p:blipFill>
          <a:blip r:embed="rId7"/>
          <a:stretch>
            <a:fillRect/>
          </a:stretch>
        </p:blipFill>
        <p:spPr>
          <a:xfrm>
            <a:off x="-17207" y="0"/>
            <a:ext cx="2178805" cy="2160000"/>
          </a:xfrm>
          <a:prstGeom prst="rect">
            <a:avLst/>
          </a:prstGeom>
        </p:spPr>
      </p:pic>
      <p:sp>
        <p:nvSpPr>
          <p:cNvPr id="7" name="Lekerekített téglalap 6"/>
          <p:cNvSpPr/>
          <p:nvPr/>
        </p:nvSpPr>
        <p:spPr>
          <a:xfrm>
            <a:off x="2518348" y="134911"/>
            <a:ext cx="9375586" cy="644578"/>
          </a:xfrm>
          <a:prstGeom prst="round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smtClean="0"/>
              <a:t>Istennel élni, és Vele járni az utunkat jó! Erről szól ez az ének. </a:t>
            </a:r>
            <a:endParaRPr lang="hu-HU" sz="2400" dirty="0"/>
          </a:p>
        </p:txBody>
      </p:sp>
    </p:spTree>
    <p:extLst>
      <p:ext uri="{BB962C8B-B14F-4D97-AF65-F5344CB8AC3E}">
        <p14:creationId xmlns:p14="http://schemas.microsoft.com/office/powerpoint/2010/main" val="28556053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6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1000"/>
          </a:schemeClr>
        </a:solidFill>
        <a:effectLst/>
      </p:bgPr>
    </p:bg>
    <p:spTree>
      <p:nvGrpSpPr>
        <p:cNvPr id="1" name=""/>
        <p:cNvGrpSpPr/>
        <p:nvPr/>
      </p:nvGrpSpPr>
      <p:grpSpPr>
        <a:xfrm>
          <a:off x="0" y="0"/>
          <a:ext cx="0" cy="0"/>
          <a:chOff x="0" y="0"/>
          <a:chExt cx="0" cy="0"/>
        </a:xfrm>
      </p:grpSpPr>
      <p:pic>
        <p:nvPicPr>
          <p:cNvPr id="2" name="Kép 2"/>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488" y="173182"/>
            <a:ext cx="216376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kerekített téglalap 2"/>
          <p:cNvSpPr/>
          <p:nvPr/>
        </p:nvSpPr>
        <p:spPr>
          <a:xfrm>
            <a:off x="217488" y="3904147"/>
            <a:ext cx="3582987" cy="2035175"/>
          </a:xfrm>
          <a:prstGeom prst="roundRect">
            <a:avLst/>
          </a:pr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Olvasd el Isten üzenetét és add tovább az Igét valakinek!</a:t>
            </a:r>
          </a:p>
        </p:txBody>
      </p:sp>
      <p:sp>
        <p:nvSpPr>
          <p:cNvPr id="5" name="Lekerekített téglalap 4"/>
          <p:cNvSpPr/>
          <p:nvPr/>
        </p:nvSpPr>
        <p:spPr>
          <a:xfrm>
            <a:off x="217488" y="2702292"/>
            <a:ext cx="3582987" cy="887949"/>
          </a:xfrm>
          <a:prstGeom prst="roundRect">
            <a:avLst/>
          </a:prstGeom>
          <a:gradFill>
            <a:gsLst>
              <a:gs pos="0">
                <a:srgbClr val="FFC000"/>
              </a:gs>
              <a:gs pos="100000">
                <a:srgbClr val="CED2B3"/>
              </a:gs>
              <a:gs pos="88000">
                <a:srgbClr val="FFFF00"/>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smtClean="0">
                <a:ln>
                  <a:noFill/>
                </a:ln>
                <a:solidFill>
                  <a:srgbClr val="ED7D31">
                    <a:lumMod val="50000"/>
                  </a:srgbClr>
                </a:solidFill>
                <a:effectLst/>
                <a:uLnTx/>
                <a:uFillTx/>
                <a:latin typeface="Arial" panose="020B0604020202020204" pitchFamily="34" charset="0"/>
                <a:ea typeface="+mn-ea"/>
                <a:cs typeface="Arial" panose="020B0604020202020204" pitchFamily="34" charset="0"/>
              </a:rPr>
              <a:t>Aranymondás</a:t>
            </a:r>
            <a:endParaRPr kumimoji="0" lang="hu-HU" sz="28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Arial" panose="020B0604020202020204" pitchFamily="34" charset="0"/>
            </a:endParaRPr>
          </a:p>
        </p:txBody>
      </p:sp>
      <p:pic>
        <p:nvPicPr>
          <p:cNvPr id="6" name="Kép 5"/>
          <p:cNvPicPr>
            <a:picLocks noChangeAspect="1"/>
          </p:cNvPicPr>
          <p:nvPr/>
        </p:nvPicPr>
        <p:blipFill>
          <a:blip r:embed="rId3"/>
          <a:stretch>
            <a:fillRect/>
          </a:stretch>
        </p:blipFill>
        <p:spPr>
          <a:xfrm>
            <a:off x="3800475" y="0"/>
            <a:ext cx="8391525" cy="6662057"/>
          </a:xfrm>
          <a:prstGeom prst="rect">
            <a:avLst/>
          </a:prstGeom>
        </p:spPr>
      </p:pic>
      <p:sp>
        <p:nvSpPr>
          <p:cNvPr id="7" name="Szövegdoboz 6"/>
          <p:cNvSpPr txBox="1"/>
          <p:nvPr/>
        </p:nvSpPr>
        <p:spPr>
          <a:xfrm>
            <a:off x="5172355" y="2411520"/>
            <a:ext cx="5647764" cy="2123658"/>
          </a:xfrm>
          <a:prstGeom prst="rect">
            <a:avLst/>
          </a:prstGeom>
          <a:noFill/>
        </p:spPr>
        <p:txBody>
          <a:bodyPr wrap="square" rtlCol="0">
            <a:spAutoFit/>
          </a:bodyPr>
          <a:lstStyle/>
          <a:p>
            <a:pPr algn="ctr"/>
            <a:r>
              <a:rPr lang="hu-HU" sz="4000" i="1" dirty="0" smtClean="0">
                <a:solidFill>
                  <a:schemeClr val="accent4">
                    <a:lumMod val="50000"/>
                  </a:schemeClr>
                </a:solidFill>
              </a:rPr>
              <a:t>„Az Úr vezérelt engem </a:t>
            </a:r>
          </a:p>
          <a:p>
            <a:pPr algn="ctr"/>
            <a:r>
              <a:rPr lang="hu-HU" sz="4000" i="1" dirty="0" smtClean="0">
                <a:solidFill>
                  <a:schemeClr val="accent4">
                    <a:lumMod val="50000"/>
                  </a:schemeClr>
                </a:solidFill>
              </a:rPr>
              <a:t>ezen az úton.” </a:t>
            </a:r>
          </a:p>
          <a:p>
            <a:pPr algn="ctr"/>
            <a:endParaRPr lang="hu-HU" sz="2800" dirty="0" smtClean="0">
              <a:solidFill>
                <a:schemeClr val="accent4">
                  <a:lumMod val="50000"/>
                </a:schemeClr>
              </a:solidFill>
            </a:endParaRPr>
          </a:p>
          <a:p>
            <a:pPr algn="ctr"/>
            <a:r>
              <a:rPr lang="hu-HU" sz="2400" i="1" dirty="0" smtClean="0">
                <a:solidFill>
                  <a:schemeClr val="accent4">
                    <a:lumMod val="50000"/>
                  </a:schemeClr>
                </a:solidFill>
              </a:rPr>
              <a:t>Mózes 1. könyve 24,27</a:t>
            </a:r>
            <a:endParaRPr lang="hu-HU" sz="2400" i="1" dirty="0">
              <a:solidFill>
                <a:schemeClr val="accent4">
                  <a:lumMod val="50000"/>
                </a:schemeClr>
              </a:solidFill>
            </a:endParaRPr>
          </a:p>
        </p:txBody>
      </p:sp>
    </p:spTree>
    <p:extLst>
      <p:ext uri="{BB962C8B-B14F-4D97-AF65-F5344CB8AC3E}">
        <p14:creationId xmlns:p14="http://schemas.microsoft.com/office/powerpoint/2010/main" val="27028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D6"/>
        </a:solidFill>
        <a:effectLst/>
      </p:bgPr>
    </p:bg>
    <p:spTree>
      <p:nvGrpSpPr>
        <p:cNvPr id="1" name=""/>
        <p:cNvGrpSpPr/>
        <p:nvPr/>
      </p:nvGrpSpPr>
      <p:grpSpPr>
        <a:xfrm>
          <a:off x="0" y="0"/>
          <a:ext cx="0" cy="0"/>
          <a:chOff x="0" y="0"/>
          <a:chExt cx="0" cy="0"/>
        </a:xfrm>
      </p:grpSpPr>
      <p:pic>
        <p:nvPicPr>
          <p:cNvPr id="2" name="Kép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9" y="25495"/>
            <a:ext cx="2073275" cy="19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zövegdoboz 4"/>
          <p:cNvSpPr txBox="1">
            <a:spLocks noChangeArrowheads="1"/>
          </p:cNvSpPr>
          <p:nvPr/>
        </p:nvSpPr>
        <p:spPr bwMode="auto">
          <a:xfrm>
            <a:off x="2284413" y="407988"/>
            <a:ext cx="8701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2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 digitális hittanóra végén így imádkozz! </a:t>
            </a:r>
          </a:p>
        </p:txBody>
      </p:sp>
      <p:pic>
        <p:nvPicPr>
          <p:cNvPr id="4" name="Kép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1965" y="1335900"/>
            <a:ext cx="4505325"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4"/>
          <p:cNvSpPr>
            <a:spLocks noChangeAspect="1"/>
          </p:cNvSpPr>
          <p:nvPr/>
        </p:nvSpPr>
        <p:spPr>
          <a:xfrm>
            <a:off x="7608404" y="1631657"/>
            <a:ext cx="3807792" cy="3807792"/>
          </a:xfrm>
          <a:prstGeom prst="ellipse">
            <a:avLst/>
          </a:prstGeom>
          <a:noFill/>
          <a:ln w="44450">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endParaRPr>
          </a:p>
        </p:txBody>
      </p:sp>
      <p:sp>
        <p:nvSpPr>
          <p:cNvPr id="6" name="Szövegdoboz 5"/>
          <p:cNvSpPr txBox="1"/>
          <p:nvPr/>
        </p:nvSpPr>
        <p:spPr>
          <a:xfrm>
            <a:off x="7793830" y="2323169"/>
            <a:ext cx="3436937" cy="193899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Kedves Hittanos!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Szép és Isten</a:t>
            </a:r>
            <a:r>
              <a:rPr kumimoji="0" lang="hu-HU" sz="2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áldásaiban gazdag nyarat kívánunk neked</a:t>
            </a:r>
            <a:r>
              <a:rPr kumimoji="0" lang="hu-H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églalap 6"/>
          <p:cNvSpPr/>
          <p:nvPr/>
        </p:nvSpPr>
        <p:spPr>
          <a:xfrm>
            <a:off x="6464299" y="5593142"/>
            <a:ext cx="6096000" cy="708025"/>
          </a:xfrm>
          <a:prstGeom prst="rect">
            <a:avLst/>
          </a:prstGeom>
          <a:ln w="50800">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4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 </a:t>
            </a:r>
            <a:r>
              <a:rPr kumimoji="0" lang="hu-HU" sz="4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Áldás, békesség!</a:t>
            </a:r>
          </a:p>
        </p:txBody>
      </p:sp>
    </p:spTree>
    <p:extLst>
      <p:ext uri="{BB962C8B-B14F-4D97-AF65-F5344CB8AC3E}">
        <p14:creationId xmlns:p14="http://schemas.microsoft.com/office/powerpoint/2010/main" val="153433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Kép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224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4"/>
          <p:cNvSpPr txBox="1">
            <a:spLocks noChangeArrowheads="1"/>
          </p:cNvSpPr>
          <p:nvPr/>
        </p:nvSpPr>
        <p:spPr bwMode="auto">
          <a:xfrm>
            <a:off x="455839" y="2646726"/>
            <a:ext cx="50244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600" b="0"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Áldás, békesség!</a:t>
            </a:r>
            <a:r>
              <a:rPr kumimoji="0" lang="hu-HU" altLang="hu-HU" sz="36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hu-HU" sz="3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200" b="0" i="0" u="none" strike="noStrike" kern="1200" cap="none" spc="0" normalizeH="0" baseline="0" noProof="0" dirty="0" smtClean="0">
                <a:ln>
                  <a:noFill/>
                </a:ln>
                <a:solidFill>
                  <a:srgbClr val="4472C4">
                    <a:lumMod val="75000"/>
                  </a:srgbClr>
                </a:solidFill>
                <a:effectLst/>
                <a:uLnTx/>
                <a:uFillTx/>
                <a:latin typeface="Arial" panose="020B0604020202020204" pitchFamily="34" charset="0"/>
                <a:ea typeface="+mn-ea"/>
                <a:cs typeface="Arial" panose="020B0604020202020204" pitchFamily="34" charset="0"/>
              </a:rPr>
              <a:t>Kezdd a digitális hittanórát az óra eleji imádsággal!</a:t>
            </a:r>
          </a:p>
        </p:txBody>
      </p:sp>
      <p:pic>
        <p:nvPicPr>
          <p:cNvPr id="5" name="Kép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793750"/>
            <a:ext cx="5380037" cy="5405438"/>
          </a:xfrm>
          <a:prstGeom prst="rect">
            <a:avLst/>
          </a:prstGeom>
          <a:solidFill>
            <a:srgbClr val="FFFBD6"/>
          </a:solidFill>
          <a:ln>
            <a:noFill/>
          </a:ln>
          <a:effectLst>
            <a:outerShdw blurRad="63500" sx="102000" sy="102000" algn="ctr" rotWithShape="0">
              <a:prstClr val="black">
                <a:alpha val="40000"/>
              </a:prstClr>
            </a:outerShdw>
          </a:effectLst>
          <a:extLst/>
        </p:spPr>
      </p:pic>
    </p:spTree>
    <p:extLst>
      <p:ext uri="{BB962C8B-B14F-4D97-AF65-F5344CB8AC3E}">
        <p14:creationId xmlns:p14="http://schemas.microsoft.com/office/powerpoint/2010/main" val="1336807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2"/>
          <p:cNvSpPr>
            <a:spLocks noChangeArrowheads="1"/>
          </p:cNvSpPr>
          <p:nvPr/>
        </p:nvSpPr>
        <p:spPr bwMode="auto">
          <a:xfrm>
            <a:off x="3041650" y="663575"/>
            <a:ext cx="609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4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 </a:t>
            </a:r>
            <a:r>
              <a:rPr kumimoji="0" lang="hu-HU" altLang="hu-HU" sz="4000" b="0" i="0" u="none" strike="noStrike" kern="1200" cap="none" spc="0" normalizeH="0" baseline="0" noProof="0" dirty="0">
                <a:ln>
                  <a:noFill/>
                </a:ln>
                <a:solidFill>
                  <a:srgbClr val="AE2E51"/>
                </a:solidFill>
                <a:effectLst/>
                <a:uLnTx/>
                <a:uFillTx/>
                <a:latin typeface="Arial" panose="020B0604020202020204" pitchFamily="34" charset="0"/>
                <a:ea typeface="+mn-ea"/>
                <a:cs typeface="Arial" panose="020B0604020202020204" pitchFamily="34" charset="0"/>
              </a:rPr>
              <a:t>Áldás, békesség!</a:t>
            </a:r>
          </a:p>
        </p:txBody>
      </p:sp>
      <p:sp>
        <p:nvSpPr>
          <p:cNvPr id="3" name="Téglalap 10"/>
          <p:cNvSpPr>
            <a:spLocks noChangeArrowheads="1"/>
          </p:cNvSpPr>
          <p:nvPr/>
        </p:nvSpPr>
        <p:spPr bwMode="auto">
          <a:xfrm>
            <a:off x="1093788" y="2554288"/>
            <a:ext cx="39036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Kedves Szülők!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Köszönjük a segítségüket!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Isten áldását kívánjuk ezzel az Igével!</a:t>
            </a:r>
          </a:p>
        </p:txBody>
      </p:sp>
      <p:sp>
        <p:nvSpPr>
          <p:cNvPr id="4" name="Ellipszis 3"/>
          <p:cNvSpPr>
            <a:spLocks noChangeAspect="1"/>
          </p:cNvSpPr>
          <p:nvPr/>
        </p:nvSpPr>
        <p:spPr>
          <a:xfrm>
            <a:off x="927358" y="1663649"/>
            <a:ext cx="4227966" cy="4227966"/>
          </a:xfrm>
          <a:prstGeom prst="ellipse">
            <a:avLst/>
          </a:prstGeom>
          <a:noFill/>
          <a:ln w="44450">
            <a:gradFill>
              <a:gsLst>
                <a:gs pos="0">
                  <a:srgbClr val="AE2E5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endParaRPr>
          </a:p>
        </p:txBody>
      </p:sp>
      <p:sp>
        <p:nvSpPr>
          <p:cNvPr id="5" name="Szövegdoboz 5"/>
          <p:cNvSpPr txBox="1">
            <a:spLocks noChangeArrowheads="1"/>
          </p:cNvSpPr>
          <p:nvPr/>
        </p:nvSpPr>
        <p:spPr bwMode="auto">
          <a:xfrm>
            <a:off x="5740151" y="1982851"/>
            <a:ext cx="5808878"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lvl="0" algn="ctr">
              <a:spcBef>
                <a:spcPct val="0"/>
              </a:spcBef>
              <a:buClrTx/>
              <a:buSzTx/>
              <a:buNone/>
              <a:defRPr/>
            </a:pPr>
            <a:r>
              <a:rPr kumimoji="0" lang="hu-HU" sz="3200" b="0" i="0" u="none" strike="noStrike" kern="1200" cap="none" spc="0" normalizeH="0" baseline="0" noProof="0" dirty="0" smtClean="0">
                <a:ln>
                  <a:noFill/>
                </a:ln>
                <a:solidFill>
                  <a:srgbClr val="70AD47"/>
                </a:solidFill>
                <a:effectLst/>
                <a:uLnTx/>
                <a:uFillTx/>
                <a:latin typeface="Arial" panose="020B0604020202020204" pitchFamily="34" charset="0"/>
                <a:ea typeface="+mn-ea"/>
                <a:cs typeface="+mn-cs"/>
              </a:rPr>
              <a:t>„</a:t>
            </a:r>
            <a:r>
              <a:rPr lang="hu-HU" sz="3600" dirty="0">
                <a:solidFill>
                  <a:schemeClr val="accent6"/>
                </a:solidFill>
              </a:rPr>
              <a:t>Te vagy az én erőm, rólad zeng énekem. Erős váram az Isten, az én hűséges </a:t>
            </a:r>
            <a:r>
              <a:rPr lang="hu-HU" sz="3600" dirty="0" smtClean="0">
                <a:solidFill>
                  <a:schemeClr val="accent6"/>
                </a:solidFill>
              </a:rPr>
              <a:t>Istenem</a:t>
            </a:r>
            <a:r>
              <a:rPr kumimoji="0" lang="hu-HU" sz="3600" b="0" i="0" u="none" strike="noStrike" kern="1200" cap="none" spc="0" normalizeH="0" baseline="0" noProof="0" dirty="0" smtClean="0">
                <a:ln>
                  <a:noFill/>
                </a:ln>
                <a:solidFill>
                  <a:schemeClr val="accent6"/>
                </a:solidFill>
                <a:effectLst/>
                <a:uLnTx/>
                <a:uFillTx/>
              </a:rPr>
              <a:t>.</a:t>
            </a:r>
            <a:r>
              <a:rPr kumimoji="0" lang="hu-HU" sz="3200" b="0" i="0" u="none" strike="noStrike" kern="1200" cap="none" spc="0" normalizeH="0" baseline="0" noProof="0" dirty="0" smtClean="0">
                <a:ln>
                  <a:noFill/>
                </a:ln>
                <a:solidFill>
                  <a:srgbClr val="70AD47"/>
                </a:solidFill>
                <a:effectLst/>
                <a:uLnTx/>
                <a:uFillTx/>
              </a:rPr>
              <a:t>”</a:t>
            </a: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hu-HU" sz="2800" b="0" i="0" u="none" strike="noStrike" kern="1200" cap="none" spc="0" normalizeH="0" baseline="0" noProof="0" dirty="0">
              <a:ln>
                <a:noFill/>
              </a:ln>
              <a:solidFill>
                <a:srgbClr val="70AD47"/>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r>
              <a:rPr kumimoji="0" lang="hu-HU" sz="2400" b="0" i="0" u="none" strike="noStrike" kern="1200" cap="none" spc="0" normalizeH="0" baseline="0" noProof="0" dirty="0" smtClean="0">
                <a:ln>
                  <a:noFill/>
                </a:ln>
                <a:solidFill>
                  <a:srgbClr val="404040"/>
                </a:solidFill>
                <a:effectLst/>
                <a:uLnTx/>
                <a:uFillTx/>
                <a:latin typeface="Arial" panose="020B0604020202020204" pitchFamily="34" charset="0"/>
                <a:ea typeface="+mn-ea"/>
                <a:cs typeface="+mn-cs"/>
              </a:rPr>
              <a:t> </a:t>
            </a:r>
            <a:r>
              <a:rPr kumimoji="0" lang="hu-HU" sz="2400" b="0" i="0" u="none" strike="noStrike" kern="1200" cap="none" spc="0" normalizeH="0" baseline="0" noProof="0" dirty="0" smtClean="0">
                <a:ln>
                  <a:noFill/>
                </a:ln>
                <a:solidFill>
                  <a:srgbClr val="70AD47"/>
                </a:solidFill>
                <a:effectLst/>
                <a:uLnTx/>
                <a:uFillTx/>
                <a:latin typeface="Arial" panose="020B0604020202020204" pitchFamily="34" charset="0"/>
                <a:ea typeface="+mn-ea"/>
                <a:cs typeface="+mn-cs"/>
              </a:rPr>
              <a:t>(</a:t>
            </a:r>
            <a:r>
              <a:rPr lang="hu-HU" sz="2400" dirty="0" smtClean="0">
                <a:solidFill>
                  <a:srgbClr val="70AD47"/>
                </a:solidFill>
              </a:rPr>
              <a:t>Zsoltárok könyve</a:t>
            </a:r>
            <a:r>
              <a:rPr kumimoji="0" lang="hu-HU" sz="2400" b="0" i="0" u="none" strike="noStrike" kern="1200" cap="none" spc="0" normalizeH="0" baseline="0" noProof="0" dirty="0" smtClean="0">
                <a:ln>
                  <a:noFill/>
                </a:ln>
                <a:solidFill>
                  <a:srgbClr val="70AD47"/>
                </a:solidFill>
                <a:effectLst/>
                <a:uLnTx/>
                <a:uFillTx/>
                <a:latin typeface="Arial" panose="020B0604020202020204" pitchFamily="34" charset="0"/>
                <a:ea typeface="+mn-ea"/>
                <a:cs typeface="+mn-cs"/>
              </a:rPr>
              <a:t> 59,18)</a:t>
            </a: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r>
              <a:rPr kumimoji="0" lang="hu-HU" altLang="hu-HU" sz="32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mn-cs"/>
              </a:rPr>
              <a:t> </a:t>
            </a:r>
            <a:endParaRPr kumimoji="0" lang="hu-HU" altLang="hu-HU" sz="32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p:txBody>
      </p:sp>
      <p:pic>
        <p:nvPicPr>
          <p:cNvPr id="6" name="Kép 5"/>
          <p:cNvPicPr>
            <a:picLocks noChangeAspect="1"/>
          </p:cNvPicPr>
          <p:nvPr/>
        </p:nvPicPr>
        <p:blipFill>
          <a:blip r:embed="rId2"/>
          <a:stretch>
            <a:fillRect/>
          </a:stretch>
        </p:blipFill>
        <p:spPr>
          <a:xfrm>
            <a:off x="6306203" y="4807550"/>
            <a:ext cx="4676775" cy="1552575"/>
          </a:xfrm>
          <a:prstGeom prst="rect">
            <a:avLst/>
          </a:prstGeom>
          <a:effectLst>
            <a:softEdge rad="342900"/>
          </a:effectLst>
        </p:spPr>
      </p:pic>
    </p:spTree>
    <p:extLst>
      <p:ext uri="{BB962C8B-B14F-4D97-AF65-F5344CB8AC3E}">
        <p14:creationId xmlns:p14="http://schemas.microsoft.com/office/powerpoint/2010/main" val="3750286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7D6"/>
        </a:solidFill>
        <a:effectLst/>
      </p:bgPr>
    </p:bg>
    <p:spTree>
      <p:nvGrpSpPr>
        <p:cNvPr id="1" name=""/>
        <p:cNvGrpSpPr/>
        <p:nvPr/>
      </p:nvGrpSpPr>
      <p:grpSpPr>
        <a:xfrm>
          <a:off x="0" y="0"/>
          <a:ext cx="0" cy="0"/>
          <a:chOff x="0" y="0"/>
          <a:chExt cx="0" cy="0"/>
        </a:xfrm>
      </p:grpSpPr>
      <p:sp>
        <p:nvSpPr>
          <p:cNvPr id="3" name="Téglalap 2"/>
          <p:cNvSpPr/>
          <p:nvPr/>
        </p:nvSpPr>
        <p:spPr>
          <a:xfrm>
            <a:off x="0" y="4452079"/>
            <a:ext cx="12192000" cy="2203554"/>
          </a:xfrm>
          <a:prstGeom prst="rect">
            <a:avLst/>
          </a:prstGeom>
          <a:solidFill>
            <a:srgbClr val="F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 name="Kép 1"/>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64528" y1="70927" x2="64528" y2="70927"/>
                        <a14:foregroundMark x1="77358" y1="74436" x2="77358" y2="74436"/>
                        <a14:foregroundMark x1="68679" y1="75689" x2="68679" y2="75689"/>
                        <a14:foregroundMark x1="62264" y1="82957" x2="62264" y2="82957"/>
                        <a14:foregroundMark x1="60755" y1="71429" x2="60755" y2="71429"/>
                        <a14:foregroundMark x1="79245" y1="70927" x2="79245" y2="70927"/>
                        <a14:foregroundMark x1="57736" y1="87469" x2="57736" y2="87469"/>
                        <a14:foregroundMark x1="62264" y1="86717" x2="62264" y2="86717"/>
                        <a14:foregroundMark x1="72830" y1="51378" x2="72830" y2="51378"/>
                        <a14:foregroundMark x1="75094" y1="37093" x2="75094" y2="37093"/>
                        <a14:foregroundMark x1="75094" y1="34837" x2="75094" y2="34837"/>
                        <a14:foregroundMark x1="75094" y1="41103" x2="75094" y2="41103"/>
                        <a14:foregroundMark x1="47925" y1="69925" x2="47925" y2="69925"/>
                        <a14:foregroundMark x1="20000" y1="64411" x2="20000" y2="64411"/>
                        <a14:foregroundMark x1="50189" y1="68922" x2="50189" y2="68922"/>
                        <a14:foregroundMark x1="81509" y1="91479" x2="81509" y2="91479"/>
                        <a14:foregroundMark x1="76226" y1="92732" x2="76226" y2="92732"/>
                        <a14:foregroundMark x1="78113" y1="89223" x2="78113" y2="89223"/>
                        <a14:foregroundMark x1="81509" y1="89223" x2="81509" y2="89223"/>
                        <a14:foregroundMark x1="75094" y1="83709" x2="75094" y2="83709"/>
                        <a14:foregroundMark x1="82264" y1="39348" x2="82264" y2="39348"/>
                        <a14:foregroundMark x1="64906" y1="35840" x2="64906" y2="35840"/>
                        <a14:foregroundMark x1="71698" y1="38596" x2="71698" y2="38596"/>
                        <a14:foregroundMark x1="82264" y1="44612" x2="82264" y2="44612"/>
                        <a14:foregroundMark x1="76226" y1="44612" x2="76226" y2="44612"/>
                        <a14:backgroundMark x1="28679" y1="14286" x2="28679" y2="14286"/>
                        <a14:backgroundMark x1="62264" y1="27318" x2="62264" y2="27318"/>
                      </a14:backgroundRemoval>
                    </a14:imgEffect>
                  </a14:imgLayer>
                </a14:imgProps>
              </a:ext>
            </a:extLst>
          </a:blip>
          <a:srcRect l="12442" t="3286" r="8921" b="3389"/>
          <a:stretch/>
        </p:blipFill>
        <p:spPr>
          <a:xfrm rot="597623" flipH="1">
            <a:off x="2878809" y="1390860"/>
            <a:ext cx="3051735" cy="5242725"/>
          </a:xfrm>
          <a:prstGeom prst="rect">
            <a:avLst/>
          </a:prstGeom>
        </p:spPr>
      </p:pic>
      <p:sp>
        <p:nvSpPr>
          <p:cNvPr id="4" name="Szövegdoboz 3"/>
          <p:cNvSpPr txBox="1"/>
          <p:nvPr/>
        </p:nvSpPr>
        <p:spPr>
          <a:xfrm>
            <a:off x="4626965" y="1023609"/>
            <a:ext cx="6645638" cy="4154984"/>
          </a:xfrm>
          <a:prstGeom prst="rect">
            <a:avLst/>
          </a:prstGeom>
          <a:noFill/>
        </p:spPr>
        <p:txBody>
          <a:bodyPr wrap="square" rtlCol="0">
            <a:spAutoFit/>
          </a:bodyPr>
          <a:lstStyle/>
          <a:p>
            <a:pPr algn="r"/>
            <a:r>
              <a:rPr lang="hu-HU" sz="4400" dirty="0" smtClean="0">
                <a:solidFill>
                  <a:srgbClr val="B3880D"/>
                </a:solidFill>
              </a:rPr>
              <a:t>Az év végén visszatekintve a történeteinkre, csupa úton lévő emberrel ismerkedtünk meg a Bibliából.</a:t>
            </a:r>
            <a:endParaRPr lang="hu-HU" sz="4400" dirty="0">
              <a:solidFill>
                <a:srgbClr val="B3880D"/>
              </a:solidFill>
            </a:endParaRPr>
          </a:p>
        </p:txBody>
      </p:sp>
    </p:spTree>
    <p:extLst>
      <p:ext uri="{BB962C8B-B14F-4D97-AF65-F5344CB8AC3E}">
        <p14:creationId xmlns:p14="http://schemas.microsoft.com/office/powerpoint/2010/main" val="134933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1+#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1000"/>
                                        <p:tgtEl>
                                          <p:spTgt spid="4"/>
                                        </p:tgtEl>
                                        <p:attrNameLst>
                                          <p:attrName>ppt_x</p:attrName>
                                        </p:attrNameLst>
                                      </p:cBhvr>
                                      <p:tavLst>
                                        <p:tav tm="0">
                                          <p:val>
                                            <p:strVal val="ppt_x"/>
                                          </p:val>
                                        </p:tav>
                                        <p:tav tm="100000">
                                          <p:val>
                                            <p:strVal val="ppt_x"/>
                                          </p:val>
                                        </p:tav>
                                      </p:tavLst>
                                    </p:anim>
                                    <p:anim calcmode="lin" valueType="num">
                                      <p:cBhvr additive="base">
                                        <p:cTn id="19" dur="1000"/>
                                        <p:tgtEl>
                                          <p:spTgt spid="4"/>
                                        </p:tgtEl>
                                        <p:attrNameLst>
                                          <p:attrName>ppt_y</p:attrName>
                                        </p:attrNameLst>
                                      </p:cBhvr>
                                      <p:tavLst>
                                        <p:tav tm="0">
                                          <p:val>
                                            <p:strVal val="ppt_y"/>
                                          </p:val>
                                        </p:tav>
                                        <p:tav tm="100000">
                                          <p:val>
                                            <p:strVal val="1+ppt_h/2"/>
                                          </p:val>
                                        </p:tav>
                                      </p:tavLst>
                                    </p:anim>
                                    <p:set>
                                      <p:cBhvr>
                                        <p:cTn id="20" dur="1" fill="hold">
                                          <p:stCondLst>
                                            <p:cond delay="999"/>
                                          </p:stCondLst>
                                        </p:cTn>
                                        <p:tgtEl>
                                          <p:spTgt spid="4"/>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3000"/>
                                        <p:tgtEl>
                                          <p:spTgt spid="2"/>
                                        </p:tgtEl>
                                        <p:attrNameLst>
                                          <p:attrName>ppt_x</p:attrName>
                                        </p:attrNameLst>
                                      </p:cBhvr>
                                      <p:tavLst>
                                        <p:tav tm="0">
                                          <p:val>
                                            <p:strVal val="ppt_x"/>
                                          </p:val>
                                        </p:tav>
                                        <p:tav tm="100000">
                                          <p:val>
                                            <p:strVal val="1+ppt_w/2"/>
                                          </p:val>
                                        </p:tav>
                                      </p:tavLst>
                                    </p:anim>
                                    <p:anim calcmode="lin" valueType="num">
                                      <p:cBhvr additive="base">
                                        <p:cTn id="23" dur="3000"/>
                                        <p:tgtEl>
                                          <p:spTgt spid="2"/>
                                        </p:tgtEl>
                                        <p:attrNameLst>
                                          <p:attrName>ppt_y</p:attrName>
                                        </p:attrNameLst>
                                      </p:cBhvr>
                                      <p:tavLst>
                                        <p:tav tm="0">
                                          <p:val>
                                            <p:strVal val="ppt_y"/>
                                          </p:val>
                                        </p:tav>
                                        <p:tav tm="100000">
                                          <p:val>
                                            <p:strVal val="ppt_y"/>
                                          </p:val>
                                        </p:tav>
                                      </p:tavLst>
                                    </p:anim>
                                    <p:set>
                                      <p:cBhvr>
                                        <p:cTn id="24"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DCA5"/>
        </a:solidFill>
        <a:effectLst/>
      </p:bgPr>
    </p:bg>
    <p:spTree>
      <p:nvGrpSpPr>
        <p:cNvPr id="1" name=""/>
        <p:cNvGrpSpPr/>
        <p:nvPr/>
      </p:nvGrpSpPr>
      <p:grpSpPr>
        <a:xfrm>
          <a:off x="0" y="0"/>
          <a:ext cx="0" cy="0"/>
          <a:chOff x="0" y="0"/>
          <a:chExt cx="0" cy="0"/>
        </a:xfrm>
      </p:grpSpPr>
      <p:pic>
        <p:nvPicPr>
          <p:cNvPr id="6" name="Kép 5"/>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64528" y1="70927" x2="64528" y2="70927"/>
                        <a14:foregroundMark x1="77358" y1="74436" x2="77358" y2="74436"/>
                        <a14:foregroundMark x1="68679" y1="75689" x2="68679" y2="75689"/>
                        <a14:foregroundMark x1="62264" y1="82957" x2="62264" y2="82957"/>
                        <a14:foregroundMark x1="60755" y1="71429" x2="60755" y2="71429"/>
                        <a14:foregroundMark x1="79245" y1="70927" x2="79245" y2="70927"/>
                        <a14:foregroundMark x1="57736" y1="87469" x2="57736" y2="87469"/>
                        <a14:foregroundMark x1="62264" y1="86717" x2="62264" y2="86717"/>
                        <a14:foregroundMark x1="72830" y1="51378" x2="72830" y2="51378"/>
                        <a14:foregroundMark x1="75094" y1="37093" x2="75094" y2="37093"/>
                        <a14:foregroundMark x1="75094" y1="34837" x2="75094" y2="34837"/>
                        <a14:foregroundMark x1="75094" y1="41103" x2="75094" y2="41103"/>
                        <a14:foregroundMark x1="47925" y1="69925" x2="47925" y2="69925"/>
                        <a14:foregroundMark x1="20000" y1="64411" x2="20000" y2="64411"/>
                        <a14:foregroundMark x1="50189" y1="68922" x2="50189" y2="68922"/>
                        <a14:foregroundMark x1="81509" y1="91479" x2="81509" y2="91479"/>
                        <a14:foregroundMark x1="76226" y1="92732" x2="76226" y2="92732"/>
                        <a14:foregroundMark x1="78113" y1="89223" x2="78113" y2="89223"/>
                        <a14:foregroundMark x1="81509" y1="89223" x2="81509" y2="89223"/>
                        <a14:foregroundMark x1="75094" y1="83709" x2="75094" y2="83709"/>
                        <a14:foregroundMark x1="82264" y1="39348" x2="82264" y2="39348"/>
                        <a14:foregroundMark x1="64906" y1="35840" x2="64906" y2="35840"/>
                        <a14:foregroundMark x1="71698" y1="38596" x2="71698" y2="38596"/>
                        <a14:foregroundMark x1="82264" y1="44612" x2="82264" y2="44612"/>
                        <a14:foregroundMark x1="76226" y1="44612" x2="76226" y2="44612"/>
                        <a14:backgroundMark x1="28679" y1="14286" x2="28679" y2="14286"/>
                        <a14:backgroundMark x1="62264" y1="27318" x2="62264" y2="27318"/>
                      </a14:backgroundRemoval>
                    </a14:imgEffect>
                  </a14:imgLayer>
                </a14:imgProps>
              </a:ext>
            </a:extLst>
          </a:blip>
          <a:srcRect l="12442" t="3286" r="8921" b="3389"/>
          <a:stretch/>
        </p:blipFill>
        <p:spPr>
          <a:xfrm rot="597623" flipH="1">
            <a:off x="470071" y="3298283"/>
            <a:ext cx="1987019" cy="3413597"/>
          </a:xfrm>
          <a:prstGeom prst="rect">
            <a:avLst/>
          </a:prstGeom>
        </p:spPr>
      </p:pic>
      <p:sp>
        <p:nvSpPr>
          <p:cNvPr id="7" name="Szövegdoboz 6"/>
          <p:cNvSpPr txBox="1"/>
          <p:nvPr/>
        </p:nvSpPr>
        <p:spPr>
          <a:xfrm>
            <a:off x="2737336" y="702122"/>
            <a:ext cx="8543108" cy="2062103"/>
          </a:xfrm>
          <a:prstGeom prst="rect">
            <a:avLst/>
          </a:prstGeom>
          <a:noFill/>
        </p:spPr>
        <p:txBody>
          <a:bodyPr wrap="square" rtlCol="0">
            <a:spAutoFit/>
          </a:bodyPr>
          <a:lstStyle/>
          <a:p>
            <a:r>
              <a:rPr lang="hu-HU" sz="3200" dirty="0" smtClean="0">
                <a:solidFill>
                  <a:srgbClr val="B3880D"/>
                </a:solidFill>
              </a:rPr>
              <a:t>Ábrahám útra kelt Isten szavára, és rábízta az életét. Követte szavát és megtapasztalta az úton Isten jelenlétét. Hitte, hogy Isten </a:t>
            </a:r>
          </a:p>
          <a:p>
            <a:r>
              <a:rPr lang="hu-HU" sz="3200" dirty="0" smtClean="0">
                <a:solidFill>
                  <a:srgbClr val="B3880D"/>
                </a:solidFill>
              </a:rPr>
              <a:t>teljesíti ígéretét. </a:t>
            </a:r>
            <a:endParaRPr lang="hu-HU" sz="3200" dirty="0">
              <a:solidFill>
                <a:srgbClr val="B3880D"/>
              </a:solidFill>
            </a:endParaRPr>
          </a:p>
        </p:txBody>
      </p:sp>
      <p:pic>
        <p:nvPicPr>
          <p:cNvPr id="2" name="Kép 1"/>
          <p:cNvPicPr>
            <a:picLocks noChangeAspect="1"/>
          </p:cNvPicPr>
          <p:nvPr/>
        </p:nvPicPr>
        <p:blipFill>
          <a:blip r:embed="rId4"/>
          <a:stretch>
            <a:fillRect/>
          </a:stretch>
        </p:blipFill>
        <p:spPr>
          <a:xfrm>
            <a:off x="2737336" y="1789307"/>
            <a:ext cx="9454664" cy="5068692"/>
          </a:xfrm>
          <a:prstGeom prst="rect">
            <a:avLst/>
          </a:prstGeom>
        </p:spPr>
      </p:pic>
    </p:spTree>
    <p:extLst>
      <p:ext uri="{BB962C8B-B14F-4D97-AF65-F5344CB8AC3E}">
        <p14:creationId xmlns:p14="http://schemas.microsoft.com/office/powerpoint/2010/main" val="2681698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stretch>
            <a:fillRect/>
          </a:stretch>
        </p:blipFill>
        <p:spPr>
          <a:xfrm>
            <a:off x="0" y="-1864"/>
            <a:ext cx="12192000" cy="6861728"/>
          </a:xfrm>
          <a:prstGeom prst="rect">
            <a:avLst/>
          </a:prstGeom>
        </p:spPr>
      </p:pic>
      <p:sp>
        <p:nvSpPr>
          <p:cNvPr id="3" name="Szövegdoboz 2"/>
          <p:cNvSpPr txBox="1"/>
          <p:nvPr/>
        </p:nvSpPr>
        <p:spPr>
          <a:xfrm>
            <a:off x="2756264" y="235132"/>
            <a:ext cx="3866605" cy="1569660"/>
          </a:xfrm>
          <a:prstGeom prst="rect">
            <a:avLst/>
          </a:prstGeom>
          <a:noFill/>
        </p:spPr>
        <p:txBody>
          <a:bodyPr wrap="square" rtlCol="0">
            <a:spAutoFit/>
          </a:bodyPr>
          <a:lstStyle/>
          <a:p>
            <a:r>
              <a:rPr lang="hu-HU" sz="4800" dirty="0" smtClean="0">
                <a:solidFill>
                  <a:srgbClr val="B3880D"/>
                </a:solidFill>
              </a:rPr>
              <a:t>Valóban fia született…</a:t>
            </a:r>
            <a:endParaRPr lang="hu-HU" sz="4800" dirty="0">
              <a:solidFill>
                <a:srgbClr val="B3880D"/>
              </a:solidFill>
            </a:endParaRPr>
          </a:p>
        </p:txBody>
      </p:sp>
      <p:sp>
        <p:nvSpPr>
          <p:cNvPr id="4" name="Szövegdoboz 3"/>
          <p:cNvSpPr txBox="1"/>
          <p:nvPr/>
        </p:nvSpPr>
        <p:spPr>
          <a:xfrm>
            <a:off x="2220686" y="4754880"/>
            <a:ext cx="4402183" cy="1569660"/>
          </a:xfrm>
          <a:prstGeom prst="rect">
            <a:avLst/>
          </a:prstGeom>
          <a:noFill/>
        </p:spPr>
        <p:txBody>
          <a:bodyPr wrap="square" rtlCol="0">
            <a:spAutoFit/>
          </a:bodyPr>
          <a:lstStyle/>
          <a:p>
            <a:r>
              <a:rPr lang="hu-HU" sz="4800" dirty="0" smtClean="0">
                <a:solidFill>
                  <a:srgbClr val="B3880D"/>
                </a:solidFill>
              </a:rPr>
              <a:t>…ahogyan az Úr megígérte.</a:t>
            </a:r>
            <a:endParaRPr lang="hu-HU" sz="4800" dirty="0">
              <a:solidFill>
                <a:srgbClr val="B3880D"/>
              </a:solidFill>
            </a:endParaRPr>
          </a:p>
        </p:txBody>
      </p:sp>
    </p:spTree>
    <p:extLst>
      <p:ext uri="{BB962C8B-B14F-4D97-AF65-F5344CB8AC3E}">
        <p14:creationId xmlns:p14="http://schemas.microsoft.com/office/powerpoint/2010/main" val="3998797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sp>
        <p:nvSpPr>
          <p:cNvPr id="5" name="Szövegdoboz 4"/>
          <p:cNvSpPr txBox="1"/>
          <p:nvPr/>
        </p:nvSpPr>
        <p:spPr>
          <a:xfrm>
            <a:off x="4796853" y="753122"/>
            <a:ext cx="6107949" cy="1569660"/>
          </a:xfrm>
          <a:prstGeom prst="rect">
            <a:avLst/>
          </a:prstGeom>
          <a:noFill/>
        </p:spPr>
        <p:txBody>
          <a:bodyPr wrap="square" rtlCol="0">
            <a:spAutoFit/>
          </a:bodyPr>
          <a:lstStyle/>
          <a:p>
            <a:pPr algn="r"/>
            <a:r>
              <a:rPr lang="hu-HU" sz="4800" dirty="0" err="1" smtClean="0">
                <a:solidFill>
                  <a:srgbClr val="B3880D"/>
                </a:solidFill>
              </a:rPr>
              <a:t>Jákób</a:t>
            </a:r>
            <a:r>
              <a:rPr lang="hu-HU" sz="4800" dirty="0" smtClean="0">
                <a:solidFill>
                  <a:srgbClr val="B3880D"/>
                </a:solidFill>
              </a:rPr>
              <a:t> útja sem volt egyszerű. </a:t>
            </a:r>
            <a:endParaRPr lang="hu-HU" sz="4800" dirty="0">
              <a:solidFill>
                <a:srgbClr val="B3880D"/>
              </a:solidFill>
            </a:endParaRPr>
          </a:p>
        </p:txBody>
      </p:sp>
      <p:sp>
        <p:nvSpPr>
          <p:cNvPr id="6" name="Szövegdoboz 5"/>
          <p:cNvSpPr txBox="1"/>
          <p:nvPr/>
        </p:nvSpPr>
        <p:spPr>
          <a:xfrm>
            <a:off x="8240316" y="4886099"/>
            <a:ext cx="3348164" cy="830997"/>
          </a:xfrm>
          <a:prstGeom prst="rect">
            <a:avLst/>
          </a:prstGeom>
          <a:noFill/>
        </p:spPr>
        <p:txBody>
          <a:bodyPr wrap="square" rtlCol="0">
            <a:spAutoFit/>
          </a:bodyPr>
          <a:lstStyle/>
          <a:p>
            <a:r>
              <a:rPr lang="hu-HU" sz="4800" dirty="0" smtClean="0">
                <a:solidFill>
                  <a:srgbClr val="B3880D"/>
                </a:solidFill>
              </a:rPr>
              <a:t>Emlékszel?</a:t>
            </a:r>
            <a:endParaRPr lang="hu-HU" sz="4800" dirty="0">
              <a:solidFill>
                <a:srgbClr val="B3880D"/>
              </a:solidFill>
            </a:endParaRPr>
          </a:p>
        </p:txBody>
      </p:sp>
      <p:pic>
        <p:nvPicPr>
          <p:cNvPr id="2" name="Kép 1"/>
          <p:cNvPicPr>
            <a:picLocks noChangeAspect="1"/>
          </p:cNvPicPr>
          <p:nvPr/>
        </p:nvPicPr>
        <p:blipFill>
          <a:blip r:embed="rId2"/>
          <a:stretch>
            <a:fillRect/>
          </a:stretch>
        </p:blipFill>
        <p:spPr>
          <a:xfrm>
            <a:off x="0" y="1887351"/>
            <a:ext cx="8240316" cy="4970650"/>
          </a:xfrm>
          <a:prstGeom prst="rect">
            <a:avLst/>
          </a:prstGeom>
        </p:spPr>
      </p:pic>
    </p:spTree>
    <p:extLst>
      <p:ext uri="{BB962C8B-B14F-4D97-AF65-F5344CB8AC3E}">
        <p14:creationId xmlns:p14="http://schemas.microsoft.com/office/powerpoint/2010/main" val="41460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7D6"/>
        </a:solidFill>
        <a:effectLst/>
      </p:bgPr>
    </p:bg>
    <p:spTree>
      <p:nvGrpSpPr>
        <p:cNvPr id="1" name=""/>
        <p:cNvGrpSpPr/>
        <p:nvPr/>
      </p:nvGrpSpPr>
      <p:grpSpPr>
        <a:xfrm>
          <a:off x="0" y="0"/>
          <a:ext cx="0" cy="0"/>
          <a:chOff x="0" y="0"/>
          <a:chExt cx="0" cy="0"/>
        </a:xfrm>
      </p:grpSpPr>
      <p:sp>
        <p:nvSpPr>
          <p:cNvPr id="4" name="Szövegdoboz 3"/>
          <p:cNvSpPr txBox="1"/>
          <p:nvPr/>
        </p:nvSpPr>
        <p:spPr>
          <a:xfrm>
            <a:off x="3432748" y="374754"/>
            <a:ext cx="8289562" cy="954107"/>
          </a:xfrm>
          <a:prstGeom prst="rect">
            <a:avLst/>
          </a:prstGeom>
          <a:noFill/>
        </p:spPr>
        <p:txBody>
          <a:bodyPr wrap="square" rtlCol="0">
            <a:spAutoFit/>
          </a:bodyPr>
          <a:lstStyle/>
          <a:p>
            <a:pPr algn="r"/>
            <a:r>
              <a:rPr lang="hu-HU" sz="2800" dirty="0" smtClean="0">
                <a:solidFill>
                  <a:srgbClr val="B3880D"/>
                </a:solidFill>
              </a:rPr>
              <a:t>A testvérétől elcsalt áldás miatt menekülnie kellett. </a:t>
            </a:r>
          </a:p>
          <a:p>
            <a:pPr algn="r"/>
            <a:r>
              <a:rPr lang="hu-HU" sz="2800" dirty="0" smtClean="0">
                <a:solidFill>
                  <a:srgbClr val="B3880D"/>
                </a:solidFill>
              </a:rPr>
              <a:t>De az Úr vele volt.</a:t>
            </a:r>
            <a:endParaRPr lang="hu-HU" sz="2800" dirty="0">
              <a:solidFill>
                <a:srgbClr val="B3880D"/>
              </a:solidFill>
            </a:endParaRPr>
          </a:p>
        </p:txBody>
      </p:sp>
      <p:sp>
        <p:nvSpPr>
          <p:cNvPr id="5" name="Szövegdoboz 4"/>
          <p:cNvSpPr txBox="1"/>
          <p:nvPr/>
        </p:nvSpPr>
        <p:spPr>
          <a:xfrm>
            <a:off x="749508" y="1755743"/>
            <a:ext cx="6415790" cy="1384995"/>
          </a:xfrm>
          <a:prstGeom prst="rect">
            <a:avLst/>
          </a:prstGeom>
          <a:noFill/>
        </p:spPr>
        <p:txBody>
          <a:bodyPr wrap="square" rtlCol="0">
            <a:spAutoFit/>
          </a:bodyPr>
          <a:lstStyle/>
          <a:p>
            <a:r>
              <a:rPr lang="hu-HU" sz="2800" dirty="0" smtClean="0">
                <a:solidFill>
                  <a:srgbClr val="B3880D"/>
                </a:solidFill>
              </a:rPr>
              <a:t>Hosszú útja során </a:t>
            </a:r>
            <a:r>
              <a:rPr lang="hu-HU" sz="2800" dirty="0" err="1" smtClean="0">
                <a:solidFill>
                  <a:srgbClr val="B3880D"/>
                </a:solidFill>
              </a:rPr>
              <a:t>Jákób</a:t>
            </a:r>
            <a:r>
              <a:rPr lang="hu-HU" sz="2800" dirty="0" smtClean="0">
                <a:solidFill>
                  <a:srgbClr val="B3880D"/>
                </a:solidFill>
              </a:rPr>
              <a:t> megváltozott. Megértette, hogy nem menekülhet el a tettei következményei elől.</a:t>
            </a:r>
            <a:endParaRPr lang="hu-HU" sz="2800" dirty="0">
              <a:solidFill>
                <a:srgbClr val="B3880D"/>
              </a:solidFill>
            </a:endParaRPr>
          </a:p>
        </p:txBody>
      </p:sp>
      <p:pic>
        <p:nvPicPr>
          <p:cNvPr id="3" name="Kép 2"/>
          <p:cNvPicPr>
            <a:picLocks noChangeAspect="1"/>
          </p:cNvPicPr>
          <p:nvPr/>
        </p:nvPicPr>
        <p:blipFill>
          <a:blip r:embed="rId2"/>
          <a:stretch>
            <a:fillRect/>
          </a:stretch>
        </p:blipFill>
        <p:spPr>
          <a:xfrm>
            <a:off x="1672046" y="1968247"/>
            <a:ext cx="10519954" cy="4889753"/>
          </a:xfrm>
          <a:prstGeom prst="rect">
            <a:avLst/>
          </a:prstGeom>
        </p:spPr>
      </p:pic>
    </p:spTree>
    <p:extLst>
      <p:ext uri="{BB962C8B-B14F-4D97-AF65-F5344CB8AC3E}">
        <p14:creationId xmlns:p14="http://schemas.microsoft.com/office/powerpoint/2010/main" val="2442060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7000">
              <a:schemeClr val="accent1">
                <a:lumMod val="45000"/>
                <a:lumOff val="55000"/>
              </a:schemeClr>
            </a:gs>
            <a:gs pos="83000">
              <a:srgbClr val="F1DCA5"/>
            </a:gs>
            <a:gs pos="100000">
              <a:srgbClr val="F1DCA5"/>
            </a:gs>
          </a:gsLst>
          <a:lin ang="5400000" scaled="1"/>
        </a:gradFill>
        <a:effectLst/>
      </p:bgPr>
    </p:bg>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BEBA8EAE-BF5A-486C-A8C5-ECC9F3942E4B}">
                <a14:imgProps xmlns:a14="http://schemas.microsoft.com/office/drawing/2010/main">
                  <a14:imgLayer r:embed="rId3">
                    <a14:imgEffect>
                      <a14:backgroundRemoval t="10000" b="87143" l="0" r="100000">
                        <a14:backgroundMark x1="95455" y1="22143" x2="95455" y2="22143"/>
                        <a14:backgroundMark x1="86898" y1="22857" x2="86898" y2="22857"/>
                        <a14:backgroundMark x1="75668" y1="26429" x2="75668" y2="26429"/>
                        <a14:backgroundMark x1="68449" y1="28214" x2="68449" y2="28214"/>
                        <a14:backgroundMark x1="50535" y1="25714" x2="50535" y2="25714"/>
                      </a14:backgroundRemoval>
                    </a14:imgEffect>
                  </a14:imgLayer>
                </a14:imgProps>
              </a:ext>
            </a:extLst>
          </a:blip>
          <a:stretch>
            <a:fillRect/>
          </a:stretch>
        </p:blipFill>
        <p:spPr>
          <a:xfrm>
            <a:off x="9323881" y="4363929"/>
            <a:ext cx="2868119" cy="1772442"/>
          </a:xfrm>
          <a:prstGeom prst="rect">
            <a:avLst/>
          </a:prstGeom>
        </p:spPr>
      </p:pic>
      <p:sp>
        <p:nvSpPr>
          <p:cNvPr id="4" name="Szövegdoboz 3"/>
          <p:cNvSpPr txBox="1"/>
          <p:nvPr/>
        </p:nvSpPr>
        <p:spPr>
          <a:xfrm>
            <a:off x="2878110" y="582156"/>
            <a:ext cx="2908093" cy="584775"/>
          </a:xfrm>
          <a:prstGeom prst="rect">
            <a:avLst/>
          </a:prstGeom>
          <a:noFill/>
        </p:spPr>
        <p:txBody>
          <a:bodyPr wrap="square" rtlCol="0">
            <a:spAutoFit/>
          </a:bodyPr>
          <a:lstStyle/>
          <a:p>
            <a:r>
              <a:rPr lang="hu-HU" sz="3200" dirty="0" smtClean="0">
                <a:solidFill>
                  <a:srgbClr val="B3880D"/>
                </a:solidFill>
              </a:rPr>
              <a:t>Elindult haza...</a:t>
            </a:r>
            <a:endParaRPr lang="hu-HU" sz="3200" dirty="0">
              <a:solidFill>
                <a:srgbClr val="B3880D"/>
              </a:solidFill>
            </a:endParaRPr>
          </a:p>
        </p:txBody>
      </p:sp>
      <p:sp>
        <p:nvSpPr>
          <p:cNvPr id="5" name="Szövegdoboz 4"/>
          <p:cNvSpPr txBox="1"/>
          <p:nvPr/>
        </p:nvSpPr>
        <p:spPr>
          <a:xfrm>
            <a:off x="6115988" y="874544"/>
            <a:ext cx="5696262" cy="1077218"/>
          </a:xfrm>
          <a:prstGeom prst="rect">
            <a:avLst/>
          </a:prstGeom>
          <a:noFill/>
        </p:spPr>
        <p:txBody>
          <a:bodyPr wrap="square" rtlCol="0">
            <a:spAutoFit/>
          </a:bodyPr>
          <a:lstStyle/>
          <a:p>
            <a:r>
              <a:rPr lang="hu-HU" sz="3200" dirty="0" smtClean="0">
                <a:solidFill>
                  <a:srgbClr val="B3880D"/>
                </a:solidFill>
              </a:rPr>
              <a:t>Útközben kibékült a bátyjával, és Isten útján járva békére lelt.</a:t>
            </a:r>
            <a:endParaRPr lang="hu-HU" sz="3200" dirty="0">
              <a:solidFill>
                <a:srgbClr val="B3880D"/>
              </a:solidFill>
            </a:endParaRPr>
          </a:p>
        </p:txBody>
      </p:sp>
      <p:pic>
        <p:nvPicPr>
          <p:cNvPr id="6" name="Kép 5"/>
          <p:cNvPicPr>
            <a:picLocks noChangeAspect="1"/>
          </p:cNvPicPr>
          <p:nvPr/>
        </p:nvPicPr>
        <p:blipFill>
          <a:blip r:embed="rId4"/>
          <a:stretch>
            <a:fillRect/>
          </a:stretch>
        </p:blipFill>
        <p:spPr>
          <a:xfrm>
            <a:off x="0" y="1901581"/>
            <a:ext cx="9849395" cy="4924696"/>
          </a:xfrm>
          <a:prstGeom prst="rect">
            <a:avLst/>
          </a:prstGeom>
        </p:spPr>
      </p:pic>
    </p:spTree>
    <p:extLst>
      <p:ext uri="{BB962C8B-B14F-4D97-AF65-F5344CB8AC3E}">
        <p14:creationId xmlns:p14="http://schemas.microsoft.com/office/powerpoint/2010/main" val="289364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1+#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1+#ppt_w/2"/>
                                          </p:val>
                                        </p:tav>
                                        <p:tav tm="100000">
                                          <p:val>
                                            <p:strVal val="#ppt_x"/>
                                          </p:val>
                                        </p:tav>
                                      </p:tavLst>
                                    </p:anim>
                                    <p:anim calcmode="lin" valueType="num">
                                      <p:cBhvr additive="base">
                                        <p:cTn id="14"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pic>
        <p:nvPicPr>
          <p:cNvPr id="6" name="Kép 5"/>
          <p:cNvPicPr>
            <a:picLocks noChangeAspect="1"/>
          </p:cNvPicPr>
          <p:nvPr/>
        </p:nvPicPr>
        <p:blipFill>
          <a:blip r:embed="rId2"/>
          <a:stretch>
            <a:fillRect/>
          </a:stretch>
        </p:blipFill>
        <p:spPr>
          <a:xfrm rot="21414528">
            <a:off x="674965" y="2605174"/>
            <a:ext cx="2862109" cy="35628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zövegdoboz 6"/>
          <p:cNvSpPr txBox="1"/>
          <p:nvPr/>
        </p:nvSpPr>
        <p:spPr>
          <a:xfrm>
            <a:off x="3056708" y="246725"/>
            <a:ext cx="8882743" cy="523220"/>
          </a:xfrm>
          <a:prstGeom prst="rect">
            <a:avLst/>
          </a:prstGeom>
          <a:noFill/>
        </p:spPr>
        <p:txBody>
          <a:bodyPr wrap="square" rtlCol="0">
            <a:spAutoFit/>
          </a:bodyPr>
          <a:lstStyle/>
          <a:p>
            <a:r>
              <a:rPr lang="hu-HU" sz="2800" dirty="0" smtClean="0">
                <a:solidFill>
                  <a:srgbClr val="B3880D"/>
                </a:solidFill>
              </a:rPr>
              <a:t>József is hosszú utat tett meg családjától </a:t>
            </a:r>
            <a:r>
              <a:rPr lang="hu-HU" sz="2800" dirty="0" err="1" smtClean="0">
                <a:solidFill>
                  <a:srgbClr val="B3880D"/>
                </a:solidFill>
              </a:rPr>
              <a:t>Egyiptomig</a:t>
            </a:r>
            <a:r>
              <a:rPr lang="hu-HU" sz="2800" dirty="0" smtClean="0">
                <a:solidFill>
                  <a:srgbClr val="B3880D"/>
                </a:solidFill>
              </a:rPr>
              <a:t>. </a:t>
            </a:r>
            <a:endParaRPr lang="hu-HU" sz="2800" dirty="0">
              <a:solidFill>
                <a:srgbClr val="B3880D"/>
              </a:solidFill>
            </a:endParaRPr>
          </a:p>
        </p:txBody>
      </p:sp>
      <p:sp>
        <p:nvSpPr>
          <p:cNvPr id="8" name="Szövegdoboz 7"/>
          <p:cNvSpPr txBox="1"/>
          <p:nvPr/>
        </p:nvSpPr>
        <p:spPr>
          <a:xfrm>
            <a:off x="4611189" y="770709"/>
            <a:ext cx="6335485" cy="523220"/>
          </a:xfrm>
          <a:prstGeom prst="rect">
            <a:avLst/>
          </a:prstGeom>
          <a:noFill/>
        </p:spPr>
        <p:txBody>
          <a:bodyPr wrap="square" rtlCol="0">
            <a:spAutoFit/>
          </a:bodyPr>
          <a:lstStyle/>
          <a:p>
            <a:r>
              <a:rPr lang="hu-HU" sz="2800" dirty="0" smtClean="0">
                <a:solidFill>
                  <a:srgbClr val="B3880D"/>
                </a:solidFill>
              </a:rPr>
              <a:t>Testvérei féltékenységből eladták őt…</a:t>
            </a:r>
            <a:endParaRPr lang="hu-HU" sz="2800" dirty="0">
              <a:solidFill>
                <a:srgbClr val="B3880D"/>
              </a:solidFill>
            </a:endParaRPr>
          </a:p>
        </p:txBody>
      </p:sp>
      <p:sp>
        <p:nvSpPr>
          <p:cNvPr id="9" name="Szövegdoboz 8"/>
          <p:cNvSpPr txBox="1"/>
          <p:nvPr/>
        </p:nvSpPr>
        <p:spPr>
          <a:xfrm>
            <a:off x="5063701" y="5158784"/>
            <a:ext cx="2447466" cy="1384995"/>
          </a:xfrm>
          <a:prstGeom prst="rect">
            <a:avLst/>
          </a:prstGeom>
          <a:noFill/>
        </p:spPr>
        <p:txBody>
          <a:bodyPr wrap="square" rtlCol="0">
            <a:spAutoFit/>
          </a:bodyPr>
          <a:lstStyle/>
          <a:p>
            <a:r>
              <a:rPr lang="hu-HU" sz="2800" dirty="0" smtClean="0">
                <a:solidFill>
                  <a:srgbClr val="B3880D"/>
                </a:solidFill>
              </a:rPr>
              <a:t>Idegen országba hurcolták. </a:t>
            </a:r>
            <a:endParaRPr lang="hu-HU" sz="2800" dirty="0">
              <a:solidFill>
                <a:srgbClr val="B3880D"/>
              </a:solidFill>
            </a:endParaRPr>
          </a:p>
        </p:txBody>
      </p:sp>
      <p:pic>
        <p:nvPicPr>
          <p:cNvPr id="10" name="Kép 9"/>
          <p:cNvPicPr>
            <a:picLocks noChangeAspect="1"/>
          </p:cNvPicPr>
          <p:nvPr/>
        </p:nvPicPr>
        <p:blipFill>
          <a:blip r:embed="rId3"/>
          <a:stretch>
            <a:fillRect/>
          </a:stretch>
        </p:blipFill>
        <p:spPr>
          <a:xfrm rot="533973">
            <a:off x="4233320" y="1623527"/>
            <a:ext cx="2845799" cy="29152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Kép 10"/>
          <p:cNvPicPr>
            <a:picLocks noChangeAspect="1"/>
          </p:cNvPicPr>
          <p:nvPr/>
        </p:nvPicPr>
        <p:blipFill>
          <a:blip r:embed="rId4"/>
          <a:stretch>
            <a:fillRect/>
          </a:stretch>
        </p:blipFill>
        <p:spPr>
          <a:xfrm>
            <a:off x="7437865" y="1455686"/>
            <a:ext cx="4663844" cy="4395597"/>
          </a:xfrm>
          <a:prstGeom prst="rect">
            <a:avLst/>
          </a:prstGeom>
        </p:spPr>
      </p:pic>
      <p:sp>
        <p:nvSpPr>
          <p:cNvPr id="12" name="Szövegdoboz 11"/>
          <p:cNvSpPr txBox="1"/>
          <p:nvPr/>
        </p:nvSpPr>
        <p:spPr>
          <a:xfrm>
            <a:off x="8430897" y="5851282"/>
            <a:ext cx="3351373" cy="523220"/>
          </a:xfrm>
          <a:prstGeom prst="rect">
            <a:avLst/>
          </a:prstGeom>
          <a:noFill/>
        </p:spPr>
        <p:txBody>
          <a:bodyPr wrap="square" rtlCol="0">
            <a:spAutoFit/>
          </a:bodyPr>
          <a:lstStyle/>
          <a:p>
            <a:r>
              <a:rPr lang="hu-HU" sz="2800" dirty="0" smtClean="0">
                <a:solidFill>
                  <a:srgbClr val="B3880D"/>
                </a:solidFill>
              </a:rPr>
              <a:t>Börtönbe zárták…</a:t>
            </a:r>
            <a:endParaRPr lang="hu-HU" sz="2800" dirty="0">
              <a:solidFill>
                <a:srgbClr val="B3880D"/>
              </a:solidFill>
            </a:endParaRPr>
          </a:p>
        </p:txBody>
      </p:sp>
    </p:spTree>
    <p:extLst>
      <p:ext uri="{BB962C8B-B14F-4D97-AF65-F5344CB8AC3E}">
        <p14:creationId xmlns:p14="http://schemas.microsoft.com/office/powerpoint/2010/main" val="72961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theme/theme1.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4694</TotalTime>
  <Words>723</Words>
  <Application>Microsoft Office PowerPoint</Application>
  <PresentationFormat>Szélesvásznú</PresentationFormat>
  <Paragraphs>92</Paragraphs>
  <Slides>20</Slides>
  <Notes>0</Notes>
  <HiddenSlides>0</HiddenSlides>
  <MMClips>1</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20</vt:i4>
      </vt:variant>
    </vt:vector>
  </HeadingPairs>
  <TitlesOfParts>
    <vt:vector size="25" baseType="lpstr">
      <vt:lpstr>Arial</vt:lpstr>
      <vt:lpstr>Comic Sans MS</vt:lpstr>
      <vt:lpstr>Times New Roman</vt:lpstr>
      <vt:lpstr>Wingdings 3</vt:lpstr>
      <vt:lpstr>1_Office-téma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RPI</dc:creator>
  <cp:lastModifiedBy>RPI</cp:lastModifiedBy>
  <cp:revision>275</cp:revision>
  <dcterms:created xsi:type="dcterms:W3CDTF">2020-05-13T08:47:20Z</dcterms:created>
  <dcterms:modified xsi:type="dcterms:W3CDTF">2020-06-03T15:08:03Z</dcterms:modified>
</cp:coreProperties>
</file>