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0" r:id="rId4"/>
    <p:sldId id="276" r:id="rId5"/>
    <p:sldId id="273" r:id="rId6"/>
    <p:sldId id="274" r:id="rId7"/>
    <p:sldId id="279" r:id="rId8"/>
    <p:sldId id="283" r:id="rId9"/>
    <p:sldId id="286" r:id="rId10"/>
    <p:sldId id="287" r:id="rId11"/>
    <p:sldId id="288" r:id="rId12"/>
    <p:sldId id="289" r:id="rId13"/>
    <p:sldId id="290" r:id="rId14"/>
    <p:sldId id="257" r:id="rId15"/>
    <p:sldId id="293" r:id="rId16"/>
    <p:sldId id="292" r:id="rId17"/>
    <p:sldId id="294" r:id="rId18"/>
    <p:sldId id="267" r:id="rId19"/>
    <p:sldId id="268" r:id="rId20"/>
    <p:sldId id="272" r:id="rId21"/>
    <p:sldId id="269" r:id="rId22"/>
    <p:sldId id="271" r:id="rId23"/>
    <p:sldId id="295" r:id="rId24"/>
    <p:sldId id="296" r:id="rId25"/>
    <p:sldId id="298" r:id="rId26"/>
    <p:sldId id="297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9A38"/>
    <a:srgbClr val="D0C978"/>
    <a:srgbClr val="659A2A"/>
    <a:srgbClr val="41435E"/>
    <a:srgbClr val="8B7F7A"/>
    <a:srgbClr val="D2D3E0"/>
    <a:srgbClr val="9D9FBF"/>
    <a:srgbClr val="A4A6C0"/>
    <a:srgbClr val="777AA5"/>
    <a:srgbClr val="D4C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479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1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707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398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9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55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408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714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87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37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7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56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786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76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12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55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820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031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23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974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38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81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40DDF-825A-439F-AF49-490C32E59AD2}" type="datetimeFigureOut">
              <a:rPr lang="hu-HU" smtClean="0"/>
              <a:t>2020. 11. 27.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C507E-C9E9-4DD4-B8B2-3A9ABE79BA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6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41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tx2">
                  <a:lumMod val="60000"/>
                  <a:lumOff val="40000"/>
                </a:schemeClr>
              </a:gs>
              <a:gs pos="53000">
                <a:schemeClr val="bg1">
                  <a:lumMod val="95000"/>
                </a:schemeClr>
              </a:gs>
              <a:gs pos="99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93000">
                <a:schemeClr val="bg1">
                  <a:lumMod val="50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Mária és József útja Betlehembe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tx2">
                  <a:lumMod val="60000"/>
                  <a:lumOff val="4000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74" l="0" r="99283">
                        <a14:foregroundMark x1="16010" y1="97447" x2="16010" y2="97447"/>
                        <a14:foregroundMark x1="55795" y1="60213" x2="55795" y2="60213"/>
                        <a14:foregroundMark x1="56870" y1="56596" x2="56870" y2="56596"/>
                        <a14:foregroundMark x1="57826" y1="58511" x2="57826" y2="5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5" y="238915"/>
            <a:ext cx="1657525" cy="9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7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>
            <a:off x="-134112" y="3316224"/>
            <a:ext cx="9034271" cy="3541776"/>
          </a:xfrm>
          <a:prstGeom prst="rect">
            <a:avLst/>
          </a:prstGeom>
          <a:noFill/>
        </p:spPr>
      </p:pic>
      <p:sp>
        <p:nvSpPr>
          <p:cNvPr id="5" name="Hold 4"/>
          <p:cNvSpPr/>
          <p:nvPr/>
        </p:nvSpPr>
        <p:spPr>
          <a:xfrm rot="1113816" flipH="1">
            <a:off x="10784092" y="5098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11850046" y="1831672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8508428" y="1497101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9631012" y="6222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égyágú csillag 8"/>
          <p:cNvSpPr/>
          <p:nvPr/>
        </p:nvSpPr>
        <p:spPr>
          <a:xfrm>
            <a:off x="5348906" y="2406663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52900" y="478306"/>
            <a:ext cx="962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Miután a mennyei jelenés eltűnt, a pásztorok így biztatták egymást: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2121408" y="1777245"/>
            <a:ext cx="3547872" cy="1397702"/>
          </a:xfrm>
          <a:prstGeom prst="wedgeEllipseCallout">
            <a:avLst>
              <a:gd name="adj1" fmla="val 41710"/>
              <a:gd name="adj2" fmla="val 7907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Gyertek, azonnal keressük meg a gyermeket!</a:t>
            </a:r>
            <a:endParaRPr lang="hu-HU" sz="2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49" b="99841" l="0" r="99910">
                        <a14:backgroundMark x1="1616" y1="75318" x2="1616" y2="75318"/>
                        <a14:backgroundMark x1="1077" y1="73408" x2="1077" y2="73408"/>
                        <a14:backgroundMark x1="2513" y1="73408" x2="2513" y2="73408"/>
                        <a14:backgroundMark x1="3591" y1="73408" x2="3591" y2="73408"/>
                        <a14:backgroundMark x1="4668" y1="73089" x2="4668" y2="73089"/>
                        <a14:backgroundMark x1="808" y1="77707" x2="808" y2="77707"/>
                        <a14:backgroundMark x1="3321" y1="75478" x2="3321" y2="75478"/>
                        <a14:backgroundMark x1="4399" y1="75000" x2="4399" y2="75000"/>
                        <a14:backgroundMark x1="5745" y1="73885" x2="5745" y2="73885"/>
                        <a14:backgroundMark x1="6732" y1="73885" x2="6732" y2="73885"/>
                        <a14:backgroundMark x1="7810" y1="74045" x2="7810" y2="74045"/>
                        <a14:backgroundMark x1="9336" y1="74045" x2="9336" y2="74045"/>
                        <a14:backgroundMark x1="11311" y1="73408" x2="11311" y2="73408"/>
                        <a14:backgroundMark x1="10413" y1="73885" x2="10413" y2="73885"/>
                        <a14:backgroundMark x1="12657" y1="73408" x2="12657" y2="73408"/>
                        <a14:backgroundMark x1="13465" y1="73408" x2="13465" y2="73408"/>
                        <a14:backgroundMark x1="898" y1="79777" x2="898" y2="79777"/>
                        <a14:backgroundMark x1="2424" y1="78344" x2="2424" y2="78344"/>
                      </a14:backgroundRemoval>
                    </a14:imgEffect>
                  </a14:imgLayer>
                </a14:imgProps>
              </a:ext>
            </a:extLst>
          </a:blip>
          <a:srcRect l="630"/>
          <a:stretch/>
        </p:blipFill>
        <p:spPr>
          <a:xfrm>
            <a:off x="3244228" y="1755649"/>
            <a:ext cx="8947772" cy="5102351"/>
          </a:xfrm>
          <a:prstGeom prst="rect">
            <a:avLst/>
          </a:prstGeom>
        </p:spPr>
      </p:pic>
      <p:sp>
        <p:nvSpPr>
          <p:cNvPr id="4" name="Hold 3"/>
          <p:cNvSpPr/>
          <p:nvPr/>
        </p:nvSpPr>
        <p:spPr>
          <a:xfrm rot="1113816" flipH="1">
            <a:off x="6953120" y="2194805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égyágú csillag 4"/>
          <p:cNvSpPr/>
          <p:nvPr/>
        </p:nvSpPr>
        <p:spPr>
          <a:xfrm>
            <a:off x="9270029" y="533739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>
            <a:off x="-249936" y="4033183"/>
            <a:ext cx="7205471" cy="2824817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50413" y="713697"/>
            <a:ext cx="9119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is találták az istállót, benne Józsefet, Máriát a kis Jézussal.</a:t>
            </a: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bementek, így súgtak össze a pásztorok: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3169488" y="2863457"/>
            <a:ext cx="3547872" cy="1179549"/>
          </a:xfrm>
          <a:prstGeom prst="wedgeEllipseCallout">
            <a:avLst>
              <a:gd name="adj1" fmla="val -44200"/>
              <a:gd name="adj2" fmla="val 7645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Nézzétek! Tényleg ott fekszik a jászolban.</a:t>
            </a:r>
            <a:endParaRPr lang="hu-HU" sz="2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299106" y="2209441"/>
            <a:ext cx="3547872" cy="1179549"/>
          </a:xfrm>
          <a:prstGeom prst="wedgeEllipseCallout">
            <a:avLst>
              <a:gd name="adj1" fmla="val 14563"/>
              <a:gd name="adj2" fmla="val 10849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Lám, igaz, amit megmondtak nekünk!</a:t>
            </a:r>
            <a:endParaRPr lang="hu-HU" sz="2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49" b="99841" l="0" r="99910">
                        <a14:backgroundMark x1="1616" y1="75318" x2="1616" y2="75318"/>
                        <a14:backgroundMark x1="1077" y1="73408" x2="1077" y2="73408"/>
                        <a14:backgroundMark x1="2513" y1="73408" x2="2513" y2="73408"/>
                        <a14:backgroundMark x1="3591" y1="73408" x2="3591" y2="73408"/>
                        <a14:backgroundMark x1="4668" y1="73089" x2="4668" y2="73089"/>
                        <a14:backgroundMark x1="808" y1="77707" x2="808" y2="77707"/>
                        <a14:backgroundMark x1="3321" y1="75478" x2="3321" y2="75478"/>
                        <a14:backgroundMark x1="4399" y1="75000" x2="4399" y2="75000"/>
                        <a14:backgroundMark x1="5745" y1="73885" x2="5745" y2="73885"/>
                        <a14:backgroundMark x1="6732" y1="73885" x2="6732" y2="73885"/>
                        <a14:backgroundMark x1="7810" y1="74045" x2="7810" y2="74045"/>
                        <a14:backgroundMark x1="9336" y1="74045" x2="9336" y2="74045"/>
                        <a14:backgroundMark x1="11311" y1="73408" x2="11311" y2="73408"/>
                        <a14:backgroundMark x1="10413" y1="73885" x2="10413" y2="73885"/>
                        <a14:backgroundMark x1="12657" y1="73408" x2="12657" y2="73408"/>
                        <a14:backgroundMark x1="13465" y1="73408" x2="13465" y2="73408"/>
                        <a14:backgroundMark x1="898" y1="79777" x2="898" y2="79777"/>
                        <a14:backgroundMark x1="2424" y1="78344" x2="2424" y2="78344"/>
                      </a14:backgroundRemoval>
                    </a14:imgEffect>
                  </a14:imgLayer>
                </a14:imgProps>
              </a:ext>
            </a:extLst>
          </a:blip>
          <a:srcRect l="630"/>
          <a:stretch/>
        </p:blipFill>
        <p:spPr>
          <a:xfrm>
            <a:off x="6340890" y="3590650"/>
            <a:ext cx="5858278" cy="3340607"/>
          </a:xfrm>
          <a:prstGeom prst="rect">
            <a:avLst/>
          </a:prstGeom>
        </p:spPr>
      </p:pic>
      <p:sp>
        <p:nvSpPr>
          <p:cNvPr id="4" name="Hold 3"/>
          <p:cNvSpPr/>
          <p:nvPr/>
        </p:nvSpPr>
        <p:spPr>
          <a:xfrm rot="1113816" flipH="1">
            <a:off x="1393567" y="67563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égyágú csillag 4"/>
          <p:cNvSpPr/>
          <p:nvPr/>
        </p:nvSpPr>
        <p:spPr>
          <a:xfrm>
            <a:off x="10184429" y="1770546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 flipH="1">
            <a:off x="-166580" y="4106440"/>
            <a:ext cx="7152595" cy="2824817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2309925" y="2866249"/>
            <a:ext cx="828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Miután elbúcsúztak, Istent dicsőítve hazatértek.</a:t>
            </a:r>
            <a:endParaRPr lang="hu-HU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9D9FBF"/>
            </a:gs>
            <a:gs pos="80000">
              <a:srgbClr val="D2D3E0"/>
            </a:gs>
            <a:gs pos="96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70" l="0" r="100000">
                        <a14:foregroundMark x1="54136" y1="66790" x2="54136" y2="667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7087" y="1279551"/>
            <a:ext cx="5054057" cy="377660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6714" cy="1558834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78295" y="1808921"/>
            <a:ext cx="5734878" cy="337419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algn="ctr"/>
            <a:endParaRPr lang="hu-HU" sz="28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népe régóta várta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Megváltó születését, </a:t>
            </a:r>
          </a:p>
          <a:p>
            <a:pPr algn="ctr"/>
            <a:r>
              <a:rPr lang="hu-HU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békét és örömöt hoz nekik.</a:t>
            </a:r>
            <a:endParaRPr lang="hu-HU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9D9FBF"/>
            </a:gs>
            <a:gs pos="80000">
              <a:srgbClr val="D2D3E0"/>
            </a:gs>
            <a:gs pos="96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6714" cy="15588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7" b="46424" l="23965" r="56035">
                        <a14:foregroundMark x1="42907" y1="14575" x2="42907" y2="14575"/>
                        <a14:foregroundMark x1="44229" y1="15385" x2="44229" y2="15385"/>
                      </a14:backgroundRemoval>
                    </a14:imgEffect>
                  </a14:imgLayer>
                </a14:imgProps>
              </a:ext>
            </a:extLst>
          </a:blip>
          <a:srcRect l="23736" t="5727" r="45221" b="53339"/>
          <a:stretch/>
        </p:blipFill>
        <p:spPr>
          <a:xfrm>
            <a:off x="579635" y="1699591"/>
            <a:ext cx="3296584" cy="2837929"/>
          </a:xfrm>
          <a:prstGeom prst="rect">
            <a:avLst/>
          </a:prstGeom>
          <a:effectLst>
            <a:glow rad="1511300">
              <a:schemeClr val="bg1">
                <a:alpha val="71000"/>
              </a:schemeClr>
            </a:glow>
          </a:effectLst>
        </p:spPr>
      </p:pic>
      <p:sp>
        <p:nvSpPr>
          <p:cNvPr id="2" name="Szövegdoboz 1"/>
          <p:cNvSpPr txBox="1"/>
          <p:nvPr/>
        </p:nvSpPr>
        <p:spPr>
          <a:xfrm>
            <a:off x="3876219" y="665923"/>
            <a:ext cx="765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Emlékszel még mit mondott az angyal a pásztoroknak?</a:t>
            </a:r>
            <a:endParaRPr lang="hu-H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3525078" y="683469"/>
            <a:ext cx="8666922" cy="4870172"/>
          </a:xfrm>
          <a:prstGeom prst="ellipse">
            <a:avLst/>
          </a:prstGeom>
          <a:effectLst>
            <a:softEdge rad="635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„…találtok egy kisgyermeket, aki bepólyálva fekszik a jászolban.”</a:t>
            </a:r>
          </a:p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(Lukács evangéliuma 2,12)</a:t>
            </a:r>
            <a:endParaRPr lang="hu-HU" sz="24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991679" y="5536902"/>
            <a:ext cx="5963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  <a:p>
            <a:pPr algn="ctr"/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mai Aranymondásunk!</a:t>
            </a:r>
            <a:endParaRPr lang="hu-H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D9FBF"/>
            </a:gs>
            <a:gs pos="64000">
              <a:srgbClr val="D2D3E0"/>
            </a:gs>
            <a:gs pos="100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7255565" y="255743"/>
            <a:ext cx="4672319" cy="3749727"/>
            <a:chOff x="6400800" y="1700784"/>
            <a:chExt cx="5209032" cy="4251960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5" b="100000" l="1505" r="100000">
                          <a14:foregroundMark x1="14236" y1="95345" x2="14236" y2="953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700784"/>
              <a:ext cx="5209032" cy="3577186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06" b="99592" l="0" r="100000">
                          <a14:foregroundMark x1="49091" y1="13878" x2="49091" y2="13878"/>
                          <a14:foregroundMark x1="31273" y1="32653" x2="31273" y2="32653"/>
                          <a14:foregroundMark x1="20727" y1="31429" x2="20727" y2="31429"/>
                          <a14:foregroundMark x1="5091" y1="28571" x2="5091" y2="28571"/>
                          <a14:foregroundMark x1="14182" y1="26939" x2="14182" y2="26939"/>
                          <a14:foregroundMark x1="12727" y1="23265" x2="12727" y2="23265"/>
                          <a14:foregroundMark x1="10545" y1="26939" x2="10545" y2="26939"/>
                          <a14:foregroundMark x1="28727" y1="20000" x2="28727" y2="20000"/>
                          <a14:foregroundMark x1="28000" y1="17143" x2="28000" y2="17143"/>
                          <a14:foregroundMark x1="20364" y1="17143" x2="20364" y2="17143"/>
                          <a14:foregroundMark x1="19273" y1="19592" x2="19273" y2="19592"/>
                          <a14:foregroundMark x1="14545" y1="21633" x2="14545" y2="21633"/>
                          <a14:foregroundMark x1="30182" y1="13469" x2="30182" y2="13469"/>
                          <a14:foregroundMark x1="36000" y1="9796" x2="36000" y2="9796"/>
                          <a14:foregroundMark x1="42182" y1="10204" x2="42182" y2="10204"/>
                          <a14:foregroundMark x1="40364" y1="7347" x2="40364" y2="7347"/>
                          <a14:foregroundMark x1="34545" y1="8163" x2="34545" y2="8163"/>
                          <a14:foregroundMark x1="33818" y1="11429" x2="33818" y2="11429"/>
                          <a14:foregroundMark x1="48000" y1="10204" x2="48000" y2="10204"/>
                          <a14:foregroundMark x1="55273" y1="8980" x2="55273" y2="8980"/>
                          <a14:foregroundMark x1="56727" y1="9796" x2="56727" y2="9796"/>
                          <a14:foregroundMark x1="51636" y1="8163" x2="51636" y2="8163"/>
                          <a14:foregroundMark x1="62182" y1="19592" x2="62182" y2="19592"/>
                          <a14:foregroundMark x1="64000" y1="11020" x2="64000" y2="11020"/>
                          <a14:foregroundMark x1="61818" y1="8571" x2="61818" y2="8571"/>
                          <a14:foregroundMark x1="69818" y1="8571" x2="69818" y2="8571"/>
                          <a14:foregroundMark x1="67273" y1="9796" x2="67273" y2="9796"/>
                          <a14:foregroundMark x1="74545" y1="15102" x2="74545" y2="15102"/>
                          <a14:foregroundMark x1="74545" y1="17959" x2="74545" y2="17959"/>
                          <a14:foregroundMark x1="76364" y1="12245" x2="76364" y2="12245"/>
                          <a14:foregroundMark x1="81818" y1="20000" x2="81818" y2="20000"/>
                          <a14:foregroundMark x1="88364" y1="19592" x2="88364" y2="19592"/>
                          <a14:foregroundMark x1="80364" y1="15102" x2="80364" y2="15102"/>
                          <a14:foregroundMark x1="24727" y1="95102" x2="24727" y2="95102"/>
                          <a14:foregroundMark x1="10545" y1="91429" x2="10545" y2="91429"/>
                          <a14:foregroundMark x1="14909" y1="92245" x2="14909" y2="92245"/>
                          <a14:foregroundMark x1="21818" y1="93878" x2="21818" y2="93878"/>
                          <a14:backgroundMark x1="98909" y1="30612" x2="98909" y2="30612"/>
                          <a14:backgroundMark x1="96727" y1="34286" x2="96727" y2="34286"/>
                          <a14:backgroundMark x1="97818" y1="45714" x2="97818" y2="45714"/>
                          <a14:backgroundMark x1="98182" y1="51429" x2="98182" y2="51429"/>
                          <a14:backgroundMark x1="98182" y1="55918" x2="98182" y2="55918"/>
                          <a14:backgroundMark x1="97091" y1="59592" x2="97091" y2="59592"/>
                          <a14:backgroundMark x1="98545" y1="64082" x2="98545" y2="64082"/>
                          <a14:backgroundMark x1="98182" y1="68571" x2="98182" y2="68571"/>
                          <a14:backgroundMark x1="98909" y1="71020" x2="98909" y2="71020"/>
                          <a14:backgroundMark x1="98909" y1="74694" x2="98909" y2="74694"/>
                          <a14:backgroundMark x1="98182" y1="79184" x2="98182" y2="79184"/>
                          <a14:backgroundMark x1="98182" y1="26531" x2="98182" y2="26531"/>
                          <a14:backgroundMark x1="94182" y1="82449" x2="94182" y2="82449"/>
                          <a14:backgroundMark x1="85091" y1="81224" x2="85091" y2="81224"/>
                          <a14:backgroundMark x1="98182" y1="84082" x2="98182" y2="84082"/>
                          <a14:backgroundMark x1="4727" y1="97551" x2="4727" y2="97551"/>
                          <a14:backgroundMark x1="1091" y1="70204" x2="1091" y2="70204"/>
                          <a14:backgroundMark x1="82182" y1="92653" x2="82182" y2="92653"/>
                          <a14:backgroundMark x1="73818" y1="93061" x2="73818" y2="93061"/>
                          <a14:backgroundMark x1="69091" y1="88163" x2="69091" y2="8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86"/>
            <a:stretch/>
          </p:blipFill>
          <p:spPr>
            <a:xfrm>
              <a:off x="7675495" y="4081293"/>
              <a:ext cx="2084302" cy="1871451"/>
            </a:xfrm>
            <a:prstGeom prst="rect">
              <a:avLst/>
            </a:prstGeom>
          </p:spPr>
        </p:pic>
      </p:grpSp>
      <p:sp>
        <p:nvSpPr>
          <p:cNvPr id="9" name="Téglalap 8"/>
          <p:cNvSpPr/>
          <p:nvPr/>
        </p:nvSpPr>
        <p:spPr>
          <a:xfrm>
            <a:off x="1738578" y="517807"/>
            <a:ext cx="6104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„…bepólyálva </a:t>
            </a:r>
            <a:r>
              <a:rPr lang="hu-H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fekszik a 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jászolban…”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48478" y="1862888"/>
            <a:ext cx="7007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pásztorok tudták hol keressék Jézust, mert tudták mi az a jászol. </a:t>
            </a:r>
          </a:p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ismered ezt a szót? Tudod mit jelent a „jászol”?</a:t>
            </a:r>
            <a:endParaRPr lang="hu-H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738578" y="3931846"/>
            <a:ext cx="88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Szerinted melyik szó jelentése igaz? Kattints rá!</a:t>
            </a:r>
            <a:endParaRPr lang="hu-HU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3952784" y="5733733"/>
            <a:ext cx="1828800" cy="675862"/>
          </a:xfrm>
          <a:prstGeom prst="roundRect">
            <a:avLst/>
          </a:prstGeom>
          <a:solidFill>
            <a:srgbClr val="659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IGEN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1183198" y="5728245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669676" y="4780246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kerekített téglalap 22"/>
          <p:cNvSpPr/>
          <p:nvPr/>
        </p:nvSpPr>
        <p:spPr>
          <a:xfrm>
            <a:off x="9817309" y="4755343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6768098" y="4747727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ekerekített téglalap 24"/>
          <p:cNvSpPr/>
          <p:nvPr/>
        </p:nvSpPr>
        <p:spPr>
          <a:xfrm>
            <a:off x="3718887" y="4780246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3718887" y="4774368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tároló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6768098" y="4747727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teknő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9817309" y="4755343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hinta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69676" y="4774368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etető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1181051" y="5733733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szalmatartó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ekerekített téglalap 25"/>
          <p:cNvSpPr/>
          <p:nvPr/>
        </p:nvSpPr>
        <p:spPr>
          <a:xfrm>
            <a:off x="9185313" y="5722694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9185313" y="5722367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ágy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ekerekített téglalap 26"/>
          <p:cNvSpPr/>
          <p:nvPr/>
        </p:nvSpPr>
        <p:spPr>
          <a:xfrm>
            <a:off x="6413580" y="5733733"/>
            <a:ext cx="1828800" cy="675862"/>
          </a:xfrm>
          <a:prstGeom prst="roundRect">
            <a:avLst/>
          </a:prstGeom>
          <a:solidFill>
            <a:srgbClr val="414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ekerekített téglalap 15"/>
          <p:cNvSpPr/>
          <p:nvPr/>
        </p:nvSpPr>
        <p:spPr>
          <a:xfrm>
            <a:off x="6413580" y="5733733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bölcső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3958460" y="5733733"/>
            <a:ext cx="1828800" cy="67586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szénatartó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0" y="4455066"/>
            <a:ext cx="12192000" cy="2402934"/>
          </a:xfrm>
          <a:prstGeom prst="rect">
            <a:avLst/>
          </a:prstGeom>
          <a:gradFill>
            <a:gsLst>
              <a:gs pos="56000">
                <a:srgbClr val="9D9FBF"/>
              </a:gs>
              <a:gs pos="31000">
                <a:srgbClr val="D2D3E0"/>
              </a:gs>
              <a:gs pos="100000">
                <a:srgbClr val="8B7F7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612884" cy="15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5" grpId="0" animBg="1"/>
      <p:bldP spid="12" grpId="0" animBg="1"/>
      <p:bldP spid="17" grpId="0" animBg="1"/>
      <p:bldP spid="19" grpId="0" animBg="1"/>
      <p:bldP spid="16" grpId="0" animBg="1"/>
      <p:bldP spid="1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D9FBF"/>
            </a:gs>
            <a:gs pos="64000">
              <a:srgbClr val="D2D3E0"/>
            </a:gs>
            <a:gs pos="100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6" b="99592" l="0" r="100000">
                        <a14:foregroundMark x1="49091" y1="13878" x2="49091" y2="13878"/>
                        <a14:foregroundMark x1="31273" y1="32653" x2="31273" y2="32653"/>
                        <a14:foregroundMark x1="20727" y1="31429" x2="20727" y2="31429"/>
                        <a14:foregroundMark x1="5091" y1="28571" x2="5091" y2="28571"/>
                        <a14:foregroundMark x1="14182" y1="26939" x2="14182" y2="26939"/>
                        <a14:foregroundMark x1="12727" y1="23265" x2="12727" y2="23265"/>
                        <a14:foregroundMark x1="10545" y1="26939" x2="10545" y2="26939"/>
                        <a14:foregroundMark x1="28727" y1="20000" x2="28727" y2="20000"/>
                        <a14:foregroundMark x1="28000" y1="17143" x2="28000" y2="17143"/>
                        <a14:foregroundMark x1="20364" y1="17143" x2="20364" y2="17143"/>
                        <a14:foregroundMark x1="19273" y1="19592" x2="19273" y2="19592"/>
                        <a14:foregroundMark x1="14545" y1="21633" x2="14545" y2="21633"/>
                        <a14:foregroundMark x1="30182" y1="13469" x2="30182" y2="13469"/>
                        <a14:foregroundMark x1="36000" y1="9796" x2="36000" y2="9796"/>
                        <a14:foregroundMark x1="42182" y1="10204" x2="42182" y2="10204"/>
                        <a14:foregroundMark x1="40364" y1="7347" x2="40364" y2="7347"/>
                        <a14:foregroundMark x1="34545" y1="8163" x2="34545" y2="8163"/>
                        <a14:foregroundMark x1="33818" y1="11429" x2="33818" y2="11429"/>
                        <a14:foregroundMark x1="48000" y1="10204" x2="48000" y2="10204"/>
                        <a14:foregroundMark x1="55273" y1="8980" x2="55273" y2="8980"/>
                        <a14:foregroundMark x1="56727" y1="9796" x2="56727" y2="9796"/>
                        <a14:foregroundMark x1="51636" y1="8163" x2="51636" y2="8163"/>
                        <a14:foregroundMark x1="62182" y1="19592" x2="62182" y2="19592"/>
                        <a14:foregroundMark x1="64000" y1="11020" x2="64000" y2="11020"/>
                        <a14:foregroundMark x1="61818" y1="8571" x2="61818" y2="8571"/>
                        <a14:foregroundMark x1="69818" y1="8571" x2="69818" y2="8571"/>
                        <a14:foregroundMark x1="67273" y1="9796" x2="67273" y2="9796"/>
                        <a14:foregroundMark x1="74545" y1="15102" x2="74545" y2="15102"/>
                        <a14:foregroundMark x1="74545" y1="17959" x2="74545" y2="17959"/>
                        <a14:foregroundMark x1="76364" y1="12245" x2="76364" y2="12245"/>
                        <a14:foregroundMark x1="81818" y1="20000" x2="81818" y2="20000"/>
                        <a14:foregroundMark x1="88364" y1="19592" x2="88364" y2="19592"/>
                        <a14:foregroundMark x1="80364" y1="15102" x2="80364" y2="15102"/>
                        <a14:foregroundMark x1="24727" y1="95102" x2="24727" y2="95102"/>
                        <a14:foregroundMark x1="10545" y1="91429" x2="10545" y2="91429"/>
                        <a14:foregroundMark x1="14909" y1="92245" x2="14909" y2="92245"/>
                        <a14:foregroundMark x1="21818" y1="93878" x2="21818" y2="93878"/>
                        <a14:backgroundMark x1="98909" y1="30612" x2="98909" y2="30612"/>
                        <a14:backgroundMark x1="96727" y1="34286" x2="96727" y2="34286"/>
                        <a14:backgroundMark x1="97818" y1="45714" x2="97818" y2="45714"/>
                        <a14:backgroundMark x1="98182" y1="51429" x2="98182" y2="51429"/>
                        <a14:backgroundMark x1="98182" y1="55918" x2="98182" y2="55918"/>
                        <a14:backgroundMark x1="97091" y1="59592" x2="97091" y2="59592"/>
                        <a14:backgroundMark x1="98545" y1="64082" x2="98545" y2="64082"/>
                        <a14:backgroundMark x1="98182" y1="68571" x2="98182" y2="68571"/>
                        <a14:backgroundMark x1="98909" y1="71020" x2="98909" y2="71020"/>
                        <a14:backgroundMark x1="98909" y1="74694" x2="98909" y2="74694"/>
                        <a14:backgroundMark x1="98182" y1="79184" x2="98182" y2="79184"/>
                        <a14:backgroundMark x1="98182" y1="26531" x2="98182" y2="26531"/>
                        <a14:backgroundMark x1="94182" y1="82449" x2="94182" y2="82449"/>
                        <a14:backgroundMark x1="85091" y1="81224" x2="85091" y2="81224"/>
                        <a14:backgroundMark x1="98182" y1="84082" x2="98182" y2="84082"/>
                        <a14:backgroundMark x1="4727" y1="97551" x2="4727" y2="97551"/>
                        <a14:backgroundMark x1="1091" y1="70204" x2="1091" y2="70204"/>
                        <a14:backgroundMark x1="82182" y1="92653" x2="82182" y2="92653"/>
                        <a14:backgroundMark x1="73818" y1="93061" x2="73818" y2="93061"/>
                        <a14:backgroundMark x1="69091" y1="88163" x2="69091" y2="88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86"/>
          <a:stretch/>
        </p:blipFill>
        <p:spPr>
          <a:xfrm>
            <a:off x="8927824" y="409245"/>
            <a:ext cx="2664348" cy="235203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029198" y="876673"/>
            <a:ext cx="6673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Jézust, az Isten Fiát, tehát nem bölcsőbe, de még csak nem is ágyba helyezte az édesanyja. Hanem az állatok szénatartójába.</a:t>
            </a:r>
            <a:endParaRPr lang="hu-H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125208" y="3001995"/>
            <a:ext cx="11857785" cy="3374193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sz="24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világon ma is sok olyan gyermek él, akiknek nincs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 mindenük. Akik 	szegényes körülmények között élnek, kevés a ruhájuk, és a játékuk.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Éppen ezért, ilyenkor karácsony előtt, ha szeretnél, az ilyen gyerekeknek 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is örömet okozhatsz egy cipős doboznyi ajándékkal. </a:t>
            </a: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Hogyan? Kérdezd meg erről a szüleidet, vagy a Hittanoktatódat</a:t>
            </a: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76714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D3B751"/>
            </a:gs>
            <a:gs pos="73000">
              <a:srgbClr val="E0CC84"/>
            </a:gs>
            <a:gs pos="31000">
              <a:srgbClr val="F0E6C2"/>
            </a:gs>
            <a:gs pos="89000">
              <a:srgbClr val="D3B75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0707" t="2011" r="2575" b="2542"/>
          <a:stretch/>
        </p:blipFill>
        <p:spPr>
          <a:xfrm>
            <a:off x="6182139" y="258986"/>
            <a:ext cx="4661452" cy="635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742577" y="3897008"/>
            <a:ext cx="472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Készítsünk fakanálbábokat!</a:t>
            </a:r>
            <a:endParaRPr lang="hu-HU" sz="44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" y="89452"/>
            <a:ext cx="1904189" cy="18685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42577" y="2327344"/>
            <a:ext cx="472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Játsszuk el a történetet!</a:t>
            </a:r>
            <a:endParaRPr lang="hu-HU" sz="3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9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D3B751"/>
            </a:gs>
            <a:gs pos="21000">
              <a:srgbClr val="E0CC84"/>
            </a:gs>
            <a:gs pos="55000">
              <a:srgbClr val="F0E6C2"/>
            </a:gs>
            <a:gs pos="94000">
              <a:srgbClr val="D3B75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523" t="2999" r="2260" b="2775"/>
          <a:stretch/>
        </p:blipFill>
        <p:spPr>
          <a:xfrm>
            <a:off x="5108713" y="979049"/>
            <a:ext cx="6340496" cy="508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748556" y="1628133"/>
            <a:ext cx="3908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Szükséges eszközök:</a:t>
            </a:r>
          </a:p>
          <a:p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akanál</a:t>
            </a:r>
          </a:p>
          <a:p>
            <a:pPr marL="285750" indent="-285750">
              <a:buFontTx/>
              <a:buChar char="-"/>
            </a:pP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isebb méretű textilek</a:t>
            </a:r>
          </a:p>
          <a:p>
            <a:pPr marL="285750" indent="-285750">
              <a:buFontTx/>
              <a:buChar char="-"/>
            </a:pP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yapjú, vagy fonal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vékony madzag, vagy erős, kötözésre alkalmas cérna</a:t>
            </a:r>
          </a:p>
          <a:p>
            <a:pPr marL="285750" indent="-285750">
              <a:buFontTx/>
              <a:buChar char="-"/>
            </a:pP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agasztó</a:t>
            </a:r>
          </a:p>
          <a:p>
            <a:pPr marL="285750" indent="-285750">
              <a:buFontTx/>
              <a:buChar char="-"/>
            </a:pPr>
            <a:r>
              <a:rPr lang="hu-HU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setleg festék</a:t>
            </a:r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" y="69574"/>
            <a:ext cx="1341783" cy="134272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992" y="69574"/>
            <a:ext cx="1348546" cy="134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D3B751"/>
            </a:gs>
            <a:gs pos="21000">
              <a:srgbClr val="E0CC84"/>
            </a:gs>
            <a:gs pos="55000">
              <a:srgbClr val="F0E6C2"/>
            </a:gs>
            <a:gs pos="94000">
              <a:srgbClr val="D3B75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9627" t="61653" r="55227" b="14398"/>
          <a:stretch/>
        </p:blipFill>
        <p:spPr>
          <a:xfrm>
            <a:off x="7012581" y="5307834"/>
            <a:ext cx="1286594" cy="72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689021" y="2136404"/>
            <a:ext cx="61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Ennek alapján Mária ruhája mindig bordó színű, a köpenye vagy kendője világoskék.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kis Jézus pólyája is kék vagy fehér színű.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József, vagy a pásztorok öltözete barna.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bölcsek színes, hosszú leplet viselnek, fejükön korona, vagy turbán.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29021" t="13674" r="36870" b="63372"/>
          <a:stretch/>
        </p:blipFill>
        <p:spPr>
          <a:xfrm>
            <a:off x="7036899" y="4355054"/>
            <a:ext cx="4052209" cy="72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61310" t="46448" r="19034" b="39565"/>
          <a:stretch/>
        </p:blipFill>
        <p:spPr>
          <a:xfrm>
            <a:off x="9311479" y="3438707"/>
            <a:ext cx="1777628" cy="72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/>
          <a:srcRect l="73795" t="49291" r="15066" b="45755"/>
          <a:stretch/>
        </p:blipFill>
        <p:spPr>
          <a:xfrm>
            <a:off x="9300063" y="2427087"/>
            <a:ext cx="1789045" cy="77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482" y="2427087"/>
            <a:ext cx="1789045" cy="77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övegdoboz 11"/>
          <p:cNvSpPr txBox="1"/>
          <p:nvPr/>
        </p:nvSpPr>
        <p:spPr>
          <a:xfrm>
            <a:off x="689021" y="584972"/>
            <a:ext cx="11052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bábok készítésénél figyeljünk a színekre és a ruhák </a:t>
            </a:r>
            <a:r>
              <a:rPr lang="hu-HU" sz="28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anyagára</a:t>
            </a:r>
            <a:r>
              <a:rPr lang="hu-HU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 fontos erre figyelni, mert a színeknek kifejező ereje van a történetben</a:t>
            </a:r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73795" t="49291" r="15066" b="45755"/>
          <a:stretch/>
        </p:blipFill>
        <p:spPr>
          <a:xfrm>
            <a:off x="7036899" y="3435606"/>
            <a:ext cx="1789045" cy="72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églalap 13"/>
          <p:cNvSpPr/>
          <p:nvPr/>
        </p:nvSpPr>
        <p:spPr>
          <a:xfrm>
            <a:off x="8418224" y="5307834"/>
            <a:ext cx="1289557" cy="725427"/>
          </a:xfrm>
          <a:prstGeom prst="rect">
            <a:avLst/>
          </a:prstGeom>
          <a:gradFill>
            <a:gsLst>
              <a:gs pos="21000">
                <a:srgbClr val="D3B751"/>
              </a:gs>
              <a:gs pos="38000">
                <a:srgbClr val="E0CC84"/>
              </a:gs>
              <a:gs pos="55000">
                <a:srgbClr val="F0E6C2"/>
              </a:gs>
              <a:gs pos="76000">
                <a:srgbClr val="D3B751"/>
              </a:gs>
            </a:gsLst>
            <a:lin ang="10800000" scaled="1"/>
          </a:gradFill>
          <a:ln>
            <a:noFill/>
          </a:ln>
          <a:effectLst>
            <a:outerShdw blurRad="2413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830" y="5307984"/>
            <a:ext cx="1262277" cy="72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3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693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D3B751"/>
            </a:gs>
            <a:gs pos="21000">
              <a:srgbClr val="E0CC84"/>
            </a:gs>
            <a:gs pos="55000">
              <a:srgbClr val="F0E6C2"/>
            </a:gs>
            <a:gs pos="94000">
              <a:srgbClr val="D3B75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1583" t="1957" r="2183" b="2603"/>
          <a:stretch/>
        </p:blipFill>
        <p:spPr>
          <a:xfrm>
            <a:off x="5993296" y="1818648"/>
            <a:ext cx="5695122" cy="455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367748" y="2017217"/>
            <a:ext cx="54764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fakanálbábok elkészítése egyszerű, hiszen kisebb anyagdarabok szükségesek hozzá, amelyeket „kötözéses” technikával rögzítünk az alapra.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 arcok kialakítását elkészítheted ragasztással, vagy festéssel. 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hajhoz, szakállhoz használhatsz fonalakat, gyapjút, kenderkócot.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" y="96484"/>
            <a:ext cx="1630017" cy="162298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921" y="99391"/>
            <a:ext cx="1635929" cy="16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D3B751"/>
            </a:gs>
            <a:gs pos="21000">
              <a:srgbClr val="E0CC84"/>
            </a:gs>
            <a:gs pos="55000">
              <a:srgbClr val="F0E6C2"/>
            </a:gs>
            <a:gs pos="94000">
              <a:srgbClr val="D3B75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1589" t="2011" r="2575" b="2542"/>
          <a:stretch/>
        </p:blipFill>
        <p:spPr>
          <a:xfrm>
            <a:off x="7243694" y="362635"/>
            <a:ext cx="4504356" cy="620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500580" y="362635"/>
            <a:ext cx="565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Játsszuk el a történetet!</a:t>
            </a:r>
            <a:endParaRPr lang="hu-HU" sz="36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00580" y="1303546"/>
            <a:ext cx="66691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Terítsünk le egy asztalt, valamilyen egyszerű, semleges színű vászonnal. Ennek a közepére helyezzünk el egy kis házikó szerű „istállót”. Ebben helyezzük majd el a Kisdedet.</a:t>
            </a:r>
          </a:p>
          <a:p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Mutassuk be Mária és József hosszú útját Betlehemig! Közben énekelhetünk is. Amikor megérkeznek a jászolhoz olyan éneket énekeljünk, amely a születést idézi. Végül a bepólyált kis Jézus kerüljön a jászolba.</a:t>
            </a:r>
          </a:p>
          <a:p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Készíthetünk még angyalbábokat (fehér textilből), és pásztorokat is (barna textilből). Velük részletesebb lehet a történetmesélésünk.  </a:t>
            </a:r>
            <a:endParaRPr lang="hu-HU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4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D9FBF"/>
            </a:gs>
            <a:gs pos="64000">
              <a:srgbClr val="D2D3E0"/>
            </a:gs>
            <a:gs pos="100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94338" cy="16797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114" y="172796"/>
            <a:ext cx="8540980" cy="6544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Betlehemi csillag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074" y="455783"/>
            <a:ext cx="1093303" cy="109330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13784" y="2365512"/>
            <a:ext cx="2961107" cy="426388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Ezzel a szép énekkel adjunk hálát Istennek a karácsony csodájáért</a:t>
            </a:r>
            <a:r>
              <a:rPr lang="hu-HU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Énekeljük boldogan, örömmel!</a:t>
            </a:r>
          </a:p>
        </p:txBody>
      </p:sp>
    </p:spTree>
    <p:extLst>
      <p:ext uri="{BB962C8B-B14F-4D97-AF65-F5344CB8AC3E}">
        <p14:creationId xmlns:p14="http://schemas.microsoft.com/office/powerpoint/2010/main" val="18191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D9FBF"/>
            </a:gs>
            <a:gs pos="64000">
              <a:srgbClr val="D2D3E0"/>
            </a:gs>
            <a:gs pos="100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55765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5065530" y="1899867"/>
            <a:ext cx="53847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„…találtok egy kisgyermeket, aki bepólyálva fekszik a jászolban</a:t>
            </a:r>
            <a:r>
              <a:rPr lang="hu-HU" sz="4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hu-HU" sz="40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(Lukács evangéliuma 2,12)</a:t>
            </a:r>
          </a:p>
        </p:txBody>
      </p:sp>
    </p:spTree>
    <p:extLst>
      <p:ext uri="{BB962C8B-B14F-4D97-AF65-F5344CB8AC3E}">
        <p14:creationId xmlns:p14="http://schemas.microsoft.com/office/powerpoint/2010/main" val="23376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D9FBF"/>
            </a:gs>
            <a:gs pos="64000">
              <a:srgbClr val="D2D3E0"/>
            </a:gs>
            <a:gs pos="100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8" name="Téglalap 7"/>
          <p:cNvSpPr/>
          <p:nvPr/>
        </p:nvSpPr>
        <p:spPr>
          <a:xfrm>
            <a:off x="7183505" y="5617542"/>
            <a:ext cx="4657588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3728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D9FBF"/>
            </a:gs>
            <a:gs pos="64000">
              <a:srgbClr val="D2D3E0"/>
            </a:gs>
            <a:gs pos="100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2" name="Szövegdoboz 5"/>
          <p:cNvSpPr txBox="1">
            <a:spLocks noChangeArrowheads="1"/>
          </p:cNvSpPr>
          <p:nvPr/>
        </p:nvSpPr>
        <p:spPr bwMode="auto">
          <a:xfrm>
            <a:off x="5670577" y="2290629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7388A5"/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" b="99842" l="1311" r="986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51" y="2307452"/>
            <a:ext cx="3384966" cy="4165740"/>
          </a:xfrm>
          <a:prstGeom prst="rect">
            <a:avLst/>
          </a:prstGeom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1305" t="1122" r="1556" b="1226"/>
          <a:stretch/>
        </p:blipFill>
        <p:spPr>
          <a:xfrm>
            <a:off x="8934300" y="2466754"/>
            <a:ext cx="2803845" cy="3847136"/>
          </a:xfrm>
          <a:prstGeom prst="rect">
            <a:avLst/>
          </a:prstGeom>
          <a:effectLst>
            <a:outerShdw blurRad="63500" dist="76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564304" cy="154056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39966" y="1693176"/>
            <a:ext cx="1124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kisgyermek születését nagy készülődés előzi meg. Sok mindennel várják őt. 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564305" y="388637"/>
            <a:ext cx="1054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kisebb testvéred? Emlékszel még hogyan készült a családod a születésére?</a:t>
            </a:r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esetleg a rokonságodban született kisbaba mostanában?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4168975" y="4159489"/>
            <a:ext cx="405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25000"/>
                  </a:schemeClr>
                </a:solidFill>
              </a:rPr>
              <a:t>H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asonlítsd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össze a képeket!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Balra nyíl 11"/>
          <p:cNvSpPr/>
          <p:nvPr/>
        </p:nvSpPr>
        <p:spPr>
          <a:xfrm>
            <a:off x="3838434" y="2460476"/>
            <a:ext cx="4373218" cy="1542377"/>
          </a:xfrm>
          <a:prstGeom prst="leftArrow">
            <a:avLst/>
          </a:prstGeom>
          <a:ln w="34925"/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 mindene lehetett egy Jézus korabeli gyermeknek?</a:t>
            </a:r>
            <a:endParaRPr lang="hu-HU" sz="2000" dirty="0"/>
          </a:p>
        </p:txBody>
      </p:sp>
      <p:sp>
        <p:nvSpPr>
          <p:cNvPr id="13" name="Jobbra nyíl 12"/>
          <p:cNvSpPr/>
          <p:nvPr/>
        </p:nvSpPr>
        <p:spPr>
          <a:xfrm>
            <a:off x="3999283" y="4631634"/>
            <a:ext cx="4394551" cy="1513290"/>
          </a:xfrm>
          <a:prstGeom prst="rightArrow">
            <a:avLst/>
          </a:prstGeom>
          <a:ln w="34925"/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Mije volt Jézusnak, amikor megszületett?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588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2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2592" t="4187" r="11302" b="12572"/>
          <a:stretch/>
        </p:blipFill>
        <p:spPr>
          <a:xfrm>
            <a:off x="5963478" y="127691"/>
            <a:ext cx="4827104" cy="656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000" cy="150671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62000" y="1715588"/>
            <a:ext cx="47722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Egy napon </a:t>
            </a:r>
            <a:r>
              <a:rPr lang="hu-HU" sz="2800" dirty="0" err="1" smtClean="0"/>
              <a:t>Augusztusz</a:t>
            </a:r>
            <a:r>
              <a:rPr lang="hu-HU" sz="2800" dirty="0" smtClean="0"/>
              <a:t> császár parancsot adott, hogy számláljanak össze mindenkit a birodalmában.</a:t>
            </a:r>
          </a:p>
          <a:p>
            <a:endParaRPr lang="hu-HU" sz="2800" dirty="0" smtClean="0"/>
          </a:p>
          <a:p>
            <a:r>
              <a:rPr lang="hu-HU" sz="2800" dirty="0" smtClean="0"/>
              <a:t>Nagy lett a sürgés-forgás. </a:t>
            </a:r>
          </a:p>
          <a:p>
            <a:endParaRPr lang="hu-HU" sz="2800" dirty="0" smtClean="0"/>
          </a:p>
          <a:p>
            <a:r>
              <a:rPr lang="hu-HU" sz="2800" dirty="0" smtClean="0"/>
              <a:t>Mindenki a szülővárosába indult, hogy családjával együtt feljegyezzék a nevét.</a:t>
            </a: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15" b="92556" l="1483" r="93904">
                        <a14:backgroundMark x1="69687" y1="63343" x2="69687" y2="63343"/>
                        <a14:backgroundMark x1="11532" y1="23034" x2="11532" y2="23034"/>
                        <a14:backgroundMark x1="12356" y1="24719" x2="12356" y2="24719"/>
                        <a14:backgroundMark x1="16804" y1="29354" x2="16804" y2="29354"/>
                        <a14:backgroundMark x1="15321" y1="27949" x2="15321" y2="27949"/>
                        <a14:backgroundMark x1="62438" y1="85534" x2="62438" y2="85534"/>
                        <a14:backgroundMark x1="13509" y1="25843" x2="13509" y2="25843"/>
                      </a14:backgroundRemoval>
                    </a14:imgEffect>
                  </a14:imgLayer>
                </a14:imgProps>
              </a:ext>
            </a:extLst>
          </a:blip>
          <a:srcRect l="1891" t="10769" r="5910" b="7001"/>
          <a:stretch/>
        </p:blipFill>
        <p:spPr>
          <a:xfrm>
            <a:off x="5699506" y="5113875"/>
            <a:ext cx="2024912" cy="165355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15" b="92556" l="1483" r="93904">
                        <a14:backgroundMark x1="69687" y1="63343" x2="69687" y2="63343"/>
                        <a14:backgroundMark x1="11532" y1="23034" x2="11532" y2="23034"/>
                        <a14:backgroundMark x1="12356" y1="24719" x2="12356" y2="24719"/>
                        <a14:backgroundMark x1="16804" y1="29354" x2="16804" y2="29354"/>
                        <a14:backgroundMark x1="15321" y1="27949" x2="15321" y2="27949"/>
                        <a14:backgroundMark x1="62438" y1="85534" x2="62438" y2="85534"/>
                        <a14:backgroundMark x1="13509" y1="25843" x2="13509" y2="25843"/>
                      </a14:backgroundRemoval>
                    </a14:imgEffect>
                  </a14:imgLayer>
                </a14:imgProps>
              </a:ext>
            </a:extLst>
          </a:blip>
          <a:srcRect l="1891" t="10769" r="5910" b="7001"/>
          <a:stretch/>
        </p:blipFill>
        <p:spPr>
          <a:xfrm flipH="1">
            <a:off x="5847636" y="57619"/>
            <a:ext cx="1728652" cy="165355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74" b="65001" l="26145" r="50529">
                        <a14:foregroundMark x1="41180" y1="61011" x2="41180" y2="61011"/>
                        <a14:foregroundMark x1="43789" y1="62360" x2="43789" y2="62360"/>
                        <a14:backgroundMark x1="38571" y1="41348" x2="38571" y2="41348"/>
                        <a14:backgroundMark x1="36926" y1="41573" x2="36926" y2="41573"/>
                        <a14:backgroundMark x1="32048" y1="42809" x2="32048" y2="42809"/>
                      </a14:backgroundRemoval>
                    </a14:imgEffect>
                  </a14:imgLayer>
                </a14:imgProps>
              </a:ext>
            </a:extLst>
          </a:blip>
          <a:srcRect l="25360" t="36675" r="53328" b="33844"/>
          <a:stretch/>
        </p:blipFill>
        <p:spPr>
          <a:xfrm>
            <a:off x="6612340" y="2739377"/>
            <a:ext cx="1927897" cy="134629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9251" r="3350" b="3488"/>
          <a:stretch/>
        </p:blipFill>
        <p:spPr>
          <a:xfrm>
            <a:off x="8656079" y="2623718"/>
            <a:ext cx="1821700" cy="157761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05" b="92944" l="2357" r="61279">
                        <a14:foregroundMark x1="25926" y1="18347" x2="25926" y2="18347"/>
                        <a14:foregroundMark x1="23906" y1="20363" x2="23906" y2="20363"/>
                        <a14:foregroundMark x1="19192" y1="20968" x2="19192" y2="20968"/>
                        <a14:foregroundMark x1="19865" y1="22782" x2="19865" y2="22782"/>
                        <a14:foregroundMark x1="28620" y1="26210" x2="28620" y2="26210"/>
                        <a14:foregroundMark x1="33670" y1="28024" x2="33670" y2="28024"/>
                        <a14:foregroundMark x1="37037" y1="27823" x2="37037" y2="27823"/>
                        <a14:foregroundMark x1="21886" y1="24798" x2="21886" y2="24798"/>
                        <a14:foregroundMark x1="45791" y1="88710" x2="45791" y2="88710"/>
                      </a14:backgroundRemoval>
                    </a14:imgEffect>
                  </a14:imgLayer>
                </a14:imgProps>
              </a:ext>
            </a:extLst>
          </a:blip>
          <a:srcRect t="12123" r="36114" b="7068"/>
          <a:stretch/>
        </p:blipFill>
        <p:spPr>
          <a:xfrm>
            <a:off x="6794207" y="1323930"/>
            <a:ext cx="736432" cy="155563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05" b="92944" l="2357" r="61279">
                        <a14:foregroundMark x1="25926" y1="18347" x2="25926" y2="18347"/>
                        <a14:foregroundMark x1="23906" y1="20363" x2="23906" y2="20363"/>
                        <a14:foregroundMark x1="19192" y1="20968" x2="19192" y2="20968"/>
                        <a14:foregroundMark x1="19865" y1="22782" x2="19865" y2="22782"/>
                        <a14:foregroundMark x1="28620" y1="26210" x2="28620" y2="26210"/>
                        <a14:foregroundMark x1="33670" y1="28024" x2="33670" y2="28024"/>
                        <a14:foregroundMark x1="37037" y1="27823" x2="37037" y2="27823"/>
                        <a14:foregroundMark x1="21886" y1="24798" x2="21886" y2="24798"/>
                        <a14:foregroundMark x1="45791" y1="88710" x2="45791" y2="88710"/>
                      </a14:backgroundRemoval>
                    </a14:imgEffect>
                  </a14:imgLayer>
                </a14:imgProps>
              </a:ext>
            </a:extLst>
          </a:blip>
          <a:srcRect t="12123" r="36114" b="7068"/>
          <a:stretch/>
        </p:blipFill>
        <p:spPr>
          <a:xfrm flipH="1">
            <a:off x="7794611" y="0"/>
            <a:ext cx="709664" cy="155563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74" b="65001" l="26145" r="50529">
                        <a14:foregroundMark x1="41180" y1="61011" x2="41180" y2="61011"/>
                        <a14:foregroundMark x1="43789" y1="62360" x2="43789" y2="62360"/>
                        <a14:backgroundMark x1="38571" y1="41348" x2="38571" y2="41348"/>
                        <a14:backgroundMark x1="36926" y1="41573" x2="36926" y2="41573"/>
                        <a14:backgroundMark x1="32048" y1="42809" x2="32048" y2="42809"/>
                      </a14:backgroundRemoval>
                    </a14:imgEffect>
                  </a14:imgLayer>
                </a14:imgProps>
              </a:ext>
            </a:extLst>
          </a:blip>
          <a:srcRect l="25360" t="36675" r="53328" b="33844"/>
          <a:stretch/>
        </p:blipFill>
        <p:spPr>
          <a:xfrm flipH="1">
            <a:off x="8754827" y="3916190"/>
            <a:ext cx="1633932" cy="134629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80" b="89945" l="47483" r="64063">
                        <a14:foregroundMark x1="57813" y1="28650" x2="57813" y2="28650"/>
                        <a14:foregroundMark x1="51563" y1="69559" x2="51563" y2="69559"/>
                        <a14:foregroundMark x1="51997" y1="78788" x2="51997" y2="78788"/>
                        <a14:foregroundMark x1="51997" y1="80441" x2="51997" y2="80441"/>
                        <a14:foregroundMark x1="51997" y1="82094" x2="51997" y2="82094"/>
                        <a14:foregroundMark x1="60330" y1="80441" x2="60330" y2="80441"/>
                        <a14:foregroundMark x1="50174" y1="69284" x2="50174" y2="69284"/>
                        <a14:backgroundMark x1="63021" y1="34298" x2="63021" y2="34298"/>
                        <a14:backgroundMark x1="48958" y1="68871" x2="48958" y2="68871"/>
                        <a14:backgroundMark x1="58507" y1="76860" x2="58507" y2="76860"/>
                        <a14:backgroundMark x1="62066" y1="76584" x2="62066" y2="76584"/>
                        <a14:backgroundMark x1="61024" y1="74656" x2="61024" y2="74656"/>
                        <a14:backgroundMark x1="49132" y1="77135" x2="49132" y2="77135"/>
                        <a14:backgroundMark x1="49566" y1="78512" x2="49566" y2="78512"/>
                        <a14:backgroundMark x1="58941" y1="80579" x2="58941" y2="80579"/>
                        <a14:backgroundMark x1="62413" y1="48898" x2="62413" y2="48898"/>
                        <a14:backgroundMark x1="49740" y1="68044" x2="49740" y2="68044"/>
                        <a14:backgroundMark x1="48698" y1="66253" x2="48698" y2="66253"/>
                        <a14:backgroundMark x1="59983" y1="49449" x2="59983" y2="49449"/>
                        <a14:backgroundMark x1="59896" y1="47521" x2="59896" y2="47521"/>
                        <a14:backgroundMark x1="61024" y1="56061" x2="61024" y2="56061"/>
                      </a14:backgroundRemoval>
                    </a14:imgEffect>
                  </a14:imgLayer>
                </a14:imgProps>
              </a:ext>
            </a:extLst>
          </a:blip>
          <a:srcRect l="46911" t="10674" r="35218" b="10398"/>
          <a:stretch/>
        </p:blipFill>
        <p:spPr>
          <a:xfrm>
            <a:off x="6496702" y="2351720"/>
            <a:ext cx="556817" cy="154980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80" b="89945" l="47483" r="64063">
                        <a14:foregroundMark x1="57813" y1="28650" x2="57813" y2="28650"/>
                        <a14:foregroundMark x1="51563" y1="69559" x2="51563" y2="69559"/>
                        <a14:foregroundMark x1="51997" y1="78788" x2="51997" y2="78788"/>
                        <a14:foregroundMark x1="51997" y1="80441" x2="51997" y2="80441"/>
                        <a14:foregroundMark x1="51997" y1="82094" x2="51997" y2="82094"/>
                        <a14:foregroundMark x1="60330" y1="80441" x2="60330" y2="80441"/>
                        <a14:foregroundMark x1="50174" y1="69284" x2="50174" y2="69284"/>
                        <a14:backgroundMark x1="63021" y1="34298" x2="63021" y2="34298"/>
                        <a14:backgroundMark x1="48958" y1="68871" x2="48958" y2="68871"/>
                        <a14:backgroundMark x1="58507" y1="76860" x2="58507" y2="76860"/>
                        <a14:backgroundMark x1="62066" y1="76584" x2="62066" y2="76584"/>
                        <a14:backgroundMark x1="61024" y1="74656" x2="61024" y2="74656"/>
                        <a14:backgroundMark x1="49132" y1="77135" x2="49132" y2="77135"/>
                        <a14:backgroundMark x1="49566" y1="78512" x2="49566" y2="78512"/>
                        <a14:backgroundMark x1="58941" y1="80579" x2="58941" y2="80579"/>
                        <a14:backgroundMark x1="62413" y1="48898" x2="62413" y2="48898"/>
                        <a14:backgroundMark x1="49740" y1="68044" x2="49740" y2="68044"/>
                        <a14:backgroundMark x1="48698" y1="66253" x2="48698" y2="66253"/>
                        <a14:backgroundMark x1="59983" y1="49449" x2="59983" y2="49449"/>
                        <a14:backgroundMark x1="59896" y1="47521" x2="59896" y2="47521"/>
                        <a14:backgroundMark x1="61024" y1="56061" x2="61024" y2="56061"/>
                      </a14:backgroundRemoval>
                    </a14:imgEffect>
                  </a14:imgLayer>
                </a14:imgProps>
              </a:ext>
            </a:extLst>
          </a:blip>
          <a:srcRect l="46911" t="10674" r="35218" b="10398"/>
          <a:stretch/>
        </p:blipFill>
        <p:spPr>
          <a:xfrm>
            <a:off x="7478620" y="658630"/>
            <a:ext cx="556817" cy="154980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2" b="98997" l="0" r="984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479" y="1286812"/>
            <a:ext cx="622671" cy="1565847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2" b="98997" l="0" r="984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1674" y="4989113"/>
            <a:ext cx="622671" cy="156584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14" b="96819" l="4177" r="95209">
                        <a14:foregroundMark x1="23219" y1="31674" x2="23219" y2="31674"/>
                        <a14:foregroundMark x1="78870" y1="40526" x2="78870" y2="40526"/>
                        <a14:foregroundMark x1="56265" y1="86307" x2="56265" y2="86307"/>
                        <a14:foregroundMark x1="31695" y1="90318" x2="31695" y2="90318"/>
                        <a14:foregroundMark x1="64742" y1="50069" x2="64742" y2="50069"/>
                        <a14:foregroundMark x1="71253" y1="67497" x2="71253" y2="67497"/>
                        <a14:foregroundMark x1="71253" y1="70539" x2="71253" y2="70539"/>
                        <a14:foregroundMark x1="71499" y1="73859" x2="71499" y2="73859"/>
                        <a14:backgroundMark x1="8968" y1="46473" x2="8968" y2="46473"/>
                        <a14:backgroundMark x1="8600" y1="51729" x2="8600" y2="51729"/>
                        <a14:backgroundMark x1="11302" y1="60028" x2="11302" y2="60028"/>
                        <a14:backgroundMark x1="34889" y1="45505" x2="34889" y2="45505"/>
                        <a14:backgroundMark x1="34889" y1="51452" x2="34889" y2="51452"/>
                        <a14:backgroundMark x1="63022" y1="44813" x2="63022" y2="44813"/>
                        <a14:backgroundMark x1="70270" y1="49378" x2="70270" y2="49378"/>
                        <a14:backgroundMark x1="93120" y1="36929" x2="93120" y2="36929"/>
                        <a14:backgroundMark x1="93489" y1="49378" x2="93489" y2="49378"/>
                      </a14:backgroundRemoval>
                    </a14:imgEffect>
                  </a14:imgLayer>
                </a14:imgProps>
              </a:ext>
            </a:extLst>
          </a:blip>
          <a:srcRect l="7153" t="9251" r="3350" b="3488"/>
          <a:stretch/>
        </p:blipFill>
        <p:spPr>
          <a:xfrm>
            <a:off x="6619789" y="3286996"/>
            <a:ext cx="1821700" cy="15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xit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xit" presetSubtype="9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4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4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ntr" presetSubtype="9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4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4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"/>
            <a:ext cx="12192000" cy="68710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937760" y="731519"/>
            <a:ext cx="6113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József sem tehetett mást, útra kelt Máriával, aki éppen gyermeket várt. 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628711" y="4013468"/>
            <a:ext cx="4188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Hosszú utat tettek meg Názárettől Betlehemig.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1777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chemeClr val="tx2">
                <a:lumMod val="75000"/>
              </a:schemeClr>
            </a:gs>
            <a:gs pos="84000">
              <a:srgbClr val="FEE9B9"/>
            </a:gs>
            <a:gs pos="9400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89327" y="519702"/>
            <a:ext cx="942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>
                <a:solidFill>
                  <a:schemeClr val="bg1">
                    <a:lumMod val="95000"/>
                  </a:schemeClr>
                </a:solidFill>
              </a:rPr>
              <a:t>Betlehembe érve már sehol nem találtak helyet éjszakára.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4960187" y="1767840"/>
            <a:ext cx="8189756" cy="5090160"/>
            <a:chOff x="4960187" y="1767840"/>
            <a:chExt cx="8189756" cy="5090160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5" b="100000" l="1505" r="100000">
                          <a14:foregroundMark x1="14236" y1="95345" x2="14236" y2="953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187" y="1767840"/>
              <a:ext cx="8189756" cy="509016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06" b="99592" l="0" r="100000">
                          <a14:foregroundMark x1="49091" y1="13878" x2="49091" y2="13878"/>
                          <a14:foregroundMark x1="31273" y1="32653" x2="31273" y2="32653"/>
                          <a14:foregroundMark x1="20727" y1="31429" x2="20727" y2="31429"/>
                          <a14:foregroundMark x1="5091" y1="28571" x2="5091" y2="28571"/>
                          <a14:foregroundMark x1="14182" y1="26939" x2="14182" y2="26939"/>
                          <a14:foregroundMark x1="12727" y1="23265" x2="12727" y2="23265"/>
                          <a14:foregroundMark x1="10545" y1="26939" x2="10545" y2="26939"/>
                          <a14:foregroundMark x1="28727" y1="20000" x2="28727" y2="20000"/>
                          <a14:foregroundMark x1="28000" y1="17143" x2="28000" y2="17143"/>
                          <a14:foregroundMark x1="20364" y1="17143" x2="20364" y2="17143"/>
                          <a14:foregroundMark x1="19273" y1="19592" x2="19273" y2="19592"/>
                          <a14:foregroundMark x1="14545" y1="21633" x2="14545" y2="21633"/>
                          <a14:foregroundMark x1="30182" y1="13469" x2="30182" y2="13469"/>
                          <a14:foregroundMark x1="36000" y1="9796" x2="36000" y2="9796"/>
                          <a14:foregroundMark x1="42182" y1="10204" x2="42182" y2="10204"/>
                          <a14:foregroundMark x1="40364" y1="7347" x2="40364" y2="7347"/>
                          <a14:foregroundMark x1="34545" y1="8163" x2="34545" y2="8163"/>
                          <a14:foregroundMark x1="33818" y1="11429" x2="33818" y2="11429"/>
                          <a14:foregroundMark x1="48000" y1="10204" x2="48000" y2="10204"/>
                          <a14:foregroundMark x1="55273" y1="8980" x2="55273" y2="8980"/>
                          <a14:foregroundMark x1="56727" y1="9796" x2="56727" y2="9796"/>
                          <a14:foregroundMark x1="51636" y1="8163" x2="51636" y2="8163"/>
                          <a14:foregroundMark x1="62182" y1="19592" x2="62182" y2="19592"/>
                          <a14:foregroundMark x1="64000" y1="11020" x2="64000" y2="11020"/>
                          <a14:foregroundMark x1="61818" y1="8571" x2="61818" y2="8571"/>
                          <a14:foregroundMark x1="69818" y1="8571" x2="69818" y2="8571"/>
                          <a14:foregroundMark x1="67273" y1="9796" x2="67273" y2="9796"/>
                          <a14:foregroundMark x1="74545" y1="15102" x2="74545" y2="15102"/>
                          <a14:foregroundMark x1="74545" y1="17959" x2="74545" y2="17959"/>
                          <a14:foregroundMark x1="76364" y1="12245" x2="76364" y2="12245"/>
                          <a14:foregroundMark x1="81818" y1="20000" x2="81818" y2="20000"/>
                          <a14:foregroundMark x1="88364" y1="19592" x2="88364" y2="19592"/>
                          <a14:foregroundMark x1="80364" y1="15102" x2="80364" y2="15102"/>
                          <a14:foregroundMark x1="24727" y1="95102" x2="24727" y2="95102"/>
                          <a14:foregroundMark x1="10545" y1="91429" x2="10545" y2="91429"/>
                          <a14:foregroundMark x1="14909" y1="92245" x2="14909" y2="92245"/>
                          <a14:foregroundMark x1="21818" y1="93878" x2="21818" y2="93878"/>
                          <a14:backgroundMark x1="98909" y1="30612" x2="98909" y2="30612"/>
                          <a14:backgroundMark x1="96727" y1="34286" x2="96727" y2="34286"/>
                          <a14:backgroundMark x1="97818" y1="45714" x2="97818" y2="45714"/>
                          <a14:backgroundMark x1="98182" y1="51429" x2="98182" y2="51429"/>
                          <a14:backgroundMark x1="98182" y1="55918" x2="98182" y2="55918"/>
                          <a14:backgroundMark x1="97091" y1="59592" x2="97091" y2="59592"/>
                          <a14:backgroundMark x1="98545" y1="64082" x2="98545" y2="64082"/>
                          <a14:backgroundMark x1="98182" y1="68571" x2="98182" y2="68571"/>
                          <a14:backgroundMark x1="98909" y1="71020" x2="98909" y2="71020"/>
                          <a14:backgroundMark x1="98909" y1="74694" x2="98909" y2="74694"/>
                          <a14:backgroundMark x1="98182" y1="79184" x2="98182" y2="79184"/>
                          <a14:backgroundMark x1="98182" y1="26531" x2="98182" y2="26531"/>
                          <a14:backgroundMark x1="94182" y1="82449" x2="94182" y2="82449"/>
                          <a14:backgroundMark x1="85091" y1="81224" x2="85091" y2="81224"/>
                          <a14:backgroundMark x1="98182" y1="84082" x2="98182" y2="84082"/>
                          <a14:backgroundMark x1="4727" y1="97551" x2="4727" y2="97551"/>
                          <a14:backgroundMark x1="1091" y1="70204" x2="1091" y2="70204"/>
                          <a14:backgroundMark x1="82182" y1="92653" x2="82182" y2="92653"/>
                          <a14:backgroundMark x1="73818" y1="93061" x2="73818" y2="93061"/>
                          <a14:backgroundMark x1="69091" y1="88163" x2="69091" y2="8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23"/>
            <a:stretch/>
          </p:blipFill>
          <p:spPr>
            <a:xfrm>
              <a:off x="7498080" y="5366584"/>
              <a:ext cx="2548890" cy="1491415"/>
            </a:xfrm>
            <a:prstGeom prst="rect">
              <a:avLst/>
            </a:prstGeom>
          </p:spPr>
        </p:pic>
      </p:grp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74" l="0" r="99283">
                        <a14:foregroundMark x1="16010" y1="97447" x2="16010" y2="97447"/>
                        <a14:foregroundMark x1="55795" y1="60213" x2="55795" y2="60213"/>
                        <a14:foregroundMark x1="56870" y1="56596" x2="56870" y2="56596"/>
                        <a14:foregroundMark x1="57826" y1="58511" x2="57826" y2="5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" y="3053443"/>
            <a:ext cx="6775349" cy="380455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89327" y="1374418"/>
            <a:ext cx="524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>
                    <a:lumMod val="95000"/>
                  </a:schemeClr>
                </a:solidFill>
              </a:rPr>
              <a:t>Mivel elérkezett a szülés ideje, meghúzódtak egy istállóban.</a:t>
            </a:r>
            <a:endParaRPr lang="hu-H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Ellipszis 9"/>
          <p:cNvSpPr/>
          <p:nvPr/>
        </p:nvSpPr>
        <p:spPr>
          <a:xfrm flipH="1">
            <a:off x="10850879" y="672102"/>
            <a:ext cx="73150" cy="8380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 flipH="1">
            <a:off x="1069848" y="92389"/>
            <a:ext cx="60960" cy="958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 flipH="1" flipV="1">
            <a:off x="7705342" y="201843"/>
            <a:ext cx="60961" cy="457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 flipH="1">
            <a:off x="11521439" y="1604790"/>
            <a:ext cx="67057" cy="655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égyágú csillag 13"/>
          <p:cNvSpPr/>
          <p:nvPr/>
        </p:nvSpPr>
        <p:spPr>
          <a:xfrm>
            <a:off x="9790176" y="1604790"/>
            <a:ext cx="121923" cy="16305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égyágú csillag 14"/>
          <p:cNvSpPr/>
          <p:nvPr/>
        </p:nvSpPr>
        <p:spPr>
          <a:xfrm>
            <a:off x="5937508" y="364817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égyágú csillag 15"/>
          <p:cNvSpPr/>
          <p:nvPr/>
        </p:nvSpPr>
        <p:spPr>
          <a:xfrm>
            <a:off x="1676400" y="1015942"/>
            <a:ext cx="121923" cy="16305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9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43" y="-97536"/>
            <a:ext cx="12288380" cy="6963060"/>
          </a:xfrm>
          <a:prstGeom prst="rect">
            <a:avLst/>
          </a:prstGeom>
        </p:spPr>
      </p:pic>
      <p:sp>
        <p:nvSpPr>
          <p:cNvPr id="4" name="Hold 3"/>
          <p:cNvSpPr/>
          <p:nvPr/>
        </p:nvSpPr>
        <p:spPr>
          <a:xfrm rot="1113816" flipH="1">
            <a:off x="4870972" y="232641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86941" y="535439"/>
            <a:ext cx="47210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Szegényes szállás, de legalább fedél volt a fejük </a:t>
            </a:r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ölött. </a:t>
            </a:r>
          </a:p>
          <a:p>
            <a:endParaRPr lang="hu-HU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 itt szülte meg gyermekét.</a:t>
            </a:r>
          </a:p>
          <a:p>
            <a:endParaRPr lang="hu-HU" sz="24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Aztán bepólyálta Jézust, és jászolba fektette.</a:t>
            </a: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Boldogan pihentek le a hideg istállóban.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 4"/>
          <p:cNvSpPr/>
          <p:nvPr/>
        </p:nvSpPr>
        <p:spPr>
          <a:xfrm rot="1113816" flipH="1">
            <a:off x="10784092" y="5098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11850046" y="1831672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8508428" y="1497101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9631012" y="6222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égyágú csillag 8"/>
          <p:cNvSpPr/>
          <p:nvPr/>
        </p:nvSpPr>
        <p:spPr>
          <a:xfrm>
            <a:off x="5348906" y="2406663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52900" y="478306"/>
            <a:ext cx="927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közeli mezőn pásztorok tanyáztak. Békésen vigyáztak a nyájra.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52900" y="939971"/>
            <a:ext cx="747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Hirtelen hatalmas ragyogás vette körül őket.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12"/>
          <p:cNvSpPr/>
          <p:nvPr/>
        </p:nvSpPr>
        <p:spPr>
          <a:xfrm rot="20814286">
            <a:off x="184764" y="989648"/>
            <a:ext cx="6092466" cy="37275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>
            <a:off x="-134112" y="3333641"/>
            <a:ext cx="9034271" cy="3541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83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>
            <a:off x="-134112" y="3316224"/>
            <a:ext cx="9034271" cy="3541776"/>
          </a:xfrm>
          <a:prstGeom prst="rect">
            <a:avLst/>
          </a:prstGeom>
          <a:noFill/>
        </p:spPr>
      </p:pic>
      <p:sp>
        <p:nvSpPr>
          <p:cNvPr id="5" name="Hold 4"/>
          <p:cNvSpPr/>
          <p:nvPr/>
        </p:nvSpPr>
        <p:spPr>
          <a:xfrm rot="1113816" flipH="1">
            <a:off x="10784092" y="5098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égyágú csillag 5"/>
          <p:cNvSpPr/>
          <p:nvPr/>
        </p:nvSpPr>
        <p:spPr>
          <a:xfrm>
            <a:off x="11850046" y="1831672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égyágú csillag 6"/>
          <p:cNvSpPr/>
          <p:nvPr/>
        </p:nvSpPr>
        <p:spPr>
          <a:xfrm>
            <a:off x="8508428" y="1497101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égyágú csillag 7"/>
          <p:cNvSpPr/>
          <p:nvPr/>
        </p:nvSpPr>
        <p:spPr>
          <a:xfrm>
            <a:off x="9631012" y="6222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Négyágú csillag 8"/>
          <p:cNvSpPr/>
          <p:nvPr/>
        </p:nvSpPr>
        <p:spPr>
          <a:xfrm>
            <a:off x="5348906" y="2406663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52900" y="478306"/>
            <a:ext cx="485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angyala jelent meg előttük.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52900" y="939971"/>
            <a:ext cx="780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megrettentek, de az angyal így szólt hozzájuk: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zis 12"/>
          <p:cNvSpPr/>
          <p:nvPr/>
        </p:nvSpPr>
        <p:spPr>
          <a:xfrm rot="20814286">
            <a:off x="184764" y="989648"/>
            <a:ext cx="6092466" cy="37275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27" b="46424" l="23965" r="56035">
                        <a14:foregroundMark x1="42907" y1="14575" x2="42907" y2="14575"/>
                        <a14:foregroundMark x1="44229" y1="15385" x2="44229" y2="15385"/>
                      </a14:backgroundRemoval>
                    </a14:imgEffect>
                  </a14:imgLayer>
                </a14:imgProps>
              </a:ext>
            </a:extLst>
          </a:blip>
          <a:srcRect l="23736" t="5727" r="45221" b="53339"/>
          <a:stretch/>
        </p:blipFill>
        <p:spPr>
          <a:xfrm>
            <a:off x="1945436" y="1646427"/>
            <a:ext cx="2804160" cy="2414016"/>
          </a:xfrm>
          <a:prstGeom prst="rect">
            <a:avLst/>
          </a:prstGeom>
          <a:effectLst>
            <a:glow rad="1511300">
              <a:schemeClr val="accent3">
                <a:satMod val="175000"/>
                <a:alpha val="71000"/>
              </a:schemeClr>
            </a:glow>
          </a:effectLst>
        </p:spPr>
      </p:pic>
      <p:sp>
        <p:nvSpPr>
          <p:cNvPr id="2" name="Ellipszis buborék 1"/>
          <p:cNvSpPr/>
          <p:nvPr/>
        </p:nvSpPr>
        <p:spPr>
          <a:xfrm>
            <a:off x="6242304" y="1257654"/>
            <a:ext cx="5126103" cy="2371841"/>
          </a:xfrm>
          <a:prstGeom prst="wedgeEllipseCallout">
            <a:avLst>
              <a:gd name="adj1" fmla="val -105926"/>
              <a:gd name="adj2" fmla="val -1404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féljetek! Örömhírt hoztam nektek. Megszületett a Megváltó! Betlehemben egy istállóban megtaláljátok Őt!</a:t>
            </a:r>
            <a:endParaRPr lang="hu-HU" sz="2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3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846</Words>
  <Application>Microsoft Office PowerPoint</Application>
  <PresentationFormat>Szélesvásznú</PresentationFormat>
  <Paragraphs>136</Paragraphs>
  <Slides>25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Times New Roman</vt:lpstr>
      <vt:lpstr>Wingdings 3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75</cp:revision>
  <dcterms:created xsi:type="dcterms:W3CDTF">2020-11-25T13:04:51Z</dcterms:created>
  <dcterms:modified xsi:type="dcterms:W3CDTF">2020-11-27T12:27:18Z</dcterms:modified>
</cp:coreProperties>
</file>