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60" r:id="rId4"/>
    <p:sldId id="261" r:id="rId5"/>
    <p:sldId id="277" r:id="rId6"/>
    <p:sldId id="282" r:id="rId7"/>
    <p:sldId id="270" r:id="rId8"/>
    <p:sldId id="274" r:id="rId9"/>
    <p:sldId id="280" r:id="rId10"/>
    <p:sldId id="276" r:id="rId11"/>
    <p:sldId id="278" r:id="rId12"/>
    <p:sldId id="283" r:id="rId13"/>
    <p:sldId id="284" r:id="rId14"/>
    <p:sldId id="286" r:id="rId15"/>
    <p:sldId id="285" r:id="rId16"/>
    <p:sldId id="257" r:id="rId17"/>
    <p:sldId id="262" r:id="rId18"/>
    <p:sldId id="263" r:id="rId19"/>
    <p:sldId id="264" r:id="rId2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DCA5"/>
    <a:srgbClr val="FFFF99"/>
    <a:srgbClr val="FBE1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7369-BDD6-4F2A-A1A7-E939B4736849}" type="datetimeFigureOut">
              <a:rPr lang="hu-HU" smtClean="0"/>
              <a:t>2020. 05. 21.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2B6-7625-4F17-BAA1-6CC70544385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4109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7369-BDD6-4F2A-A1A7-E939B4736849}" type="datetimeFigureOut">
              <a:rPr lang="hu-HU" smtClean="0"/>
              <a:t>2020. 05. 21.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2B6-7625-4F17-BAA1-6CC70544385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200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7369-BDD6-4F2A-A1A7-E939B4736849}" type="datetimeFigureOut">
              <a:rPr lang="hu-HU" smtClean="0"/>
              <a:t>2020. 05. 21.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2B6-7625-4F17-BAA1-6CC70544385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8433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329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32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80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87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631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1442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9561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032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7369-BDD6-4F2A-A1A7-E939B4736849}" type="datetimeFigureOut">
              <a:rPr lang="hu-HU" smtClean="0"/>
              <a:t>2020. 05. 21.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2B6-7625-4F17-BAA1-6CC70544385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0642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2036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648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2127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3067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943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3573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4276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4314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5561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372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7369-BDD6-4F2A-A1A7-E939B4736849}" type="datetimeFigureOut">
              <a:rPr lang="hu-HU" smtClean="0"/>
              <a:t>2020. 05. 21.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2B6-7625-4F17-BAA1-6CC70544385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41342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4639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0230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3870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06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7369-BDD6-4F2A-A1A7-E939B4736849}" type="datetimeFigureOut">
              <a:rPr lang="hu-HU" smtClean="0"/>
              <a:t>2020. 05. 21.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2B6-7625-4F17-BAA1-6CC70544385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0113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7369-BDD6-4F2A-A1A7-E939B4736849}" type="datetimeFigureOut">
              <a:rPr lang="hu-HU" smtClean="0"/>
              <a:t>2020. 05. 21.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2B6-7625-4F17-BAA1-6CC70544385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4455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7369-BDD6-4F2A-A1A7-E939B4736849}" type="datetimeFigureOut">
              <a:rPr lang="hu-HU" smtClean="0"/>
              <a:t>2020. 05. 21.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2B6-7625-4F17-BAA1-6CC70544385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5761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7369-BDD6-4F2A-A1A7-E939B4736849}" type="datetimeFigureOut">
              <a:rPr lang="hu-HU" smtClean="0"/>
              <a:t>2020. 05. 21.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2B6-7625-4F17-BAA1-6CC70544385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9002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7369-BDD6-4F2A-A1A7-E939B4736849}" type="datetimeFigureOut">
              <a:rPr lang="hu-HU" smtClean="0"/>
              <a:t>2020. 05. 21.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2B6-7625-4F17-BAA1-6CC70544385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62546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97369-BDD6-4F2A-A1A7-E939B4736849}" type="datetimeFigureOut">
              <a:rPr lang="hu-HU" smtClean="0"/>
              <a:t>2020. 05. 21.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22B6-7625-4F17-BAA1-6CC70544385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0808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97369-BDD6-4F2A-A1A7-E939B4736849}" type="datetimeFigureOut">
              <a:rPr lang="hu-HU" smtClean="0"/>
              <a:t>2020. 05. 21.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A22B6-7625-4F17-BAA1-6CC70544385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5234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28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2020. 05. 21.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797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hyperlink" Target="https://learningapps.org/watch?v=pckgn1qat2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2.wdp"/><Relationship Id="rId9" Type="http://schemas.openxmlformats.org/officeDocument/2006/relationships/hyperlink" Target="https://www.youtube.com/watch?v=TcuFBLwPtjo&amp;feature=youtu.b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711921" y="1472033"/>
            <a:ext cx="2142309" cy="2012705"/>
          </a:xfrm>
          <a:prstGeom prst="ellipse">
            <a:avLst/>
          </a:prstGeom>
          <a:solidFill>
            <a:srgbClr val="F7D0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540034" y="1472033"/>
            <a:ext cx="8307251" cy="48936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89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 kapcsolat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Hangszóró vagy fülhallgató a hanganyaghoz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 füzet, vagy papír lap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Ceruza, vagy toll, színes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ceruzák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450357"/>
            <a:ext cx="12192000" cy="76993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4400" dirty="0" smtClean="0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Az etióp főember útja</a:t>
            </a:r>
            <a:r>
              <a:rPr kumimoji="0" lang="hu-HU" alt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églalap 5"/>
          <p:cNvSpPr/>
          <p:nvPr/>
        </p:nvSpPr>
        <p:spPr>
          <a:xfrm>
            <a:off x="313505" y="3753108"/>
            <a:ext cx="2939143" cy="26125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Javaslat: A PPT fájlok megjelenítéséhez használják a WPS Office ingyenes verzióját (Letölthető innen: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WPS Office letöltések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). Az alkalmazás elérhető Windows-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Android-os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platformokra is!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574" b="99081" l="625" r="84531">
                        <a14:foregroundMark x1="37500" y1="42463" x2="37500" y2="42463"/>
                        <a14:foregroundMark x1="47813" y1="35662" x2="47813" y2="35662"/>
                        <a14:foregroundMark x1="68594" y1="47426" x2="68594" y2="47426"/>
                        <a14:foregroundMark x1="43906" y1="72978" x2="43906" y2="72978"/>
                        <a14:foregroundMark x1="58750" y1="88971" x2="58750" y2="88971"/>
                        <a14:foregroundMark x1="62656" y1="90625" x2="62656" y2="90625"/>
                        <a14:foregroundMark x1="59219" y1="94485" x2="59219" y2="94485"/>
                        <a14:foregroundMark x1="38594" y1="94301" x2="38594" y2="94301"/>
                        <a14:foregroundMark x1="53594" y1="97243" x2="53594" y2="97243"/>
                        <a14:backgroundMark x1="40625" y1="53309" x2="40625" y2="53309"/>
                        <a14:backgroundMark x1="15937" y1="50000" x2="15937" y2="50000"/>
                        <a14:backgroundMark x1="49063" y1="60662" x2="49063" y2="60662"/>
                        <a14:backgroundMark x1="40625" y1="61949" x2="40625" y2="61949"/>
                        <a14:backgroundMark x1="38281" y1="59926" x2="38281" y2="59926"/>
                        <a14:backgroundMark x1="75938" y1="63971" x2="75938" y2="63971"/>
                        <a14:backgroundMark x1="64219" y1="63419" x2="64219" y2="63419"/>
                        <a14:backgroundMark x1="49219" y1="62868" x2="49219" y2="62868"/>
                        <a14:backgroundMark x1="11875" y1="77022" x2="11875" y2="77022"/>
                        <a14:backgroundMark x1="17031" y1="76287" x2="17031" y2="76287"/>
                        <a14:backgroundMark x1="63750" y1="82169" x2="63750" y2="82169"/>
                        <a14:backgroundMark x1="73125" y1="78309" x2="73125" y2="78309"/>
                        <a14:backgroundMark x1="68594" y1="79412" x2="68594" y2="79412"/>
                        <a14:backgroundMark x1="34688" y1="67096" x2="34688" y2="67096"/>
                        <a14:backgroundMark x1="37813" y1="66912" x2="37813" y2="66912"/>
                      </a14:backgroundRemoval>
                    </a14:imgEffect>
                  </a14:imgLayer>
                </a14:imgProps>
              </a:ext>
            </a:extLst>
          </a:blip>
          <a:srcRect l="4984" t="26908" r="15595" b="3552"/>
          <a:stretch/>
        </p:blipFill>
        <p:spPr>
          <a:xfrm>
            <a:off x="1663222" y="20749"/>
            <a:ext cx="1589426" cy="118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9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C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481" y="-7236"/>
            <a:ext cx="10045594" cy="3062472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082962" y="766921"/>
            <a:ext cx="684493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dirty="0">
                <a:solidFill>
                  <a:schemeClr val="accent4">
                    <a:lumMod val="50000"/>
                  </a:schemeClr>
                </a:solidFill>
              </a:rPr>
              <a:t>Tudod-e?</a:t>
            </a:r>
          </a:p>
          <a:p>
            <a:r>
              <a:rPr lang="hu-HU" sz="2200" dirty="0">
                <a:solidFill>
                  <a:schemeClr val="accent4">
                    <a:lumMod val="50000"/>
                  </a:schemeClr>
                </a:solidFill>
              </a:rPr>
              <a:t>Amikor történetünk játszódik, Isten Igéjét, üzenetét még csak </a:t>
            </a:r>
            <a:r>
              <a:rPr lang="hu-HU" sz="2200" dirty="0" smtClean="0">
                <a:solidFill>
                  <a:schemeClr val="accent4">
                    <a:lumMod val="50000"/>
                  </a:schemeClr>
                </a:solidFill>
              </a:rPr>
              <a:t>ilyen tekercsekről </a:t>
            </a:r>
            <a:r>
              <a:rPr lang="hu-HU" sz="2200" dirty="0">
                <a:solidFill>
                  <a:schemeClr val="accent4">
                    <a:lumMod val="50000"/>
                  </a:schemeClr>
                </a:solidFill>
              </a:rPr>
              <a:t>lehetett olvasni. A</a:t>
            </a:r>
            <a:r>
              <a:rPr lang="hu-HU" sz="2200" dirty="0" smtClean="0">
                <a:solidFill>
                  <a:schemeClr val="accent4">
                    <a:lumMod val="50000"/>
                  </a:schemeClr>
                </a:solidFill>
              </a:rPr>
              <a:t>melyről </a:t>
            </a:r>
            <a:r>
              <a:rPr lang="hu-HU" sz="2200" dirty="0">
                <a:solidFill>
                  <a:schemeClr val="accent4">
                    <a:lumMod val="50000"/>
                  </a:schemeClr>
                </a:solidFill>
              </a:rPr>
              <a:t>a kincstárnok is </a:t>
            </a:r>
            <a:r>
              <a:rPr lang="hu-HU" sz="2200" dirty="0" smtClean="0">
                <a:solidFill>
                  <a:schemeClr val="accent4">
                    <a:lumMod val="50000"/>
                  </a:schemeClr>
                </a:solidFill>
              </a:rPr>
              <a:t>olvasott</a:t>
            </a:r>
            <a:r>
              <a:rPr lang="hu-HU" sz="22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hu-HU" sz="2200" dirty="0" smtClean="0">
                <a:solidFill>
                  <a:schemeClr val="accent4">
                    <a:lumMod val="50000"/>
                  </a:schemeClr>
                </a:solidFill>
              </a:rPr>
              <a:t>egykor, és te is most.</a:t>
            </a:r>
            <a:endParaRPr lang="hu-HU" sz="2200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41481" cy="15240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153" y="4894729"/>
            <a:ext cx="7732059" cy="194125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30" y="1972651"/>
            <a:ext cx="10070728" cy="3722914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1927805" y="2968362"/>
            <a:ext cx="686057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dirty="0">
                <a:solidFill>
                  <a:schemeClr val="accent4">
                    <a:lumMod val="50000"/>
                  </a:schemeClr>
                </a:solidFill>
              </a:rPr>
              <a:t>Tudod-e?</a:t>
            </a:r>
          </a:p>
          <a:p>
            <a:r>
              <a:rPr lang="hu-HU" sz="2200" dirty="0">
                <a:solidFill>
                  <a:schemeClr val="accent4">
                    <a:lumMod val="50000"/>
                  </a:schemeClr>
                </a:solidFill>
              </a:rPr>
              <a:t>A Szentlélek Isten </a:t>
            </a:r>
            <a:r>
              <a:rPr lang="hu-HU" sz="2200" dirty="0" err="1">
                <a:solidFill>
                  <a:schemeClr val="accent4">
                    <a:lumMod val="50000"/>
                  </a:schemeClr>
                </a:solidFill>
              </a:rPr>
              <a:t>Lelke</a:t>
            </a:r>
            <a:r>
              <a:rPr lang="hu-HU" sz="2200" dirty="0">
                <a:solidFill>
                  <a:schemeClr val="accent4">
                    <a:lumMod val="50000"/>
                  </a:schemeClr>
                </a:solidFill>
              </a:rPr>
              <a:t>. Ő indította arra Fülöpöt, hogy megszólítsa a kincstárnokot. És Ő az, Aki azt is megérteti velünk, ahogyan a kincstárnokkal is megérttette, hogy Jézus az Isten Fia.</a:t>
            </a:r>
          </a:p>
          <a:p>
            <a:endParaRPr lang="hu-H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4559486" y="5357523"/>
            <a:ext cx="4719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 smtClean="0">
                <a:solidFill>
                  <a:schemeClr val="accent4">
                    <a:lumMod val="50000"/>
                  </a:schemeClr>
                </a:solidFill>
              </a:rPr>
              <a:t>Elevenítsd</a:t>
            </a:r>
            <a:r>
              <a:rPr lang="hu-HU" sz="2000" dirty="0" smtClean="0">
                <a:solidFill>
                  <a:schemeClr val="accent4">
                    <a:lumMod val="50000"/>
                  </a:schemeClr>
                </a:solidFill>
              </a:rPr>
              <a:t> fel mai történeteinket és </a:t>
            </a:r>
          </a:p>
          <a:p>
            <a:r>
              <a:rPr lang="hu-HU" sz="2000" dirty="0" smtClean="0">
                <a:solidFill>
                  <a:schemeClr val="accent4">
                    <a:lumMod val="50000"/>
                  </a:schemeClr>
                </a:solidFill>
              </a:rPr>
              <a:t>ellenőrizd le tudásodat a következő kvíz feladatban: </a:t>
            </a:r>
            <a:r>
              <a:rPr lang="hu-HU" sz="2000" dirty="0" smtClean="0">
                <a:hlinkClick r:id="rId4"/>
              </a:rPr>
              <a:t>Itt </a:t>
            </a:r>
            <a:r>
              <a:rPr lang="hu-HU" sz="2000" dirty="0">
                <a:hlinkClick r:id="rId4"/>
              </a:rPr>
              <a:t>találod a feladatot</a:t>
            </a:r>
            <a:r>
              <a:rPr lang="hu-HU" sz="2000" dirty="0" smtClean="0">
                <a:hlinkClick r:id="rId4"/>
              </a:rPr>
              <a:t>.</a:t>
            </a:r>
            <a:endParaRPr lang="hu-HU" sz="2000" dirty="0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2737" y="5325440"/>
            <a:ext cx="1559263" cy="153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07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608685" cy="1584271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02" y="2102793"/>
            <a:ext cx="3499464" cy="20506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4"/>
          <a:srcRect l="4034" t="33484" r="12426" b="5163"/>
          <a:stretch/>
        </p:blipFill>
        <p:spPr>
          <a:xfrm>
            <a:off x="4400553" y="2098975"/>
            <a:ext cx="3330360" cy="2054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2959" y="2098975"/>
            <a:ext cx="3511974" cy="2054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Lekerekített téglalap 15"/>
          <p:cNvSpPr/>
          <p:nvPr/>
        </p:nvSpPr>
        <p:spPr>
          <a:xfrm>
            <a:off x="2621494" y="490048"/>
            <a:ext cx="7367452" cy="862149"/>
          </a:xfrm>
          <a:prstGeom prst="roundRect">
            <a:avLst/>
          </a:prstGeom>
        </p:spPr>
        <p:style>
          <a:lnRef idx="0">
            <a:schemeClr val="accent4"/>
          </a:lnRef>
          <a:fillRef idx="1003">
            <a:schemeClr val="lt1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Mi a közös bennük?</a:t>
            </a:r>
            <a:endParaRPr lang="hu-H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268418" y="1732592"/>
            <a:ext cx="3454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accent4">
                    <a:lumMod val="50000"/>
                  </a:schemeClr>
                </a:solidFill>
              </a:rPr>
              <a:t>3000 ember az első pünkösdkor</a:t>
            </a:r>
            <a:endParaRPr lang="hu-H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4576568" y="1730292"/>
            <a:ext cx="2978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chemeClr val="accent4">
                    <a:lumMod val="50000"/>
                  </a:schemeClr>
                </a:solidFill>
              </a:rPr>
              <a:t>Az etióp főember</a:t>
            </a:r>
            <a:endParaRPr lang="hu-H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8584630" y="1730292"/>
            <a:ext cx="3004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accent4">
                    <a:lumMod val="50000"/>
                  </a:schemeClr>
                </a:solidFill>
              </a:rPr>
              <a:t>Egy mai keresztyén család</a:t>
            </a:r>
            <a:endParaRPr lang="hu-H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" name="Lekerekített téglalap 19"/>
          <p:cNvSpPr/>
          <p:nvPr/>
        </p:nvSpPr>
        <p:spPr>
          <a:xfrm>
            <a:off x="451298" y="4471596"/>
            <a:ext cx="5266629" cy="616323"/>
          </a:xfrm>
          <a:prstGeom prst="roundRect">
            <a:avLst/>
          </a:prstGeom>
        </p:spPr>
        <p:style>
          <a:lnRef idx="0">
            <a:schemeClr val="accent4"/>
          </a:lnRef>
          <a:fillRef idx="1003">
            <a:schemeClr val="lt1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Isten Szent </a:t>
            </a:r>
            <a:r>
              <a:rPr lang="hu-HU" sz="2400" dirty="0" err="1">
                <a:solidFill>
                  <a:schemeClr val="accent4">
                    <a:lumMod val="50000"/>
                  </a:schemeClr>
                </a:solidFill>
              </a:rPr>
              <a:t>L</a:t>
            </a:r>
            <a:r>
              <a:rPr lang="hu-HU" sz="2400" dirty="0" err="1" smtClean="0">
                <a:solidFill>
                  <a:schemeClr val="accent4">
                    <a:lumMod val="50000"/>
                  </a:schemeClr>
                </a:solidFill>
              </a:rPr>
              <a:t>elke</a:t>
            </a:r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 megszólította őket.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1" name="Lekerekített téglalap 20"/>
          <p:cNvSpPr/>
          <p:nvPr/>
        </p:nvSpPr>
        <p:spPr>
          <a:xfrm>
            <a:off x="6065733" y="4900257"/>
            <a:ext cx="5611767" cy="616323"/>
          </a:xfrm>
          <a:prstGeom prst="roundRect">
            <a:avLst/>
          </a:prstGeom>
        </p:spPr>
        <p:style>
          <a:lnRef idx="0">
            <a:schemeClr val="accent4"/>
          </a:lnRef>
          <a:fillRef idx="1003">
            <a:schemeClr val="lt1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Mindannyian szívükbe fogadták Jézust.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2" name="Lekerekített téglalap 21"/>
          <p:cNvSpPr/>
          <p:nvPr/>
        </p:nvSpPr>
        <p:spPr>
          <a:xfrm>
            <a:off x="2966330" y="5761054"/>
            <a:ext cx="5266629" cy="616323"/>
          </a:xfrm>
          <a:prstGeom prst="roundRect">
            <a:avLst/>
          </a:prstGeom>
        </p:spPr>
        <p:style>
          <a:lnRef idx="0">
            <a:schemeClr val="accent4"/>
          </a:lnRef>
          <a:fillRef idx="1003">
            <a:schemeClr val="lt1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4">
                    <a:lumMod val="50000"/>
                  </a:schemeClr>
                </a:solidFill>
              </a:rPr>
              <a:t>Követni akarják Őt!</a:t>
            </a:r>
            <a:endParaRPr lang="hu-H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267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19" grpId="0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1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56" r="99844">
                        <a14:foregroundMark x1="74063" y1="41546" x2="74063" y2="41546"/>
                        <a14:foregroundMark x1="84531" y1="48148" x2="84531" y2="48148"/>
                        <a14:foregroundMark x1="83906" y1="16908" x2="83906" y2="16908"/>
                        <a14:foregroundMark x1="53750" y1="9984" x2="53750" y2="9984"/>
                        <a14:foregroundMark x1="23906" y1="14332" x2="23906" y2="14332"/>
                        <a14:foregroundMark x1="26094" y1="23188" x2="26094" y2="23188"/>
                        <a14:foregroundMark x1="33281" y1="26087" x2="33281" y2="26087"/>
                        <a14:foregroundMark x1="15156" y1="38486" x2="15156" y2="38486"/>
                        <a14:foregroundMark x1="9531" y1="46538" x2="9531" y2="46538"/>
                        <a14:foregroundMark x1="9531" y1="51208" x2="9531" y2="51208"/>
                        <a14:foregroundMark x1="8906" y1="54106" x2="8906" y2="54106"/>
                        <a14:foregroundMark x1="22188" y1="23027" x2="22188" y2="23027"/>
                        <a14:foregroundMark x1="5313" y1="47826" x2="5313" y2="47826"/>
                        <a14:foregroundMark x1="52812" y1="15942" x2="52812" y2="15942"/>
                        <a14:foregroundMark x1="26094" y1="75362" x2="26094" y2="75362"/>
                        <a14:foregroundMark x1="24844" y1="79066" x2="24844" y2="79066"/>
                        <a14:foregroundMark x1="11094" y1="71820" x2="11094" y2="71820"/>
                        <a14:foregroundMark x1="13281" y1="82287" x2="13281" y2="82287"/>
                        <a14:foregroundMark x1="16250" y1="76651" x2="16250" y2="76651"/>
                        <a14:foregroundMark x1="18281" y1="46216" x2="18281" y2="46216"/>
                        <a14:foregroundMark x1="9844" y1="48792" x2="9844" y2="48792"/>
                        <a14:foregroundMark x1="9219" y1="55395" x2="9219" y2="55395"/>
                        <a14:foregroundMark x1="4375" y1="51691" x2="4375" y2="51691"/>
                        <a14:foregroundMark x1="15000" y1="19163" x2="15000" y2="19163"/>
                        <a14:foregroundMark x1="83281" y1="39291" x2="83281" y2="39291"/>
                        <a14:foregroundMark x1="86719" y1="55556" x2="86719" y2="55556"/>
                        <a14:foregroundMark x1="37813" y1="11433" x2="37813" y2="11433"/>
                        <a14:foregroundMark x1="13594" y1="68599" x2="13594" y2="68599"/>
                        <a14:foregroundMark x1="38438" y1="17230" x2="38438" y2="17230"/>
                        <a14:foregroundMark x1="74688" y1="26087" x2="74688" y2="26087"/>
                        <a14:foregroundMark x1="80313" y1="19002" x2="80313" y2="19002"/>
                        <a14:foregroundMark x1="48125" y1="30757" x2="48125" y2="30757"/>
                        <a14:foregroundMark x1="46875" y1="44767" x2="46875" y2="44767"/>
                        <a14:foregroundMark x1="31250" y1="33977" x2="31250" y2="33977"/>
                        <a14:foregroundMark x1="35313" y1="38808" x2="35313" y2="38808"/>
                        <a14:foregroundMark x1="31719" y1="55233" x2="31719" y2="55233"/>
                        <a14:foregroundMark x1="32500" y1="67633" x2="32500" y2="67633"/>
                        <a14:foregroundMark x1="37656" y1="65862" x2="37656" y2="65862"/>
                        <a14:foregroundMark x1="66563" y1="70048" x2="66563" y2="70048"/>
                        <a14:foregroundMark x1="62656" y1="67955" x2="62656" y2="67955"/>
                        <a14:foregroundMark x1="62344" y1="50081" x2="62344" y2="50081"/>
                        <a14:foregroundMark x1="58438" y1="51369" x2="58438" y2="51369"/>
                        <a14:foregroundMark x1="62969" y1="33816" x2="62969" y2="33816"/>
                        <a14:foregroundMark x1="60156" y1="36393" x2="60156" y2="36393"/>
                        <a14:foregroundMark x1="53281" y1="26731" x2="53281" y2="26731"/>
                        <a14:foregroundMark x1="54844" y1="30274" x2="54844" y2="30274"/>
                        <a14:foregroundMark x1="25781" y1="26409" x2="25781" y2="26409"/>
                        <a14:foregroundMark x1="45625" y1="5958" x2="45625" y2="5958"/>
                        <a14:foregroundMark x1="76406" y1="14493" x2="76406" y2="14493"/>
                        <a14:foregroundMark x1="86094" y1="51691" x2="86094" y2="51691"/>
                        <a14:foregroundMark x1="50469" y1="19807" x2="50469" y2="19807"/>
                        <a14:foregroundMark x1="64219" y1="29952" x2="64219" y2="29952"/>
                        <a14:foregroundMark x1="60313" y1="23833" x2="60313" y2="23833"/>
                        <a14:foregroundMark x1="66563" y1="31401" x2="66563" y2="31401"/>
                        <a14:foregroundMark x1="62031" y1="27858" x2="62031" y2="27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715" y="0"/>
            <a:ext cx="7048742" cy="683948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608685" cy="1584271"/>
          </a:xfrm>
          <a:prstGeom prst="rect">
            <a:avLst/>
          </a:prstGeom>
        </p:spPr>
      </p:pic>
      <p:sp>
        <p:nvSpPr>
          <p:cNvPr id="4" name="Szamárfül 3"/>
          <p:cNvSpPr/>
          <p:nvPr/>
        </p:nvSpPr>
        <p:spPr>
          <a:xfrm>
            <a:off x="537028" y="2162628"/>
            <a:ext cx="3439886" cy="4339771"/>
          </a:xfrm>
          <a:prstGeom prst="foldedCorner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/>
          </a:p>
          <a:p>
            <a:pPr algn="ctr"/>
            <a:r>
              <a:rPr lang="hu-HU" sz="2400" dirty="0" smtClean="0"/>
              <a:t>Sokszor hallunk olyan dolgokról, amelyeket nem értünk meg könnyen. Ilyenkor jól jön a magyarázat. Erről szólt mai történetünk is.</a:t>
            </a:r>
          </a:p>
          <a:p>
            <a:pPr algn="ctr"/>
            <a:r>
              <a:rPr lang="hu-HU" sz="2400" dirty="0" smtClean="0"/>
              <a:t>  </a:t>
            </a:r>
          </a:p>
          <a:p>
            <a:pPr algn="ctr"/>
            <a:r>
              <a:rPr lang="hu-HU" sz="2400" dirty="0" smtClean="0"/>
              <a:t>Ha valamit nem értesz, te honnan igyekszel megtudni a választ?</a:t>
            </a:r>
          </a:p>
          <a:p>
            <a:pPr algn="ctr"/>
            <a:r>
              <a:rPr lang="hu-HU" sz="2400" dirty="0" smtClean="0"/>
              <a:t>Nézd meg a képet!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660033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184" y="1901371"/>
            <a:ext cx="10325130" cy="495662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63670" cy="166914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69143"/>
            <a:ext cx="1663670" cy="1653559"/>
          </a:xfrm>
          <a:prstGeom prst="rect">
            <a:avLst/>
          </a:prstGeom>
        </p:spPr>
      </p:pic>
      <p:sp>
        <p:nvSpPr>
          <p:cNvPr id="5" name="Lekerekített téglalap 4"/>
          <p:cNvSpPr/>
          <p:nvPr/>
        </p:nvSpPr>
        <p:spPr>
          <a:xfrm>
            <a:off x="2032000" y="188686"/>
            <a:ext cx="9751853" cy="1611085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Kérlek rajzold le ezt a tekercset a hittan füzetedbe! Ki is színezheted. </a:t>
            </a:r>
          </a:p>
          <a:p>
            <a:pPr algn="ctr"/>
            <a:r>
              <a:rPr lang="hu-HU" sz="2400" dirty="0" smtClean="0"/>
              <a:t>Majd írd bele, amit már értesz, és azt is amit még nem az eddig tanult bibliai történetekből. Kérdéseket is írhatsz! Csak bátran!</a:t>
            </a:r>
          </a:p>
          <a:p>
            <a:pPr algn="ctr"/>
            <a:r>
              <a:rPr lang="hu-HU" sz="2400" dirty="0" smtClean="0"/>
              <a:t>Válaszaidat valamilyen módon juttasd el a Hittanoktatódhoz! 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785225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>
            <a:alpha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6685" y="336800"/>
            <a:ext cx="8577942" cy="62592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Főember az úton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0404" y="1910807"/>
            <a:ext cx="1151707" cy="115170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1595831" cy="158205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582057"/>
            <a:ext cx="1595829" cy="1594650"/>
          </a:xfrm>
          <a:prstGeom prst="rect">
            <a:avLst/>
          </a:prstGeom>
        </p:spPr>
      </p:pic>
      <p:sp>
        <p:nvSpPr>
          <p:cNvPr id="6" name="Lekerekített téglalap 5"/>
          <p:cNvSpPr/>
          <p:nvPr/>
        </p:nvSpPr>
        <p:spPr>
          <a:xfrm>
            <a:off x="108116" y="3817258"/>
            <a:ext cx="2975428" cy="2532017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Ezt az éneket mai történetünkről írták. Próbáljuk meg úgy elénekelni, mintha mi is ott lennénk! 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061647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73182"/>
            <a:ext cx="21637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kerekített téglalap 2"/>
          <p:cNvSpPr/>
          <p:nvPr/>
        </p:nvSpPr>
        <p:spPr>
          <a:xfrm>
            <a:off x="217488" y="3904147"/>
            <a:ext cx="3582987" cy="2035175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Olvasd el Isten üzenetét és add tovább az Igét valakinek!</a:t>
            </a:r>
          </a:p>
        </p:txBody>
      </p:sp>
      <p:sp>
        <p:nvSpPr>
          <p:cNvPr id="5" name="Lekerekített téglalap 4"/>
          <p:cNvSpPr/>
          <p:nvPr/>
        </p:nvSpPr>
        <p:spPr>
          <a:xfrm>
            <a:off x="217488" y="2702292"/>
            <a:ext cx="3582987" cy="887949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rgbClr val="CED2B3"/>
              </a:gs>
              <a:gs pos="88000">
                <a:srgbClr val="FFFF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Aranymondás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475" y="0"/>
            <a:ext cx="8391525" cy="6662057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4992061" y="2066747"/>
            <a:ext cx="56477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i="1" dirty="0" smtClean="0">
                <a:solidFill>
                  <a:schemeClr val="accent4">
                    <a:lumMod val="50000"/>
                  </a:schemeClr>
                </a:solidFill>
              </a:rPr>
              <a:t>„Krisztusban tehát nincs zsidó, sem görög, nincs szolga, sem szabad, nincs férfi, sem nő, mert ti mindnyájan egyek vagytok Krisztus Jézusban.” </a:t>
            </a:r>
          </a:p>
          <a:p>
            <a:pPr algn="ctr"/>
            <a:endParaRPr lang="hu-HU" sz="28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hu-HU" sz="2000" i="1" dirty="0" smtClean="0">
                <a:solidFill>
                  <a:schemeClr val="accent4">
                    <a:lumMod val="50000"/>
                  </a:schemeClr>
                </a:solidFill>
              </a:rPr>
              <a:t>Pál levele a </a:t>
            </a:r>
            <a:r>
              <a:rPr lang="hu-HU" sz="2000" i="1" dirty="0" err="1" smtClean="0">
                <a:solidFill>
                  <a:schemeClr val="accent4">
                    <a:lumMod val="50000"/>
                  </a:schemeClr>
                </a:solidFill>
              </a:rPr>
              <a:t>galatákhoz</a:t>
            </a:r>
            <a:r>
              <a:rPr lang="hu-HU" sz="2000" i="1" dirty="0" smtClean="0">
                <a:solidFill>
                  <a:schemeClr val="accent4">
                    <a:lumMod val="50000"/>
                  </a:schemeClr>
                </a:solidFill>
              </a:rPr>
              <a:t> 3,28</a:t>
            </a:r>
            <a:endParaRPr lang="hu-HU" sz="2000" i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82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9" y="25495"/>
            <a:ext cx="2073275" cy="1933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965" y="1335900"/>
            <a:ext cx="4505325" cy="448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zis 4"/>
          <p:cNvSpPr>
            <a:spLocks noChangeAspect="1"/>
          </p:cNvSpPr>
          <p:nvPr/>
        </p:nvSpPr>
        <p:spPr>
          <a:xfrm>
            <a:off x="7608404" y="1631657"/>
            <a:ext cx="3807792" cy="3807792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793831" y="2517775"/>
            <a:ext cx="3436937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7" name="Téglalap 6"/>
          <p:cNvSpPr/>
          <p:nvPr/>
        </p:nvSpPr>
        <p:spPr>
          <a:xfrm>
            <a:off x="6464299" y="5593142"/>
            <a:ext cx="6096000" cy="708025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574" b="99081" l="625" r="84531">
                        <a14:foregroundMark x1="37500" y1="42463" x2="37500" y2="42463"/>
                        <a14:foregroundMark x1="47813" y1="35662" x2="47813" y2="35662"/>
                        <a14:foregroundMark x1="68594" y1="47426" x2="68594" y2="47426"/>
                        <a14:foregroundMark x1="43906" y1="72978" x2="43906" y2="72978"/>
                        <a14:foregroundMark x1="58750" y1="88971" x2="58750" y2="88971"/>
                        <a14:foregroundMark x1="62656" y1="90625" x2="62656" y2="90625"/>
                        <a14:foregroundMark x1="59219" y1="94485" x2="59219" y2="94485"/>
                        <a14:foregroundMark x1="38594" y1="94301" x2="38594" y2="94301"/>
                        <a14:foregroundMark x1="53594" y1="97243" x2="53594" y2="97243"/>
                        <a14:backgroundMark x1="40625" y1="53309" x2="40625" y2="53309"/>
                        <a14:backgroundMark x1="15937" y1="50000" x2="15937" y2="50000"/>
                        <a14:backgroundMark x1="49063" y1="60662" x2="49063" y2="60662"/>
                        <a14:backgroundMark x1="40625" y1="61949" x2="40625" y2="61949"/>
                        <a14:backgroundMark x1="38281" y1="59926" x2="38281" y2="59926"/>
                        <a14:backgroundMark x1="75938" y1="63971" x2="75938" y2="63971"/>
                        <a14:backgroundMark x1="64219" y1="63419" x2="64219" y2="63419"/>
                        <a14:backgroundMark x1="49219" y1="62868" x2="49219" y2="62868"/>
                        <a14:backgroundMark x1="11875" y1="77022" x2="11875" y2="77022"/>
                        <a14:backgroundMark x1="17031" y1="76287" x2="17031" y2="76287"/>
                        <a14:backgroundMark x1="63750" y1="82169" x2="63750" y2="82169"/>
                        <a14:backgroundMark x1="73125" y1="78309" x2="73125" y2="78309"/>
                        <a14:backgroundMark x1="68594" y1="79412" x2="68594" y2="79412"/>
                        <a14:backgroundMark x1="34688" y1="67096" x2="34688" y2="67096"/>
                        <a14:backgroundMark x1="37813" y1="66912" x2="37813" y2="66912"/>
                      </a14:backgroundRemoval>
                    </a14:imgEffect>
                  </a14:imgLayer>
                </a14:imgProps>
              </a:ext>
            </a:extLst>
          </a:blip>
          <a:srcRect l="4984" t="26908" r="15595" b="3552"/>
          <a:stretch/>
        </p:blipFill>
        <p:spPr>
          <a:xfrm>
            <a:off x="0" y="4669917"/>
            <a:ext cx="2940024" cy="218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3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4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3" name="Téglalap 10"/>
          <p:cNvSpPr>
            <a:spLocks noChangeArrowheads="1"/>
          </p:cNvSpPr>
          <p:nvPr/>
        </p:nvSpPr>
        <p:spPr bwMode="auto">
          <a:xfrm>
            <a:off x="1093788" y="2554288"/>
            <a:ext cx="3903662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Isten áldását kívánjuk ezzel az Igével!</a:t>
            </a:r>
          </a:p>
        </p:txBody>
      </p:sp>
      <p:sp>
        <p:nvSpPr>
          <p:cNvPr id="4" name="Ellipszis 3"/>
          <p:cNvSpPr>
            <a:spLocks noChangeAspect="1"/>
          </p:cNvSpPr>
          <p:nvPr/>
        </p:nvSpPr>
        <p:spPr>
          <a:xfrm>
            <a:off x="927358" y="1663649"/>
            <a:ext cx="4227966" cy="4227966"/>
          </a:xfrm>
          <a:prstGeom prst="ellipse">
            <a:avLst/>
          </a:prstGeom>
          <a:noFill/>
          <a:ln w="44450">
            <a:gradFill>
              <a:gsLst>
                <a:gs pos="0">
                  <a:srgbClr val="AE2E5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zövegdoboz 5"/>
          <p:cNvSpPr txBox="1">
            <a:spLocks noChangeArrowheads="1"/>
          </p:cNvSpPr>
          <p:nvPr/>
        </p:nvSpPr>
        <p:spPr bwMode="auto">
          <a:xfrm>
            <a:off x="5740151" y="1753840"/>
            <a:ext cx="5808878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ClrTx/>
              <a:buSzTx/>
              <a:buNone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lang="hu-HU" sz="3200" dirty="0">
                <a:solidFill>
                  <a:schemeClr val="accent6"/>
                </a:solidFill>
              </a:rPr>
              <a:t>A reménység Istene pedig töltsön be titeket a hitben teljes örömmel </a:t>
            </a:r>
            <a:r>
              <a:rPr lang="hu-HU" sz="3200" dirty="0" smtClean="0">
                <a:solidFill>
                  <a:schemeClr val="accent6"/>
                </a:solidFill>
              </a:rPr>
              <a:t>és </a:t>
            </a:r>
            <a:r>
              <a:rPr lang="hu-HU" sz="3200" dirty="0">
                <a:solidFill>
                  <a:schemeClr val="accent6"/>
                </a:solidFill>
              </a:rPr>
              <a:t>békességgel, hogy </a:t>
            </a:r>
            <a:r>
              <a:rPr lang="hu-HU" sz="3200" dirty="0" err="1">
                <a:solidFill>
                  <a:schemeClr val="accent6"/>
                </a:solidFill>
              </a:rPr>
              <a:t>bővölködjetek</a:t>
            </a:r>
            <a:r>
              <a:rPr lang="hu-HU" sz="3200" dirty="0">
                <a:solidFill>
                  <a:schemeClr val="accent6"/>
                </a:solidFill>
              </a:rPr>
              <a:t> a reménységben a Szentlélek ereje </a:t>
            </a:r>
            <a:r>
              <a:rPr lang="hu-HU" sz="3200" dirty="0" smtClean="0">
                <a:solidFill>
                  <a:schemeClr val="accent6"/>
                </a:solidFill>
              </a:rPr>
              <a:t>által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.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Római levél 15,13)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3" y="4807550"/>
            <a:ext cx="4676775" cy="1552575"/>
          </a:xfrm>
          <a:prstGeom prst="rect">
            <a:avLst/>
          </a:prstGeom>
          <a:effectLst>
            <a:softEdge rad="342900"/>
          </a:effectLst>
        </p:spPr>
      </p:pic>
    </p:spTree>
    <p:extLst>
      <p:ext uri="{BB962C8B-B14F-4D97-AF65-F5344CB8AC3E}">
        <p14:creationId xmlns:p14="http://schemas.microsoft.com/office/powerpoint/2010/main" val="375028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455839" y="2646726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5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33680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1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050" y="0"/>
            <a:ext cx="12225050" cy="477370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403" b="82922" l="0" r="100000">
                        <a14:backgroundMark x1="42876" y1="43827" x2="42876" y2="43827"/>
                        <a14:backgroundMark x1="49093" y1="41564" x2="49093" y2="41564"/>
                        <a14:backgroundMark x1="35881" y1="48354" x2="35881" y2="48354"/>
                        <a14:backgroundMark x1="36140" y1="39300" x2="36140" y2="39300"/>
                        <a14:backgroundMark x1="42617" y1="55350" x2="42617" y2="55350"/>
                        <a14:backgroundMark x1="47150" y1="52263" x2="47150" y2="52263"/>
                        <a14:backgroundMark x1="39508" y1="35391" x2="39508" y2="35391"/>
                        <a14:backgroundMark x1="34197" y1="58025" x2="34197" y2="58025"/>
                        <a14:backgroundMark x1="31995" y1="49588" x2="31995" y2="49588"/>
                        <a14:backgroundMark x1="84715" y1="30864" x2="84715" y2="30864"/>
                        <a14:backgroundMark x1="88731" y1="27572" x2="88731" y2="27572"/>
                        <a14:backgroundMark x1="89896" y1="41358" x2="89896" y2="41358"/>
                        <a14:backgroundMark x1="89896" y1="34362" x2="89896" y2="34362"/>
                        <a14:backgroundMark x1="91062" y1="25720" x2="91062" y2="25720"/>
                        <a14:backgroundMark x1="84715" y1="26132" x2="84715" y2="26132"/>
                        <a14:backgroundMark x1="87306" y1="36214" x2="87306" y2="36214"/>
                      </a14:backgroundRemoval>
                    </a14:imgEffect>
                  </a14:imgLayer>
                </a14:imgProps>
              </a:ext>
            </a:extLst>
          </a:blip>
          <a:srcRect r="7469"/>
          <a:stretch/>
        </p:blipFill>
        <p:spPr>
          <a:xfrm>
            <a:off x="7532914" y="2888431"/>
            <a:ext cx="4659086" cy="3169811"/>
          </a:xfrm>
          <a:prstGeom prst="rect">
            <a:avLst/>
          </a:prstGeom>
        </p:spPr>
      </p:pic>
      <p:sp>
        <p:nvSpPr>
          <p:cNvPr id="6" name="Felhő 5"/>
          <p:cNvSpPr/>
          <p:nvPr/>
        </p:nvSpPr>
        <p:spPr>
          <a:xfrm>
            <a:off x="3632199" y="79698"/>
            <a:ext cx="5965372" cy="3368896"/>
          </a:xfrm>
          <a:prstGeom prst="cloudCallout">
            <a:avLst>
              <a:gd name="adj1" fmla="val -65111"/>
              <a:gd name="adj2" fmla="val 5900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8699" y="190077"/>
            <a:ext cx="5355771" cy="3133125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2521" y1="4912" x2="52521" y2="4912"/>
                        <a14:foregroundMark x1="41176" y1="8421" x2="41176" y2="8421"/>
                        <a14:foregroundMark x1="34454" y1="9474" x2="34454" y2="9474"/>
                        <a14:foregroundMark x1="26050" y1="10175" x2="26050" y2="10175"/>
                        <a14:foregroundMark x1="27731" y1="10877" x2="27731" y2="10877"/>
                        <a14:foregroundMark x1="22689" y1="22456" x2="22689" y2="22456"/>
                        <a14:foregroundMark x1="23109" y1="25614" x2="23109" y2="25614"/>
                        <a14:foregroundMark x1="21008" y1="45263" x2="21008" y2="45263"/>
                        <a14:foregroundMark x1="69748" y1="68772" x2="69748" y2="68772"/>
                        <a14:foregroundMark x1="50840" y1="68070" x2="50840" y2="68070"/>
                        <a14:foregroundMark x1="39916" y1="65614" x2="39916" y2="65614"/>
                        <a14:foregroundMark x1="44118" y1="64912" x2="44118" y2="64912"/>
                        <a14:foregroundMark x1="29412" y1="70175" x2="29412" y2="70175"/>
                        <a14:foregroundMark x1="18487" y1="80351" x2="18487" y2="80351"/>
                        <a14:foregroundMark x1="11345" y1="90526" x2="11345" y2="90526"/>
                        <a14:foregroundMark x1="15126" y1="85263" x2="15126" y2="85263"/>
                        <a14:foregroundMark x1="12185" y1="87719" x2="12185" y2="87719"/>
                        <a14:foregroundMark x1="16807" y1="82807" x2="16807" y2="82807"/>
                        <a14:foregroundMark x1="30252" y1="82807" x2="30252" y2="82807"/>
                        <a14:foregroundMark x1="40756" y1="61754" x2="40756" y2="61754"/>
                        <a14:foregroundMark x1="35294" y1="64912" x2="35294" y2="64912"/>
                        <a14:foregroundMark x1="39076" y1="84561" x2="39076" y2="84561"/>
                        <a14:foregroundMark x1="47479" y1="90877" x2="47479" y2="90877"/>
                        <a14:foregroundMark x1="36555" y1="94386" x2="36555" y2="94386"/>
                        <a14:foregroundMark x1="31092" y1="88772" x2="31092" y2="88772"/>
                        <a14:foregroundMark x1="32353" y1="84211" x2="32353" y2="84211"/>
                        <a14:foregroundMark x1="49160" y1="77193" x2="49160" y2="77193"/>
                        <a14:foregroundMark x1="75210" y1="81754" x2="75210" y2="81754"/>
                        <a14:foregroundMark x1="84874" y1="72632" x2="84874" y2="72632"/>
                        <a14:foregroundMark x1="82773" y1="62105" x2="82773" y2="62105"/>
                        <a14:foregroundMark x1="90336" y1="71930" x2="90336" y2="71930"/>
                        <a14:foregroundMark x1="90756" y1="83860" x2="90756" y2="83860"/>
                        <a14:foregroundMark x1="76471" y1="91228" x2="76471" y2="91228"/>
                        <a14:foregroundMark x1="61765" y1="87368" x2="61765" y2="87368"/>
                        <a14:foregroundMark x1="65966" y1="92632" x2="65966" y2="92632"/>
                        <a14:foregroundMark x1="44538" y1="58596" x2="44538" y2="58596"/>
                        <a14:foregroundMark x1="45378" y1="3158" x2="45378" y2="3158"/>
                        <a14:foregroundMark x1="54202" y1="3860" x2="54202" y2="3860"/>
                        <a14:foregroundMark x1="59664" y1="6667" x2="59664" y2="6667"/>
                        <a14:foregroundMark x1="47479" y1="3860" x2="47479" y2="3860"/>
                      </a14:backgroundRemoval>
                    </a14:imgEffect>
                  </a14:imgLayer>
                </a14:imgProps>
              </a:ext>
            </a:extLst>
          </a:blip>
          <a:srcRect b="2485"/>
          <a:stretch/>
        </p:blipFill>
        <p:spPr>
          <a:xfrm flipH="1">
            <a:off x="36695" y="3448594"/>
            <a:ext cx="3159280" cy="3409406"/>
          </a:xfrm>
          <a:prstGeom prst="rect">
            <a:avLst/>
          </a:prstGeom>
        </p:spPr>
      </p:pic>
      <p:pic>
        <p:nvPicPr>
          <p:cNvPr id="8" name="Kép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4" b="3564"/>
          <a:stretch>
            <a:fillRect/>
          </a:stretch>
        </p:blipFill>
        <p:spPr bwMode="auto">
          <a:xfrm>
            <a:off x="0" y="14289"/>
            <a:ext cx="1901677" cy="203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ekerekített téglalap 9"/>
          <p:cNvSpPr/>
          <p:nvPr/>
        </p:nvSpPr>
        <p:spPr>
          <a:xfrm>
            <a:off x="3352805" y="4093030"/>
            <a:ext cx="8560186" cy="2353460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Pünkösd ünnepéhez közeledünk. Mielőtt rátérnénk mai történetünkre, kicsit emlékezzünk vissza együtt, mi is történt az első pünkösdkor, sok száz évvel ezelőtt. Figyelj jól, hiszen a pünkösdi történet és mai történetünk között több hasonlóság is felfedezhető. </a:t>
            </a:r>
            <a:endParaRPr lang="hu-HU" sz="2400" dirty="0"/>
          </a:p>
          <a:p>
            <a:pPr algn="ctr"/>
            <a:r>
              <a:rPr lang="hu-HU" sz="2400" dirty="0" smtClean="0"/>
              <a:t>A filmet itt nézheted </a:t>
            </a:r>
            <a:r>
              <a:rPr lang="hu-HU" sz="2400" dirty="0"/>
              <a:t>meg: </a:t>
            </a:r>
            <a:r>
              <a:rPr lang="hu-HU" sz="2400" dirty="0" smtClean="0">
                <a:hlinkClick r:id="rId9"/>
              </a:rPr>
              <a:t>A pünkösdi csoda</a:t>
            </a:r>
            <a:r>
              <a:rPr lang="hu-HU" dirty="0" smtClean="0"/>
              <a:t>  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1206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11108" r="1803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BE1A8"/>
          </a:solidFill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44246" cy="1625600"/>
          </a:xfrm>
          <a:prstGeom prst="rect">
            <a:avLst/>
          </a:prstGeom>
        </p:spPr>
      </p:pic>
      <p:sp>
        <p:nvSpPr>
          <p:cNvPr id="4" name="Lekerekített téglalap 3"/>
          <p:cNvSpPr/>
          <p:nvPr/>
        </p:nvSpPr>
        <p:spPr>
          <a:xfrm>
            <a:off x="2133599" y="1081314"/>
            <a:ext cx="8665029" cy="2032000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Mai történetünk a pusztában játszódik. </a:t>
            </a:r>
          </a:p>
          <a:p>
            <a:pPr algn="ctr"/>
            <a:r>
              <a:rPr lang="hu-HU" sz="2400" dirty="0" smtClean="0"/>
              <a:t>Egy nagyon gazdag ember Jeruzsálemből, a fővárosból tart kocsiján hazafelé, távoli országába. Közel 4000 (négyezer) </a:t>
            </a:r>
            <a:r>
              <a:rPr lang="hu-HU" sz="2400" dirty="0" smtClean="0"/>
              <a:t>kilométert </a:t>
            </a:r>
            <a:r>
              <a:rPr lang="hu-HU" sz="2400" dirty="0" smtClean="0"/>
              <a:t>tett meg azért, hogy részt vegyen egy istentiszteleten.</a:t>
            </a:r>
            <a:endParaRPr lang="hu-HU" sz="2400" dirty="0"/>
          </a:p>
        </p:txBody>
      </p:sp>
      <p:sp>
        <p:nvSpPr>
          <p:cNvPr id="5" name="Lekerekített téglalap 4"/>
          <p:cNvSpPr/>
          <p:nvPr/>
        </p:nvSpPr>
        <p:spPr>
          <a:xfrm>
            <a:off x="822123" y="4180114"/>
            <a:ext cx="8191248" cy="1611086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Ha a következő diára </a:t>
            </a:r>
            <a:r>
              <a:rPr lang="hu-HU" sz="2400" dirty="0" err="1" smtClean="0"/>
              <a:t>kattintasz</a:t>
            </a:r>
            <a:r>
              <a:rPr lang="hu-HU" sz="2400" dirty="0" smtClean="0"/>
              <a:t> (1 kattintás), csak figyeld, mi történik! A történet szövege önállóan megjelenik, nem kell újra kattintanod. A további 5 dián szintén önállóan zajlik a vetítés. Te csak figyelj a történetre!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66890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1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387" b="94796" l="26719" r="53438"/>
                    </a14:imgEffect>
                  </a14:imgLayer>
                </a14:imgProps>
              </a:ext>
            </a:extLst>
          </a:blip>
          <a:srcRect l="29716" t="84900" r="46850" b="6195"/>
          <a:stretch/>
        </p:blipFill>
        <p:spPr>
          <a:xfrm>
            <a:off x="1376594" y="6297449"/>
            <a:ext cx="1881051" cy="60089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387" b="94796" l="26719" r="53438"/>
                    </a14:imgEffect>
                  </a14:imgLayer>
                </a14:imgProps>
              </a:ext>
            </a:extLst>
          </a:blip>
          <a:srcRect l="29716" t="84900" r="46850" b="6195"/>
          <a:stretch/>
        </p:blipFill>
        <p:spPr>
          <a:xfrm>
            <a:off x="0" y="6441215"/>
            <a:ext cx="1142044" cy="36482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387" b="94796" l="26719" r="53438"/>
                    </a14:imgEffect>
                  </a14:imgLayer>
                </a14:imgProps>
              </a:ext>
            </a:extLst>
          </a:blip>
          <a:srcRect l="29716" t="84900" r="46850" b="6195"/>
          <a:stretch/>
        </p:blipFill>
        <p:spPr>
          <a:xfrm>
            <a:off x="9296911" y="4771720"/>
            <a:ext cx="1319383" cy="42147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387" b="94796" l="26719" r="53438"/>
                    </a14:imgEffect>
                  </a14:imgLayer>
                </a14:imgProps>
              </a:ext>
            </a:extLst>
          </a:blip>
          <a:srcRect l="29716" t="84900" r="46850" b="6195"/>
          <a:stretch/>
        </p:blipFill>
        <p:spPr>
          <a:xfrm>
            <a:off x="10098741" y="6351568"/>
            <a:ext cx="1360841" cy="43471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263" y="-1986"/>
            <a:ext cx="12225050" cy="4773706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90" b="94796" l="4219" r="90000">
                        <a14:foregroundMark x1="71250" y1="86617" x2="71250" y2="86617"/>
                        <a14:foregroundMark x1="75938" y1="71933" x2="75938" y2="71933"/>
                        <a14:foregroundMark x1="61563" y1="85502" x2="61563" y2="85502"/>
                        <a14:backgroundMark x1="14219" y1="81970" x2="14219" y2="81970"/>
                        <a14:backgroundMark x1="26563" y1="78253" x2="26563" y2="78253"/>
                        <a14:backgroundMark x1="35781" y1="66543" x2="35781" y2="66543"/>
                        <a14:backgroundMark x1="29844" y1="63197" x2="29844" y2="63197"/>
                        <a14:backgroundMark x1="37656" y1="73606" x2="37656" y2="73606"/>
                        <a14:backgroundMark x1="37813" y1="72305" x2="37813" y2="72305"/>
                        <a14:backgroundMark x1="53750" y1="74349" x2="53750" y2="74349"/>
                        <a14:backgroundMark x1="74219" y1="74164" x2="74219" y2="74164"/>
                        <a14:backgroundMark x1="25469" y1="82342" x2="25469" y2="82342"/>
                        <a14:backgroundMark x1="10000" y1="69145" x2="10000" y2="69145"/>
                        <a14:backgroundMark x1="41094" y1="71004" x2="41094" y2="71004"/>
                        <a14:backgroundMark x1="42500" y1="74907" x2="42500" y2="74907"/>
                        <a14:backgroundMark x1="46875" y1="74907" x2="46875" y2="74907"/>
                        <a14:backgroundMark x1="48906" y1="73792" x2="48906" y2="73792"/>
                      </a14:backgroundRemoval>
                    </a14:imgEffect>
                  </a14:imgLayer>
                </a14:imgProps>
              </a:ext>
            </a:extLst>
          </a:blip>
          <a:srcRect l="4166" t="38805" r="14466" b="4409"/>
          <a:stretch/>
        </p:blipFill>
        <p:spPr>
          <a:xfrm>
            <a:off x="-6531429" y="3106911"/>
            <a:ext cx="6531429" cy="3831771"/>
          </a:xfrm>
          <a:prstGeom prst="rect">
            <a:avLst/>
          </a:prstGeom>
        </p:spPr>
      </p:pic>
      <p:pic>
        <p:nvPicPr>
          <p:cNvPr id="10" name="eros-szel-hangja(2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40040"/>
                  <p14:fade out="31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31389" y="246529"/>
            <a:ext cx="609600" cy="6096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545910" y="246529"/>
            <a:ext cx="4981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</a:rPr>
              <a:t>Egy díszes hintó rázkódott az úton. </a:t>
            </a:r>
            <a:endParaRPr lang="hu-H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5414864" y="231392"/>
            <a:ext cx="5324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accent5">
                    <a:lumMod val="75000"/>
                  </a:schemeClr>
                </a:solidFill>
              </a:rPr>
              <a:t>N</a:t>
            </a:r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</a:rPr>
              <a:t>agyon gazdag ember ült benne.</a:t>
            </a:r>
            <a:endParaRPr lang="hu-H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2238040" y="625296"/>
            <a:ext cx="6839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</a:rPr>
              <a:t>Egy távoli ország királynőjének kincstárnoka volt.</a:t>
            </a:r>
            <a:endParaRPr lang="hu-H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937232" y="1129611"/>
            <a:ext cx="10304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</a:rPr>
              <a:t>Jeruzsálembe jött, de nem kincsek miatt. A templomot kereste. Istenről akart minél többet megtudni. Még egy tekercset is vásárolt, a Szentírás egyik könyvét. Hazafelé hangosan olvasgatta. De nem nagyon értette.</a:t>
            </a:r>
            <a:endParaRPr lang="hu-H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Jobbra nyíl 12"/>
          <p:cNvSpPr/>
          <p:nvPr/>
        </p:nvSpPr>
        <p:spPr>
          <a:xfrm>
            <a:off x="7983139" y="6168571"/>
            <a:ext cx="2115601" cy="617711"/>
          </a:xfrm>
          <a:prstGeom prst="rightArrow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Csak 1 kattintás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4343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4425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02477 C -0.00104 -0.03079 0.00287 -0.03588 0.00534 -0.04259 C 0.00612 -0.04514 0.00677 -0.04815 0.00794 -0.05046 C 0.0112 -0.05602 0.01328 -0.05625 0.01732 -0.05833 C 0.02096 -0.05718 0.02539 -0.05718 0.02813 -0.05232 C 0.02891 -0.0507 0.02878 -0.04838 0.02943 -0.04653 C 0.03021 -0.04445 0.03151 -0.04259 0.03216 -0.04051 C 0.0332 -0.03681 0.03216 -0.03009 0.03477 -0.0287 L 0.03893 -0.02685 C 0.04024 -0.02801 0.04193 -0.02894 0.04297 -0.03079 C 0.04388 -0.03241 0.04297 -0.03588 0.04414 -0.03658 C 0.04492 -0.03704 0.05248 -0.03333 0.05365 -0.03264 C 0.05495 -0.03148 0.05612 -0.02917 0.05768 -0.0287 C 0.06133 -0.02801 0.06445 -0.03218 0.06706 -0.03472 C 0.06849 -0.03403 0.06992 -0.0338 0.07123 -0.03264 C 0.07227 -0.03171 0.07266 -0.02894 0.07383 -0.0287 C 0.07878 -0.02824 0.08373 -0.03009 0.08867 -0.03079 L 0.09675 -0.03472 L 0.10065 -0.03658 C 0.10117 -0.03472 0.10117 -0.03241 0.10208 -0.03079 C 0.10625 -0.02292 0.11237 -0.02778 0.1181 -0.0287 C 0.11953 -0.0294 0.12123 -0.0294 0.12227 -0.03079 C 0.12357 -0.03218 0.12344 -0.03611 0.125 -0.03658 C 0.12656 -0.03704 0.12748 -0.0338 0.12891 -0.03264 C 0.13021 -0.03171 0.13164 -0.03148 0.13294 -0.03079 C 0.14349 -0.04607 0.13867 -0.04097 0.14636 -0.04838 C 0.14688 -0.05046 0.14675 -0.05278 0.14779 -0.0544 C 0.15 -0.05764 0.15547 -0.05903 0.15846 -0.06019 C 0.15938 -0.05833 0.16055 -0.05648 0.1612 -0.0544 C 0.16289 -0.04954 0.16354 -0.0412 0.1638 -0.03658 C 0.16576 -0.03796 0.16745 -0.03935 0.1694 -0.04051 C 0.1707 -0.04144 0.17201 -0.04306 0.17344 -0.04259 C 0.17643 -0.04097 0.17865 -0.03727 0.18138 -0.03472 C 0.18281 -0.03333 0.18386 -0.03125 0.18542 -0.03079 L 0.19089 -0.0287 C 0.19336 -0.02917 0.20339 -0.03033 0.2069 -0.03264 C 0.2086 -0.03357 0.20964 -0.03542 0.21094 -0.03658 C 0.2138 -0.03588 0.21641 -0.03588 0.21914 -0.03472 C 0.22422 -0.03218 0.22305 -0.02963 0.22435 -0.02292 C 0.225 -0.02083 0.22526 -0.01898 0.22591 -0.0169 C 0.23594 -0.03171 0.23034 -0.02708 0.24206 -0.03264 C 0.24336 -0.03195 0.24505 -0.03241 0.24596 -0.03079 C 0.24714 -0.0287 0.24636 -0.02523 0.24714 -0.02292 C 0.24896 -0.01875 0.25078 -0.01505 0.25261 -0.01111 L 0.25547 -0.00509 C 0.26289 -0.00903 0.25846 -0.00579 0.26719 -0.01898 L 0.26992 -0.02292 L 0.27409 -0.0287 C 0.27722 -0.02801 0.28034 -0.02778 0.28347 -0.02685 C 0.2849 -0.02639 0.28646 -0.02616 0.2875 -0.02477 C 0.30013 -0.00995 0.27774 -0.02801 0.29544 -0.01505 C 0.29649 -0.01111 0.29544 -0.00232 0.29818 -0.00324 C 0.30013 -0.00394 0.30182 -0.0044 0.30352 -0.00509 C 0.31706 -0.01088 0.29623 -0.00301 0.31289 -0.00903 C 0.31341 -0.00718 0.31289 -0.00324 0.31432 -0.00324 C 0.33998 -0.00185 0.3655 -0.00394 0.39102 -0.00509 C 0.40261 -0.00579 0.39323 -0.00718 0.40169 -0.00903 C 0.40612 -0.01019 0.41055 -0.01042 0.41498 -0.01111 C 0.41641 -0.01181 0.41784 -0.01181 0.41914 -0.01296 C 0.4207 -0.01458 0.42136 -0.01783 0.42305 -0.01898 C 0.42565 -0.0206 0.42852 -0.02037 0.43125 -0.02083 C 0.44193 -0.02616 0.42943 -0.01829 0.43659 -0.0287 C 0.4375 -0.03033 0.43932 -0.03009 0.4405 -0.03079 C 0.45807 -0.03009 0.47552 -0.03009 0.49297 -0.0287 C 0.4944 -0.0287 0.49557 -0.02732 0.49701 -0.02685 C 0.49883 -0.02616 0.50052 -0.02546 0.50248 -0.02477 C 0.50378 -0.02361 0.50521 -0.02245 0.50638 -0.02083 C 0.50742 -0.01968 0.50807 -0.01783 0.50912 -0.0169 C 0.51445 -0.0132 0.51966 -0.0125 0.52526 -0.01111 C 0.52982 -0.01181 0.53451 -0.01088 0.53867 -0.01296 C 0.54011 -0.01366 0.54011 -0.0169 0.54011 -0.01898 C 0.54011 -0.02431 0.53711 -0.02778 0.53464 -0.03079 C 0.53347 -0.03218 0.53073 -0.03241 0.53073 -0.03472 C 0.53073 -0.03681 0.53347 -0.03333 0.53464 -0.03264 C 0.53594 -0.03079 0.53724 -0.02847 0.53867 -0.02685 C 0.53998 -0.02523 0.54141 -0.02384 0.54271 -0.02292 C 0.54544 -0.02083 0.55091 -0.01968 0.55352 -0.01898 C 0.57695 0.00046 0.55456 -0.0169 0.56693 -0.00903 C 0.56875 -0.00787 0.57044 -0.00602 0.57227 -0.00509 C 0.57578 -0.00347 0.57943 -0.00255 0.58307 -0.00116 C 0.60065 -0.00255 0.60899 -0.00023 0.62344 -0.00718 L 0.63151 -0.01111 C 0.63281 -0.01181 0.63425 -0.0125 0.63542 -0.01296 L 0.64623 -0.0169 C 0.64727 -0.01898 0.64818 -0.02083 0.64896 -0.02292 C 0.64961 -0.02477 0.64922 -0.02732 0.65026 -0.0287 C 0.65261 -0.03218 0.65833 -0.03658 0.65833 -0.03634 C 0.67227 -0.03588 0.68646 -0.03843 0.70013 -0.03472 C 0.70235 -0.03403 0.70091 -0.02801 0.7013 -0.02477 C 0.70169 -0.02292 0.70182 -0.0206 0.70274 -0.01898 C 0.70547 -0.01412 0.70977 -0.01435 0.71354 -0.01296 C 0.71537 -0.0125 0.71706 -0.01181 0.71875 -0.01111 C 0.72878 -0.01181 0.73867 -0.01158 0.74844 -0.01296 C 0.7513 -0.01343 0.75664 -0.0169 0.75664 -0.01667 C 0.76146 -0.02408 0.75716 -0.01968 0.76719 -0.02292 C 0.7694 -0.02361 0.77722 -0.02824 0.778 -0.0287 C 0.78854 -0.03634 0.77591 -0.02963 0.78607 -0.03472 C 0.79323 -0.03403 0.80039 -0.0338 0.80755 -0.03264 C 0.81563 -0.03148 0.81055 -0.03102 0.81706 -0.02685 C 0.81953 -0.02523 0.8224 -0.02408 0.82513 -0.02292 C 0.82513 -0.02269 0.83307 -0.01898 0.83307 -0.01875 C 0.83503 -0.01829 0.83672 -0.01736 0.83854 -0.0169 C 0.84258 -0.01597 0.84662 -0.01574 0.85065 -0.01505 C 0.85742 -0.01574 0.86419 -0.01551 0.87083 -0.0169 C 0.87357 -0.01759 0.87878 -0.02083 0.87878 -0.0206 C 0.87969 -0.02222 0.88086 -0.02315 0.88151 -0.02477 C 0.88281 -0.02824 0.88464 -0.03634 0.88568 -0.04051 C 0.88516 -0.04306 0.88594 -0.04722 0.88425 -0.04838 C 0.88294 -0.04931 0.88294 -0.04468 0.88294 -0.04259 C 0.88294 -0.03843 0.88307 -0.03426 0.88425 -0.03079 C 0.88503 -0.0287 0.88685 -0.02824 0.88828 -0.02685 C 0.89011 -0.025 0.8918 -0.02292 0.89375 -0.02083 L 0.95547 -0.02292 C 0.9569 -0.02292 0.9582 -0.02431 0.95964 -0.02477 C 0.96133 -0.0257 0.96302 -0.02662 0.96485 -0.02685 C 0.97735 -0.02801 0.99011 -0.02801 1.00261 -0.0287 C 1.0125 -0.03843 1 -0.02662 1.01198 -0.03658 C 1.01341 -0.03773 1.01472 -0.03935 1.01589 -0.04051 C 1.02136 -0.03982 1.02669 -0.03982 1.03216 -0.03866 C 1.03503 -0.03796 1.04024 -0.03472 1.04024 -0.03449 C 1.04193 -0.03264 1.04375 -0.03056 1.04557 -0.0287 C 1.04727 -0.02732 1.04948 -0.02685 1.05104 -0.02477 C 1.05261 -0.02269 1.05326 -0.01921 1.05495 -0.0169 C 1.05742 -0.01389 1.06042 -0.01181 1.06302 -0.00903 L 1.06706 -0.00509 C 1.07344 -0.00648 1.07995 -0.00625 1.08594 -0.00903 C 1.09245 -0.01227 1.09037 -0.0169 1.09258 -0.02292 C 1.09583 -0.03102 1.09688 -0.03472 1.10195 -0.03866 C 1.10326 -0.03958 1.10469 -0.03982 1.10612 -0.04051 C 1.11498 -0.03982 1.12409 -0.04005 1.13294 -0.03866 C 1.13581 -0.0382 1.14102 -0.03472 1.14102 -0.03449 C 1.14375 -0.03079 1.14597 -0.02593 1.14909 -0.02292 C 1.15313 -0.01898 1.15378 -0.01806 1.15847 -0.01505 C 1.15977 -0.01412 1.1612 -0.01366 1.16263 -0.01296 C 1.16875 -0.01366 1.17552 -0.01204 1.18138 -0.01505 C 1.18503 -0.0169 1.18737 -0.02222 1.18945 -0.02685 C 1.19037 -0.0287 1.1905 -0.03195 1.19219 -0.03264 C 1.19688 -0.03472 1.20195 -0.03403 1.2069 -0.03472 C 1.2086 -0.03588 1.21016 -0.03843 1.21224 -0.03866 C 1.21901 -0.03912 1.22578 -0.0382 1.23242 -0.03658 C 1.2375 -0.03542 1.23737 -0.03241 1.2405 -0.0287 C 1.24466 -0.02384 1.24453 -0.02477 1.24987 -0.02292 C 1.25847 -0.02408 1.26719 -0.02384 1.27552 -0.02685 C 1.27682 -0.02732 1.27604 -0.03102 1.27682 -0.03264 C 1.27787 -0.03495 1.27956 -0.03634 1.28086 -0.03866 C 1.28177 -0.04051 1.28255 -0.04259 1.2836 -0.04445 C 1.28438 -0.04583 1.28516 -0.04769 1.2862 -0.04838 C 1.2888 -0.05023 1.2944 -0.05232 1.2944 -0.05208 C 1.30052 -0.05162 1.3069 -0.05185 1.31302 -0.05046 C 1.31576 -0.04977 1.32578 -0.03935 1.32656 -0.03866 C 1.32826 -0.03658 1.33021 -0.03472 1.3319 -0.03264 C 1.34167 -0.02037 1.32956 -0.03333 1.34128 -0.02083 C 1.34258 -0.01945 1.34388 -0.01783 1.34544 -0.0169 C 1.34701 -0.01597 1.34896 -0.01574 1.35065 -0.01505 C 1.35391 -0.01574 1.35742 -0.01482 1.36016 -0.0169 C 1.36276 -0.01898 1.36432 -0.02292 1.36563 -0.02685 C 1.36732 -0.03264 1.36758 -0.04769 1.37083 -0.0544 C 1.37409 -0.06042 1.37722 -0.06042 1.38164 -0.06204 C 1.38841 -0.06158 1.39518 -0.06181 1.40182 -0.06019 C 1.40391 -0.05972 1.40547 -0.05764 1.40716 -0.05625 C 1.4086 -0.05509 1.4099 -0.05347 1.41133 -0.05232 C 1.41354 -0.05023 1.41576 -0.04838 1.41797 -0.04653 C 1.4237 -0.03264 1.41992 -0.03866 1.43008 -0.0287 L 1.43425 -0.02477 C 1.4418 -0.02546 1.44948 -0.02523 1.45703 -0.02685 C 1.4586 -0.02708 1.4599 -0.02917 1.46107 -0.03079 C 1.46263 -0.0331 1.46354 -0.03611 1.46498 -0.03866 C 1.46576 -0.04005 1.46693 -0.0412 1.46771 -0.04259 C 1.47578 -0.0419 1.48386 -0.04213 1.49193 -0.04051 C 1.49414 -0.04005 1.50091 -0.02963 1.5013 -0.0287 C 1.50495 -0.02269 1.50573 -0.01412 1.51211 -0.01111 L 1.51615 -0.00903 C 1.5237 -0.00972 1.53151 -0.00857 1.53893 -0.01111 C 1.54037 -0.01158 1.53972 -0.01875 1.54037 -0.0169 C 1.54128 -0.01412 1.54037 -0.01042 1.54037 -0.00718 " pathEditMode="relative" rAng="0" ptsTypes="AAAAAAAAAAAAAAAAAAAAAAAAAAAAAAAAAAAAAAAAAAAAAAAAAAAAAAAAAAAAAAAAAAAAAAAAAAAAAAAAAAAAAAAAAAAAAAAAAAAAAAAAAAAAAAAAAAAAAAAAAAAAAAAAAAAAAAAAAAAAAAAAAAAAAAAAAAAAAAAAAAAAAAAAAAAAAAA">
                                      <p:cBhvr>
                                        <p:cTn id="8" dur="5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53" y="-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9" grpId="0"/>
      <p:bldP spid="11" grpId="0"/>
      <p:bldP spid="12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1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050" y="0"/>
            <a:ext cx="12225050" cy="4773706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387" b="94796" l="26719" r="53438"/>
                    </a14:imgEffect>
                  </a14:imgLayer>
                </a14:imgProps>
              </a:ext>
            </a:extLst>
          </a:blip>
          <a:srcRect l="29716" t="84900" r="46850" b="6195"/>
          <a:stretch/>
        </p:blipFill>
        <p:spPr>
          <a:xfrm>
            <a:off x="8591165" y="3892539"/>
            <a:ext cx="1881051" cy="60089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387" b="94796" l="26719" r="53438"/>
                    </a14:imgEffect>
                  </a14:imgLayer>
                </a14:imgProps>
              </a:ext>
            </a:extLst>
          </a:blip>
          <a:srcRect l="29716" t="84900" r="46850" b="6195"/>
          <a:stretch/>
        </p:blipFill>
        <p:spPr>
          <a:xfrm>
            <a:off x="1376594" y="6337790"/>
            <a:ext cx="1881051" cy="60089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290" b="94796" l="4219" r="90000">
                        <a14:foregroundMark x1="71250" y1="86617" x2="71250" y2="86617"/>
                        <a14:foregroundMark x1="75938" y1="71933" x2="75938" y2="71933"/>
                        <a14:foregroundMark x1="61563" y1="85502" x2="61563" y2="85502"/>
                        <a14:backgroundMark x1="14219" y1="81970" x2="14219" y2="81970"/>
                        <a14:backgroundMark x1="26563" y1="78253" x2="26563" y2="78253"/>
                        <a14:backgroundMark x1="35781" y1="66543" x2="35781" y2="66543"/>
                        <a14:backgroundMark x1="29844" y1="63197" x2="29844" y2="63197"/>
                        <a14:backgroundMark x1="37656" y1="73606" x2="37656" y2="73606"/>
                        <a14:backgroundMark x1="37813" y1="72305" x2="37813" y2="72305"/>
                        <a14:backgroundMark x1="53750" y1="74349" x2="53750" y2="74349"/>
                        <a14:backgroundMark x1="74219" y1="74164" x2="74219" y2="74164"/>
                        <a14:backgroundMark x1="25469" y1="82342" x2="25469" y2="82342"/>
                        <a14:backgroundMark x1="10000" y1="69145" x2="10000" y2="69145"/>
                        <a14:backgroundMark x1="41094" y1="71004" x2="41094" y2="71004"/>
                        <a14:backgroundMark x1="42500" y1="74907" x2="42500" y2="74907"/>
                        <a14:backgroundMark x1="46875" y1="74907" x2="46875" y2="74907"/>
                        <a14:backgroundMark x1="48906" y1="73792" x2="48906" y2="73792"/>
                      </a14:backgroundRemoval>
                    </a14:imgEffect>
                  </a14:imgLayer>
                </a14:imgProps>
              </a:ext>
            </a:extLst>
          </a:blip>
          <a:srcRect l="4166" t="38805" r="14466" b="4409"/>
          <a:stretch/>
        </p:blipFill>
        <p:spPr>
          <a:xfrm>
            <a:off x="1187953" y="1041373"/>
            <a:ext cx="9914708" cy="581662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2521" y1="4912" x2="52521" y2="4912"/>
                        <a14:foregroundMark x1="41176" y1="8421" x2="41176" y2="8421"/>
                        <a14:foregroundMark x1="34454" y1="9474" x2="34454" y2="9474"/>
                        <a14:foregroundMark x1="26050" y1="10175" x2="26050" y2="10175"/>
                        <a14:foregroundMark x1="27731" y1="10877" x2="27731" y2="10877"/>
                        <a14:foregroundMark x1="22689" y1="22456" x2="22689" y2="22456"/>
                        <a14:foregroundMark x1="23109" y1="25614" x2="23109" y2="25614"/>
                        <a14:foregroundMark x1="21008" y1="45263" x2="21008" y2="45263"/>
                        <a14:foregroundMark x1="69748" y1="68772" x2="69748" y2="68772"/>
                        <a14:foregroundMark x1="50840" y1="68070" x2="50840" y2="68070"/>
                        <a14:foregroundMark x1="39916" y1="65614" x2="39916" y2="65614"/>
                        <a14:foregroundMark x1="44118" y1="64912" x2="44118" y2="64912"/>
                        <a14:foregroundMark x1="29412" y1="70175" x2="29412" y2="70175"/>
                        <a14:foregroundMark x1="18487" y1="80351" x2="18487" y2="80351"/>
                        <a14:foregroundMark x1="11345" y1="90526" x2="11345" y2="90526"/>
                        <a14:foregroundMark x1="15126" y1="85263" x2="15126" y2="85263"/>
                        <a14:foregroundMark x1="12185" y1="87719" x2="12185" y2="87719"/>
                        <a14:foregroundMark x1="16807" y1="82807" x2="16807" y2="82807"/>
                        <a14:foregroundMark x1="30252" y1="82807" x2="30252" y2="82807"/>
                        <a14:foregroundMark x1="40756" y1="61754" x2="40756" y2="61754"/>
                        <a14:foregroundMark x1="35294" y1="64912" x2="35294" y2="64912"/>
                        <a14:foregroundMark x1="39076" y1="84561" x2="39076" y2="84561"/>
                        <a14:foregroundMark x1="47479" y1="90877" x2="47479" y2="90877"/>
                        <a14:foregroundMark x1="36555" y1="94386" x2="36555" y2="94386"/>
                        <a14:foregroundMark x1="31092" y1="88772" x2="31092" y2="88772"/>
                        <a14:foregroundMark x1="32353" y1="84211" x2="32353" y2="84211"/>
                        <a14:foregroundMark x1="49160" y1="77193" x2="49160" y2="77193"/>
                        <a14:foregroundMark x1="75210" y1="81754" x2="75210" y2="81754"/>
                        <a14:foregroundMark x1="84874" y1="72632" x2="84874" y2="72632"/>
                        <a14:foregroundMark x1="82773" y1="62105" x2="82773" y2="62105"/>
                        <a14:foregroundMark x1="90336" y1="71930" x2="90336" y2="71930"/>
                        <a14:foregroundMark x1="90756" y1="83860" x2="90756" y2="83860"/>
                        <a14:foregroundMark x1="76471" y1="91228" x2="76471" y2="91228"/>
                        <a14:foregroundMark x1="61765" y1="87368" x2="61765" y2="87368"/>
                        <a14:foregroundMark x1="65966" y1="92632" x2="65966" y2="92632"/>
                        <a14:foregroundMark x1="44538" y1="58596" x2="44538" y2="58596"/>
                        <a14:foregroundMark x1="45378" y1="3158" x2="45378" y2="3158"/>
                        <a14:foregroundMark x1="54202" y1="3860" x2="54202" y2="3860"/>
                        <a14:foregroundMark x1="59664" y1="6667" x2="59664" y2="6667"/>
                        <a14:foregroundMark x1="47479" y1="3860" x2="47479" y2="3860"/>
                      </a14:backgroundRemoval>
                    </a14:imgEffect>
                  </a14:imgLayer>
                </a14:imgProps>
              </a:ext>
            </a:extLst>
          </a:blip>
          <a:srcRect b="2485"/>
          <a:stretch/>
        </p:blipFill>
        <p:spPr>
          <a:xfrm>
            <a:off x="6223774" y="2586446"/>
            <a:ext cx="3658006" cy="4271554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8880966" y="102042"/>
            <a:ext cx="3254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solidFill>
                  <a:schemeClr val="accent5">
                    <a:lumMod val="75000"/>
                  </a:schemeClr>
                </a:solidFill>
              </a:rPr>
              <a:t>Kíváncsian olvasta tovább.</a:t>
            </a:r>
            <a:endParaRPr lang="hu-H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8928730" y="484806"/>
            <a:ext cx="31260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solidFill>
                  <a:schemeClr val="accent5">
                    <a:lumMod val="75000"/>
                  </a:schemeClr>
                </a:solidFill>
              </a:rPr>
              <a:t>Annyira belemerült az olvasásba, hogy észre sem vette Fülöpöt, aki a </a:t>
            </a:r>
            <a:r>
              <a:rPr lang="hu-HU" sz="2000" dirty="0" err="1" smtClean="0">
                <a:solidFill>
                  <a:schemeClr val="accent5">
                    <a:lumMod val="75000"/>
                  </a:schemeClr>
                </a:solidFill>
              </a:rPr>
              <a:t>hintója</a:t>
            </a:r>
            <a:r>
              <a:rPr lang="hu-HU" sz="2000" dirty="0" smtClean="0">
                <a:solidFill>
                  <a:schemeClr val="accent5">
                    <a:lumMod val="75000"/>
                  </a:schemeClr>
                </a:solidFill>
              </a:rPr>
              <a:t> mellé szegődött.</a:t>
            </a:r>
            <a:endParaRPr lang="hu-H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Ellipszis buborék 10"/>
          <p:cNvSpPr/>
          <p:nvPr/>
        </p:nvSpPr>
        <p:spPr>
          <a:xfrm>
            <a:off x="2887828" y="4345470"/>
            <a:ext cx="2820917" cy="1164472"/>
          </a:xfrm>
          <a:prstGeom prst="wedgeEllipseCallout">
            <a:avLst>
              <a:gd name="adj1" fmla="val 96039"/>
              <a:gd name="adj2" fmla="val -4412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Érted is, amit olvasol?</a:t>
            </a:r>
            <a:endParaRPr lang="hu-HU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Ellipszis buborék 11"/>
          <p:cNvSpPr/>
          <p:nvPr/>
        </p:nvSpPr>
        <p:spPr>
          <a:xfrm>
            <a:off x="4752642" y="1356446"/>
            <a:ext cx="3370997" cy="1105469"/>
          </a:xfrm>
          <a:prstGeom prst="wedgeEllipseCallout">
            <a:avLst>
              <a:gd name="adj1" fmla="val -87378"/>
              <a:gd name="adj2" fmla="val 65272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Hogyan érthetném, ha valaki meg nem magyarázza?</a:t>
            </a:r>
            <a:endParaRPr lang="hu-H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Ellipszis buborék 12"/>
          <p:cNvSpPr/>
          <p:nvPr/>
        </p:nvSpPr>
        <p:spPr>
          <a:xfrm>
            <a:off x="4292541" y="2461833"/>
            <a:ext cx="2572283" cy="1214815"/>
          </a:xfrm>
          <a:prstGeom prst="wedgeEllipseCallout">
            <a:avLst>
              <a:gd name="adj1" fmla="val -82247"/>
              <a:gd name="adj2" fmla="val -22882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Talán te segíthetsz! Kérlek, szállj fel a </a:t>
            </a:r>
            <a:r>
              <a:rPr lang="hu-H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hintómra</a:t>
            </a:r>
            <a:r>
              <a:rPr lang="hu-H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!</a:t>
            </a:r>
            <a:endParaRPr lang="hu-H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Felhő 13"/>
          <p:cNvSpPr/>
          <p:nvPr/>
        </p:nvSpPr>
        <p:spPr>
          <a:xfrm>
            <a:off x="0" y="15118"/>
            <a:ext cx="4804229" cy="1291772"/>
          </a:xfrm>
          <a:prstGeom prst="cloud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hu-HU" dirty="0" smtClean="0">
                <a:solidFill>
                  <a:schemeClr val="accent5">
                    <a:lumMod val="75000"/>
                  </a:schemeClr>
                </a:solidFill>
              </a:rPr>
              <a:t>„</a:t>
            </a:r>
            <a:r>
              <a:rPr lang="hu-HU" dirty="0">
                <a:solidFill>
                  <a:schemeClr val="accent5">
                    <a:lumMod val="75000"/>
                  </a:schemeClr>
                </a:solidFill>
              </a:rPr>
              <a:t>Amint a juhot levágni viszik, és amint a bárány néma a nyírója előtt, úgy nem nyitja meg a </a:t>
            </a:r>
            <a:r>
              <a:rPr lang="hu-HU" dirty="0" smtClean="0">
                <a:solidFill>
                  <a:schemeClr val="accent5">
                    <a:lumMod val="75000"/>
                  </a:schemeClr>
                </a:solidFill>
              </a:rPr>
              <a:t>száját” </a:t>
            </a:r>
            <a:r>
              <a:rPr lang="hu-HU" dirty="0">
                <a:solidFill>
                  <a:schemeClr val="accent5">
                    <a:lumMod val="75000"/>
                  </a:schemeClr>
                </a:solidFill>
              </a:rPr>
              <a:t>– olvasta.</a:t>
            </a:r>
          </a:p>
          <a:p>
            <a:pPr algn="ctr"/>
            <a:endParaRPr lang="hu-HU" dirty="0"/>
          </a:p>
        </p:txBody>
      </p:sp>
      <p:sp>
        <p:nvSpPr>
          <p:cNvPr id="3" name="Felhő 2"/>
          <p:cNvSpPr/>
          <p:nvPr/>
        </p:nvSpPr>
        <p:spPr>
          <a:xfrm>
            <a:off x="4626591" y="0"/>
            <a:ext cx="4213170" cy="1255594"/>
          </a:xfrm>
          <a:prstGeom prst="cloudCallout">
            <a:avLst>
              <a:gd name="adj1" fmla="val -45504"/>
              <a:gd name="adj2" fmla="val 69234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accent5">
                    <a:lumMod val="75000"/>
                  </a:schemeClr>
                </a:solidFill>
              </a:rPr>
              <a:t>Nem értem. Ki lehet az, aki ennyi szenvedést tűrt némán? És vajon miért?</a:t>
            </a:r>
            <a:endParaRPr lang="hu-HU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13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 animBg="1"/>
      <p:bldP spid="12" grpId="0" animBg="1"/>
      <p:bldP spid="13" grpId="0" animBg="1"/>
      <p:bldP spid="14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1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Kép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578"/>
            <a:ext cx="12225050" cy="4773706"/>
          </a:xfrm>
          <a:prstGeom prst="rect">
            <a:avLst/>
          </a:prstGeom>
        </p:spPr>
      </p:pic>
      <p:pic>
        <p:nvPicPr>
          <p:cNvPr id="35" name="Kép 3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574" b="99081" l="625" r="84531">
                        <a14:foregroundMark x1="37500" y1="42463" x2="37500" y2="42463"/>
                        <a14:foregroundMark x1="47813" y1="35662" x2="47813" y2="35662"/>
                        <a14:foregroundMark x1="68594" y1="47426" x2="68594" y2="47426"/>
                        <a14:foregroundMark x1="43906" y1="72978" x2="43906" y2="72978"/>
                        <a14:foregroundMark x1="58750" y1="88971" x2="58750" y2="88971"/>
                        <a14:foregroundMark x1="62656" y1="90625" x2="62656" y2="90625"/>
                        <a14:foregroundMark x1="59219" y1="94485" x2="59219" y2="94485"/>
                        <a14:foregroundMark x1="38594" y1="94301" x2="38594" y2="94301"/>
                        <a14:foregroundMark x1="53594" y1="97243" x2="53594" y2="97243"/>
                        <a14:backgroundMark x1="40625" y1="53309" x2="40625" y2="53309"/>
                        <a14:backgroundMark x1="15937" y1="50000" x2="15937" y2="50000"/>
                        <a14:backgroundMark x1="49063" y1="60662" x2="49063" y2="60662"/>
                        <a14:backgroundMark x1="40625" y1="61949" x2="40625" y2="61949"/>
                        <a14:backgroundMark x1="38281" y1="59926" x2="38281" y2="59926"/>
                        <a14:backgroundMark x1="75938" y1="63971" x2="75938" y2="63971"/>
                        <a14:backgroundMark x1="64219" y1="63419" x2="64219" y2="63419"/>
                        <a14:backgroundMark x1="49219" y1="62868" x2="49219" y2="62868"/>
                        <a14:backgroundMark x1="11875" y1="77022" x2="11875" y2="77022"/>
                        <a14:backgroundMark x1="17031" y1="76287" x2="17031" y2="76287"/>
                        <a14:backgroundMark x1="63750" y1="82169" x2="63750" y2="82169"/>
                        <a14:backgroundMark x1="73125" y1="78309" x2="73125" y2="78309"/>
                        <a14:backgroundMark x1="68594" y1="79412" x2="68594" y2="79412"/>
                        <a14:backgroundMark x1="34688" y1="67096" x2="34688" y2="67096"/>
                        <a14:backgroundMark x1="37813" y1="66912" x2="37813" y2="66912"/>
                      </a14:backgroundRemoval>
                    </a14:imgEffect>
                  </a14:imgLayer>
                </a14:imgProps>
              </a:ext>
            </a:extLst>
          </a:blip>
          <a:srcRect l="4984" t="26908" r="15595" b="3552"/>
          <a:stretch/>
        </p:blipFill>
        <p:spPr>
          <a:xfrm>
            <a:off x="1130210" y="853968"/>
            <a:ext cx="8050437" cy="5991455"/>
          </a:xfrm>
          <a:prstGeom prst="rect">
            <a:avLst/>
          </a:prstGeom>
        </p:spPr>
      </p:pic>
      <p:grpSp>
        <p:nvGrpSpPr>
          <p:cNvPr id="61" name="Group 5">
            <a:extLst>
              <a:ext uri="{FF2B5EF4-FFF2-40B4-BE49-F238E27FC236}">
                <a16:creationId xmlns:a16="http://schemas.microsoft.com/office/drawing/2014/main" id="{6F560126-A9B2-4977-8BF5-D44572F7575A}"/>
              </a:ext>
            </a:extLst>
          </p:cNvPr>
          <p:cNvGrpSpPr/>
          <p:nvPr/>
        </p:nvGrpSpPr>
        <p:grpSpPr>
          <a:xfrm>
            <a:off x="297188" y="-14578"/>
            <a:ext cx="12225688" cy="1789678"/>
            <a:chOff x="2278858" y="795384"/>
            <a:chExt cx="4236725" cy="1033073"/>
          </a:xfrm>
        </p:grpSpPr>
        <p:sp>
          <p:nvSpPr>
            <p:cNvPr id="62" name="Rectangle 21">
              <a:extLst>
                <a:ext uri="{FF2B5EF4-FFF2-40B4-BE49-F238E27FC236}">
                  <a16:creationId xmlns:a16="http://schemas.microsoft.com/office/drawing/2014/main" id="{414DC981-5ADA-46E3-B7B4-128D159CC8B2}"/>
                </a:ext>
              </a:extLst>
            </p:cNvPr>
            <p:cNvSpPr/>
            <p:nvPr/>
          </p:nvSpPr>
          <p:spPr>
            <a:xfrm flipH="1">
              <a:off x="5669083" y="1041501"/>
              <a:ext cx="846500" cy="786956"/>
            </a:xfrm>
            <a:prstGeom prst="rect">
              <a:avLst/>
            </a:prstGeom>
            <a:gradFill>
              <a:gsLst>
                <a:gs pos="100000">
                  <a:schemeClr val="tx1"/>
                </a:gs>
                <a:gs pos="0">
                  <a:srgbClr val="E9EBEA">
                    <a:alpha val="0"/>
                  </a:srgbClr>
                </a:gs>
              </a:gsLst>
              <a:lin ang="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3" name="Freeform: Shape 15">
              <a:extLst>
                <a:ext uri="{FF2B5EF4-FFF2-40B4-BE49-F238E27FC236}">
                  <a16:creationId xmlns:a16="http://schemas.microsoft.com/office/drawing/2014/main" id="{19169645-2EC2-4625-94AE-8F07CAB54B17}"/>
                </a:ext>
              </a:extLst>
            </p:cNvPr>
            <p:cNvSpPr/>
            <p:nvPr/>
          </p:nvSpPr>
          <p:spPr>
            <a:xfrm rot="5400000">
              <a:off x="5848454" y="1528250"/>
              <a:ext cx="283053" cy="212035"/>
            </a:xfrm>
            <a:custGeom>
              <a:avLst/>
              <a:gdLst>
                <a:gd name="connsiteX0" fmla="*/ 238370 w 476740"/>
                <a:gd name="connsiteY0" fmla="*/ 0 h 238369"/>
                <a:gd name="connsiteX1" fmla="*/ 458008 w 476740"/>
                <a:gd name="connsiteY1" fmla="*/ 145586 h 238369"/>
                <a:gd name="connsiteX2" fmla="*/ 476740 w 476740"/>
                <a:gd name="connsiteY2" fmla="*/ 238369 h 238369"/>
                <a:gd name="connsiteX3" fmla="*/ 0 w 476740"/>
                <a:gd name="connsiteY3" fmla="*/ 238369 h 238369"/>
                <a:gd name="connsiteX4" fmla="*/ 18733 w 476740"/>
                <a:gd name="connsiteY4" fmla="*/ 145586 h 238369"/>
                <a:gd name="connsiteX5" fmla="*/ 238370 w 476740"/>
                <a:gd name="connsiteY5" fmla="*/ 0 h 23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740" h="238369">
                  <a:moveTo>
                    <a:pt x="238370" y="0"/>
                  </a:moveTo>
                  <a:cubicBezTo>
                    <a:pt x="337106" y="0"/>
                    <a:pt x="421821" y="60031"/>
                    <a:pt x="458008" y="145586"/>
                  </a:cubicBezTo>
                  <a:lnTo>
                    <a:pt x="476740" y="238369"/>
                  </a:lnTo>
                  <a:lnTo>
                    <a:pt x="0" y="238369"/>
                  </a:lnTo>
                  <a:lnTo>
                    <a:pt x="18733" y="145586"/>
                  </a:lnTo>
                  <a:cubicBezTo>
                    <a:pt x="54919" y="60031"/>
                    <a:pt x="139634" y="0"/>
                    <a:pt x="238370" y="0"/>
                  </a:cubicBezTo>
                  <a:close/>
                </a:path>
              </a:pathLst>
            </a:custGeom>
            <a:solidFill>
              <a:srgbClr val="A761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4" name="Rectangle 4">
              <a:extLst>
                <a:ext uri="{FF2B5EF4-FFF2-40B4-BE49-F238E27FC236}">
                  <a16:creationId xmlns:a16="http://schemas.microsoft.com/office/drawing/2014/main" id="{983CE46A-FB40-4624-9ABC-570D7F344598}"/>
                </a:ext>
              </a:extLst>
            </p:cNvPr>
            <p:cNvSpPr/>
            <p:nvPr/>
          </p:nvSpPr>
          <p:spPr>
            <a:xfrm>
              <a:off x="2278858" y="1113182"/>
              <a:ext cx="3605108" cy="662609"/>
            </a:xfrm>
            <a:prstGeom prst="rect">
              <a:avLst/>
            </a:prstGeom>
            <a:gradFill flip="none" rotWithShape="1">
              <a:gsLst>
                <a:gs pos="100000">
                  <a:srgbClr val="D48D3E"/>
                </a:gs>
                <a:gs pos="0">
                  <a:srgbClr val="FAC86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65" name="Group 1">
              <a:extLst>
                <a:ext uri="{FF2B5EF4-FFF2-40B4-BE49-F238E27FC236}">
                  <a16:creationId xmlns:a16="http://schemas.microsoft.com/office/drawing/2014/main" id="{ABA71809-E271-4A09-A03C-DFE27AFC4C64}"/>
                </a:ext>
              </a:extLst>
            </p:cNvPr>
            <p:cNvGrpSpPr/>
            <p:nvPr/>
          </p:nvGrpSpPr>
          <p:grpSpPr>
            <a:xfrm>
              <a:off x="5592288" y="1513843"/>
              <a:ext cx="390125" cy="205592"/>
              <a:chOff x="5592288" y="1513843"/>
              <a:chExt cx="390125" cy="205592"/>
            </a:xfrm>
          </p:grpSpPr>
          <p:sp>
            <p:nvSpPr>
              <p:cNvPr id="68" name="Oval 17">
                <a:extLst>
                  <a:ext uri="{FF2B5EF4-FFF2-40B4-BE49-F238E27FC236}">
                    <a16:creationId xmlns:a16="http://schemas.microsoft.com/office/drawing/2014/main" id="{9F0E3D53-0ACB-4F4F-804C-E7E085A609A4}"/>
                  </a:ext>
                </a:extLst>
              </p:cNvPr>
              <p:cNvSpPr/>
              <p:nvPr/>
            </p:nvSpPr>
            <p:spPr>
              <a:xfrm>
                <a:off x="5592288" y="1513843"/>
                <a:ext cx="390125" cy="205592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FBD48F"/>
                  </a:gs>
                  <a:gs pos="14000">
                    <a:srgbClr val="A76124"/>
                  </a:gs>
                  <a:gs pos="100000">
                    <a:srgbClr val="CE8537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16">
                <a:extLst>
                  <a:ext uri="{FF2B5EF4-FFF2-40B4-BE49-F238E27FC236}">
                    <a16:creationId xmlns:a16="http://schemas.microsoft.com/office/drawing/2014/main" id="{2E50A763-0B7B-4D37-A6F3-62D1D863A6BA}"/>
                  </a:ext>
                </a:extLst>
              </p:cNvPr>
              <p:cNvSpPr/>
              <p:nvPr/>
            </p:nvSpPr>
            <p:spPr>
              <a:xfrm rot="16200000" flipH="1">
                <a:off x="5760363" y="1592803"/>
                <a:ext cx="107266" cy="114645"/>
              </a:xfrm>
              <a:custGeom>
                <a:avLst/>
                <a:gdLst>
                  <a:gd name="connsiteX0" fmla="*/ 238370 w 476740"/>
                  <a:gd name="connsiteY0" fmla="*/ 0 h 238369"/>
                  <a:gd name="connsiteX1" fmla="*/ 458008 w 476740"/>
                  <a:gd name="connsiteY1" fmla="*/ 145586 h 238369"/>
                  <a:gd name="connsiteX2" fmla="*/ 476740 w 476740"/>
                  <a:gd name="connsiteY2" fmla="*/ 238369 h 238369"/>
                  <a:gd name="connsiteX3" fmla="*/ 0 w 476740"/>
                  <a:gd name="connsiteY3" fmla="*/ 238369 h 238369"/>
                  <a:gd name="connsiteX4" fmla="*/ 18733 w 476740"/>
                  <a:gd name="connsiteY4" fmla="*/ 145586 h 238369"/>
                  <a:gd name="connsiteX5" fmla="*/ 238370 w 476740"/>
                  <a:gd name="connsiteY5" fmla="*/ 0 h 238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740" h="238369">
                    <a:moveTo>
                      <a:pt x="238370" y="0"/>
                    </a:moveTo>
                    <a:cubicBezTo>
                      <a:pt x="337106" y="0"/>
                      <a:pt x="421821" y="60031"/>
                      <a:pt x="458008" y="145586"/>
                    </a:cubicBezTo>
                    <a:lnTo>
                      <a:pt x="476740" y="238369"/>
                    </a:lnTo>
                    <a:lnTo>
                      <a:pt x="0" y="238369"/>
                    </a:lnTo>
                    <a:lnTo>
                      <a:pt x="18733" y="145586"/>
                    </a:lnTo>
                    <a:cubicBezTo>
                      <a:pt x="54919" y="60031"/>
                      <a:pt x="139634" y="0"/>
                      <a:pt x="238370" y="0"/>
                    </a:cubicBezTo>
                    <a:close/>
                  </a:path>
                </a:pathLst>
              </a:custGeom>
              <a:solidFill>
                <a:srgbClr val="A761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66" name="Freeform: Shape 18">
              <a:extLst>
                <a:ext uri="{FF2B5EF4-FFF2-40B4-BE49-F238E27FC236}">
                  <a16:creationId xmlns:a16="http://schemas.microsoft.com/office/drawing/2014/main" id="{D2AD0E06-8D9F-4DD5-9E05-2C3EB697382F}"/>
                </a:ext>
              </a:extLst>
            </p:cNvPr>
            <p:cNvSpPr/>
            <p:nvPr/>
          </p:nvSpPr>
          <p:spPr>
            <a:xfrm>
              <a:off x="5754679" y="1214955"/>
              <a:ext cx="225789" cy="441729"/>
            </a:xfrm>
            <a:custGeom>
              <a:avLst/>
              <a:gdLst>
                <a:gd name="connsiteX0" fmla="*/ 264315 w 507102"/>
                <a:gd name="connsiteY0" fmla="*/ 61 h 819465"/>
                <a:gd name="connsiteX1" fmla="*/ 507102 w 507102"/>
                <a:gd name="connsiteY1" fmla="*/ 69499 h 819465"/>
                <a:gd name="connsiteX2" fmla="*/ 507102 w 507102"/>
                <a:gd name="connsiteY2" fmla="*/ 809074 h 819465"/>
                <a:gd name="connsiteX3" fmla="*/ 506404 w 507102"/>
                <a:gd name="connsiteY3" fmla="*/ 808339 h 819465"/>
                <a:gd name="connsiteX4" fmla="*/ 258479 w 507102"/>
                <a:gd name="connsiteY4" fmla="*/ 719015 h 819465"/>
                <a:gd name="connsiteX5" fmla="*/ 10554 w 507102"/>
                <a:gd name="connsiteY5" fmla="*/ 808339 h 819465"/>
                <a:gd name="connsiteX6" fmla="*/ 0 w 507102"/>
                <a:gd name="connsiteY6" fmla="*/ 819465 h 819465"/>
                <a:gd name="connsiteX7" fmla="*/ 0 w 507102"/>
                <a:gd name="connsiteY7" fmla="*/ 69499 h 819465"/>
                <a:gd name="connsiteX8" fmla="*/ 264315 w 507102"/>
                <a:gd name="connsiteY8" fmla="*/ 61 h 819465"/>
                <a:gd name="connsiteX0" fmla="*/ 260838 w 507102"/>
                <a:gd name="connsiteY0" fmla="*/ 15 h 888955"/>
                <a:gd name="connsiteX1" fmla="*/ 507102 w 507102"/>
                <a:gd name="connsiteY1" fmla="*/ 138989 h 888955"/>
                <a:gd name="connsiteX2" fmla="*/ 507102 w 507102"/>
                <a:gd name="connsiteY2" fmla="*/ 878564 h 888955"/>
                <a:gd name="connsiteX3" fmla="*/ 506404 w 507102"/>
                <a:gd name="connsiteY3" fmla="*/ 877829 h 888955"/>
                <a:gd name="connsiteX4" fmla="*/ 258479 w 507102"/>
                <a:gd name="connsiteY4" fmla="*/ 788505 h 888955"/>
                <a:gd name="connsiteX5" fmla="*/ 10554 w 507102"/>
                <a:gd name="connsiteY5" fmla="*/ 877829 h 888955"/>
                <a:gd name="connsiteX6" fmla="*/ 0 w 507102"/>
                <a:gd name="connsiteY6" fmla="*/ 888955 h 888955"/>
                <a:gd name="connsiteX7" fmla="*/ 0 w 507102"/>
                <a:gd name="connsiteY7" fmla="*/ 138989 h 888955"/>
                <a:gd name="connsiteX8" fmla="*/ 260838 w 507102"/>
                <a:gd name="connsiteY8" fmla="*/ 15 h 888955"/>
                <a:gd name="connsiteX0" fmla="*/ 0 w 507102"/>
                <a:gd name="connsiteY0" fmla="*/ 93098 h 843064"/>
                <a:gd name="connsiteX1" fmla="*/ 507102 w 507102"/>
                <a:gd name="connsiteY1" fmla="*/ 93098 h 843064"/>
                <a:gd name="connsiteX2" fmla="*/ 507102 w 507102"/>
                <a:gd name="connsiteY2" fmla="*/ 832673 h 843064"/>
                <a:gd name="connsiteX3" fmla="*/ 506404 w 507102"/>
                <a:gd name="connsiteY3" fmla="*/ 831938 h 843064"/>
                <a:gd name="connsiteX4" fmla="*/ 258479 w 507102"/>
                <a:gd name="connsiteY4" fmla="*/ 742614 h 843064"/>
                <a:gd name="connsiteX5" fmla="*/ 10554 w 507102"/>
                <a:gd name="connsiteY5" fmla="*/ 831938 h 843064"/>
                <a:gd name="connsiteX6" fmla="*/ 0 w 507102"/>
                <a:gd name="connsiteY6" fmla="*/ 843064 h 843064"/>
                <a:gd name="connsiteX7" fmla="*/ 0 w 507102"/>
                <a:gd name="connsiteY7" fmla="*/ 93098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102" h="843064">
                  <a:moveTo>
                    <a:pt x="0" y="93098"/>
                  </a:moveTo>
                  <a:cubicBezTo>
                    <a:pt x="84517" y="-31896"/>
                    <a:pt x="422585" y="-30164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42955" y="776749"/>
                    <a:pt x="355300" y="742614"/>
                    <a:pt x="258479" y="742614"/>
                  </a:cubicBezTo>
                  <a:cubicBezTo>
                    <a:pt x="161658" y="742614"/>
                    <a:pt x="74004" y="776749"/>
                    <a:pt x="10554" y="831938"/>
                  </a:cubicBezTo>
                  <a:lnTo>
                    <a:pt x="0" y="843064"/>
                  </a:lnTo>
                  <a:lnTo>
                    <a:pt x="0" y="93098"/>
                  </a:lnTo>
                  <a:close/>
                </a:path>
              </a:pathLst>
            </a:custGeom>
            <a:solidFill>
              <a:srgbClr val="DD82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7" name="Freeform: Shape 20">
              <a:extLst>
                <a:ext uri="{FF2B5EF4-FFF2-40B4-BE49-F238E27FC236}">
                  <a16:creationId xmlns:a16="http://schemas.microsoft.com/office/drawing/2014/main" id="{510B3847-4C38-40D9-AC12-2D77E0A60037}"/>
                </a:ext>
              </a:extLst>
            </p:cNvPr>
            <p:cNvSpPr/>
            <p:nvPr/>
          </p:nvSpPr>
          <p:spPr>
            <a:xfrm>
              <a:off x="5588897" y="795384"/>
              <a:ext cx="507102" cy="843064"/>
            </a:xfrm>
            <a:custGeom>
              <a:avLst/>
              <a:gdLst>
                <a:gd name="connsiteX0" fmla="*/ 0 w 507102"/>
                <a:gd name="connsiteY0" fmla="*/ 838892 h 843064"/>
                <a:gd name="connsiteX1" fmla="*/ 734 w 507102"/>
                <a:gd name="connsiteY1" fmla="*/ 842290 h 843064"/>
                <a:gd name="connsiteX2" fmla="*/ 0 w 507102"/>
                <a:gd name="connsiteY2" fmla="*/ 843064 h 843064"/>
                <a:gd name="connsiteX3" fmla="*/ 253551 w 507102"/>
                <a:gd name="connsiteY3" fmla="*/ 2 h 843064"/>
                <a:gd name="connsiteX4" fmla="*/ 507102 w 507102"/>
                <a:gd name="connsiteY4" fmla="*/ 93098 h 843064"/>
                <a:gd name="connsiteX5" fmla="*/ 507102 w 507102"/>
                <a:gd name="connsiteY5" fmla="*/ 832673 h 843064"/>
                <a:gd name="connsiteX6" fmla="*/ 506404 w 507102"/>
                <a:gd name="connsiteY6" fmla="*/ 831938 h 843064"/>
                <a:gd name="connsiteX7" fmla="*/ 394956 w 507102"/>
                <a:gd name="connsiteY7" fmla="*/ 766580 h 843064"/>
                <a:gd name="connsiteX8" fmla="*/ 354875 w 507102"/>
                <a:gd name="connsiteY8" fmla="*/ 759542 h 843064"/>
                <a:gd name="connsiteX9" fmla="*/ 306006 w 507102"/>
                <a:gd name="connsiteY9" fmla="*/ 744165 h 843064"/>
                <a:gd name="connsiteX10" fmla="*/ 220267 w 507102"/>
                <a:gd name="connsiteY10" fmla="*/ 736087 h 843064"/>
                <a:gd name="connsiteX11" fmla="*/ 4473 w 507102"/>
                <a:gd name="connsiteY11" fmla="*/ 818166 h 843064"/>
                <a:gd name="connsiteX12" fmla="*/ 0 w 507102"/>
                <a:gd name="connsiteY12" fmla="*/ 838874 h 843064"/>
                <a:gd name="connsiteX13" fmla="*/ 0 w 507102"/>
                <a:gd name="connsiteY13" fmla="*/ 93098 h 843064"/>
                <a:gd name="connsiteX14" fmla="*/ 253551 w 507102"/>
                <a:gd name="connsiteY14" fmla="*/ 2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102" h="843064">
                  <a:moveTo>
                    <a:pt x="0" y="838892"/>
                  </a:moveTo>
                  <a:lnTo>
                    <a:pt x="734" y="842290"/>
                  </a:lnTo>
                  <a:lnTo>
                    <a:pt x="0" y="843064"/>
                  </a:lnTo>
                  <a:close/>
                  <a:moveTo>
                    <a:pt x="253551" y="2"/>
                  </a:moveTo>
                  <a:cubicBezTo>
                    <a:pt x="359198" y="219"/>
                    <a:pt x="464844" y="31467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74680" y="804344"/>
                    <a:pt x="436904" y="782013"/>
                    <a:pt x="394956" y="766580"/>
                  </a:cubicBezTo>
                  <a:lnTo>
                    <a:pt x="354875" y="759542"/>
                  </a:lnTo>
                  <a:lnTo>
                    <a:pt x="306006" y="744165"/>
                  </a:lnTo>
                  <a:cubicBezTo>
                    <a:pt x="279653" y="738963"/>
                    <a:pt x="250680" y="736087"/>
                    <a:pt x="220267" y="736087"/>
                  </a:cubicBezTo>
                  <a:cubicBezTo>
                    <a:pt x="113823" y="736087"/>
                    <a:pt x="25013" y="771323"/>
                    <a:pt x="4473" y="818166"/>
                  </a:cubicBezTo>
                  <a:lnTo>
                    <a:pt x="0" y="838874"/>
                  </a:lnTo>
                  <a:lnTo>
                    <a:pt x="0" y="93098"/>
                  </a:lnTo>
                  <a:cubicBezTo>
                    <a:pt x="42259" y="30601"/>
                    <a:pt x="147905" y="-215"/>
                    <a:pt x="253551" y="2"/>
                  </a:cubicBezTo>
                  <a:close/>
                </a:path>
              </a:pathLst>
            </a:custGeom>
            <a:gradFill>
              <a:gsLst>
                <a:gs pos="30000">
                  <a:srgbClr val="FBD48F"/>
                </a:gs>
                <a:gs pos="100000">
                  <a:srgbClr val="CE8537"/>
                </a:gs>
                <a:gs pos="0">
                  <a:srgbClr val="FAC86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73" name="TextBox 75">
            <a:extLst>
              <a:ext uri="{FF2B5EF4-FFF2-40B4-BE49-F238E27FC236}">
                <a16:creationId xmlns:a16="http://schemas.microsoft.com/office/drawing/2014/main" id="{237E3B90-C36F-422A-95AA-9B32C11065A9}"/>
              </a:ext>
            </a:extLst>
          </p:cNvPr>
          <p:cNvSpPr txBox="1"/>
          <p:nvPr/>
        </p:nvSpPr>
        <p:spPr>
          <a:xfrm>
            <a:off x="456928" y="523876"/>
            <a:ext cx="93815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200" dirty="0" smtClean="0">
                <a:solidFill>
                  <a:prstClr val="white"/>
                </a:solidFill>
                <a:latin typeface="Arial" panose="020B0604020202020204"/>
              </a:rPr>
              <a:t>Ez a tekercs Jézusról szól. Ő az, aki feláldozta magát, mint egy ártatlan bárány. Igazságtalanul megvádolták, megalázták és kigúnyolták, de ő némán tűrte. Elítélték, keresztre feszítették, de harmadnapon feltámadt.  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</a:endParaRPr>
          </a:p>
        </p:txBody>
      </p:sp>
      <p:grpSp>
        <p:nvGrpSpPr>
          <p:cNvPr id="74" name="Group 5">
            <a:extLst>
              <a:ext uri="{FF2B5EF4-FFF2-40B4-BE49-F238E27FC236}">
                <a16:creationId xmlns:a16="http://schemas.microsoft.com/office/drawing/2014/main" id="{6F560126-A9B2-4977-8BF5-D44572F7575A}"/>
              </a:ext>
            </a:extLst>
          </p:cNvPr>
          <p:cNvGrpSpPr/>
          <p:nvPr/>
        </p:nvGrpSpPr>
        <p:grpSpPr>
          <a:xfrm>
            <a:off x="297188" y="1556300"/>
            <a:ext cx="7912995" cy="1033073"/>
            <a:chOff x="1503909" y="795384"/>
            <a:chExt cx="5011674" cy="1033073"/>
          </a:xfrm>
        </p:grpSpPr>
        <p:sp>
          <p:nvSpPr>
            <p:cNvPr id="75" name="Rectangle 21">
              <a:extLst>
                <a:ext uri="{FF2B5EF4-FFF2-40B4-BE49-F238E27FC236}">
                  <a16:creationId xmlns:a16="http://schemas.microsoft.com/office/drawing/2014/main" id="{414DC981-5ADA-46E3-B7B4-128D159CC8B2}"/>
                </a:ext>
              </a:extLst>
            </p:cNvPr>
            <p:cNvSpPr/>
            <p:nvPr/>
          </p:nvSpPr>
          <p:spPr>
            <a:xfrm flipH="1">
              <a:off x="5669083" y="1041501"/>
              <a:ext cx="846500" cy="786956"/>
            </a:xfrm>
            <a:prstGeom prst="rect">
              <a:avLst/>
            </a:prstGeom>
            <a:gradFill>
              <a:gsLst>
                <a:gs pos="100000">
                  <a:schemeClr val="tx1"/>
                </a:gs>
                <a:gs pos="0">
                  <a:srgbClr val="E9EBEA">
                    <a:alpha val="0"/>
                  </a:srgbClr>
                </a:gs>
              </a:gsLst>
              <a:lin ang="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6" name="Freeform: Shape 15">
              <a:extLst>
                <a:ext uri="{FF2B5EF4-FFF2-40B4-BE49-F238E27FC236}">
                  <a16:creationId xmlns:a16="http://schemas.microsoft.com/office/drawing/2014/main" id="{19169645-2EC2-4625-94AE-8F07CAB54B17}"/>
                </a:ext>
              </a:extLst>
            </p:cNvPr>
            <p:cNvSpPr/>
            <p:nvPr/>
          </p:nvSpPr>
          <p:spPr>
            <a:xfrm rot="5400000">
              <a:off x="5848454" y="1528250"/>
              <a:ext cx="283053" cy="212035"/>
            </a:xfrm>
            <a:custGeom>
              <a:avLst/>
              <a:gdLst>
                <a:gd name="connsiteX0" fmla="*/ 238370 w 476740"/>
                <a:gd name="connsiteY0" fmla="*/ 0 h 238369"/>
                <a:gd name="connsiteX1" fmla="*/ 458008 w 476740"/>
                <a:gd name="connsiteY1" fmla="*/ 145586 h 238369"/>
                <a:gd name="connsiteX2" fmla="*/ 476740 w 476740"/>
                <a:gd name="connsiteY2" fmla="*/ 238369 h 238369"/>
                <a:gd name="connsiteX3" fmla="*/ 0 w 476740"/>
                <a:gd name="connsiteY3" fmla="*/ 238369 h 238369"/>
                <a:gd name="connsiteX4" fmla="*/ 18733 w 476740"/>
                <a:gd name="connsiteY4" fmla="*/ 145586 h 238369"/>
                <a:gd name="connsiteX5" fmla="*/ 238370 w 476740"/>
                <a:gd name="connsiteY5" fmla="*/ 0 h 23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740" h="238369">
                  <a:moveTo>
                    <a:pt x="238370" y="0"/>
                  </a:moveTo>
                  <a:cubicBezTo>
                    <a:pt x="337106" y="0"/>
                    <a:pt x="421821" y="60031"/>
                    <a:pt x="458008" y="145586"/>
                  </a:cubicBezTo>
                  <a:lnTo>
                    <a:pt x="476740" y="238369"/>
                  </a:lnTo>
                  <a:lnTo>
                    <a:pt x="0" y="238369"/>
                  </a:lnTo>
                  <a:lnTo>
                    <a:pt x="18733" y="145586"/>
                  </a:lnTo>
                  <a:cubicBezTo>
                    <a:pt x="54919" y="60031"/>
                    <a:pt x="139634" y="0"/>
                    <a:pt x="238370" y="0"/>
                  </a:cubicBezTo>
                  <a:close/>
                </a:path>
              </a:pathLst>
            </a:custGeom>
            <a:solidFill>
              <a:srgbClr val="A761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7" name="Rectangle 4">
              <a:extLst>
                <a:ext uri="{FF2B5EF4-FFF2-40B4-BE49-F238E27FC236}">
                  <a16:creationId xmlns:a16="http://schemas.microsoft.com/office/drawing/2014/main" id="{983CE46A-FB40-4624-9ABC-570D7F344598}"/>
                </a:ext>
              </a:extLst>
            </p:cNvPr>
            <p:cNvSpPr/>
            <p:nvPr/>
          </p:nvSpPr>
          <p:spPr>
            <a:xfrm>
              <a:off x="1503909" y="1113182"/>
              <a:ext cx="4380057" cy="662609"/>
            </a:xfrm>
            <a:prstGeom prst="rect">
              <a:avLst/>
            </a:prstGeom>
            <a:gradFill flip="none" rotWithShape="1">
              <a:gsLst>
                <a:gs pos="100000">
                  <a:srgbClr val="D48D3E"/>
                </a:gs>
                <a:gs pos="0">
                  <a:srgbClr val="FAC86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78" name="Group 1">
              <a:extLst>
                <a:ext uri="{FF2B5EF4-FFF2-40B4-BE49-F238E27FC236}">
                  <a16:creationId xmlns:a16="http://schemas.microsoft.com/office/drawing/2014/main" id="{ABA71809-E271-4A09-A03C-DFE27AFC4C64}"/>
                </a:ext>
              </a:extLst>
            </p:cNvPr>
            <p:cNvGrpSpPr/>
            <p:nvPr/>
          </p:nvGrpSpPr>
          <p:grpSpPr>
            <a:xfrm>
              <a:off x="5592288" y="1513843"/>
              <a:ext cx="390125" cy="205592"/>
              <a:chOff x="5592288" y="1513843"/>
              <a:chExt cx="390125" cy="205592"/>
            </a:xfrm>
          </p:grpSpPr>
          <p:sp>
            <p:nvSpPr>
              <p:cNvPr id="81" name="Oval 17">
                <a:extLst>
                  <a:ext uri="{FF2B5EF4-FFF2-40B4-BE49-F238E27FC236}">
                    <a16:creationId xmlns:a16="http://schemas.microsoft.com/office/drawing/2014/main" id="{9F0E3D53-0ACB-4F4F-804C-E7E085A609A4}"/>
                  </a:ext>
                </a:extLst>
              </p:cNvPr>
              <p:cNvSpPr/>
              <p:nvPr/>
            </p:nvSpPr>
            <p:spPr>
              <a:xfrm>
                <a:off x="5592288" y="1513843"/>
                <a:ext cx="390125" cy="205592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FBD48F"/>
                  </a:gs>
                  <a:gs pos="14000">
                    <a:srgbClr val="A76124"/>
                  </a:gs>
                  <a:gs pos="100000">
                    <a:srgbClr val="CE8537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16">
                <a:extLst>
                  <a:ext uri="{FF2B5EF4-FFF2-40B4-BE49-F238E27FC236}">
                    <a16:creationId xmlns:a16="http://schemas.microsoft.com/office/drawing/2014/main" id="{2E50A763-0B7B-4D37-A6F3-62D1D863A6BA}"/>
                  </a:ext>
                </a:extLst>
              </p:cNvPr>
              <p:cNvSpPr/>
              <p:nvPr/>
            </p:nvSpPr>
            <p:spPr>
              <a:xfrm rot="16200000" flipH="1">
                <a:off x="5760363" y="1592803"/>
                <a:ext cx="107266" cy="114645"/>
              </a:xfrm>
              <a:custGeom>
                <a:avLst/>
                <a:gdLst>
                  <a:gd name="connsiteX0" fmla="*/ 238370 w 476740"/>
                  <a:gd name="connsiteY0" fmla="*/ 0 h 238369"/>
                  <a:gd name="connsiteX1" fmla="*/ 458008 w 476740"/>
                  <a:gd name="connsiteY1" fmla="*/ 145586 h 238369"/>
                  <a:gd name="connsiteX2" fmla="*/ 476740 w 476740"/>
                  <a:gd name="connsiteY2" fmla="*/ 238369 h 238369"/>
                  <a:gd name="connsiteX3" fmla="*/ 0 w 476740"/>
                  <a:gd name="connsiteY3" fmla="*/ 238369 h 238369"/>
                  <a:gd name="connsiteX4" fmla="*/ 18733 w 476740"/>
                  <a:gd name="connsiteY4" fmla="*/ 145586 h 238369"/>
                  <a:gd name="connsiteX5" fmla="*/ 238370 w 476740"/>
                  <a:gd name="connsiteY5" fmla="*/ 0 h 238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740" h="238369">
                    <a:moveTo>
                      <a:pt x="238370" y="0"/>
                    </a:moveTo>
                    <a:cubicBezTo>
                      <a:pt x="337106" y="0"/>
                      <a:pt x="421821" y="60031"/>
                      <a:pt x="458008" y="145586"/>
                    </a:cubicBezTo>
                    <a:lnTo>
                      <a:pt x="476740" y="238369"/>
                    </a:lnTo>
                    <a:lnTo>
                      <a:pt x="0" y="238369"/>
                    </a:lnTo>
                    <a:lnTo>
                      <a:pt x="18733" y="145586"/>
                    </a:lnTo>
                    <a:cubicBezTo>
                      <a:pt x="54919" y="60031"/>
                      <a:pt x="139634" y="0"/>
                      <a:pt x="238370" y="0"/>
                    </a:cubicBezTo>
                    <a:close/>
                  </a:path>
                </a:pathLst>
              </a:custGeom>
              <a:solidFill>
                <a:srgbClr val="A761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79" name="Freeform: Shape 18">
              <a:extLst>
                <a:ext uri="{FF2B5EF4-FFF2-40B4-BE49-F238E27FC236}">
                  <a16:creationId xmlns:a16="http://schemas.microsoft.com/office/drawing/2014/main" id="{D2AD0E06-8D9F-4DD5-9E05-2C3EB697382F}"/>
                </a:ext>
              </a:extLst>
            </p:cNvPr>
            <p:cNvSpPr/>
            <p:nvPr/>
          </p:nvSpPr>
          <p:spPr>
            <a:xfrm>
              <a:off x="5754679" y="1214955"/>
              <a:ext cx="225789" cy="441729"/>
            </a:xfrm>
            <a:custGeom>
              <a:avLst/>
              <a:gdLst>
                <a:gd name="connsiteX0" fmla="*/ 264315 w 507102"/>
                <a:gd name="connsiteY0" fmla="*/ 61 h 819465"/>
                <a:gd name="connsiteX1" fmla="*/ 507102 w 507102"/>
                <a:gd name="connsiteY1" fmla="*/ 69499 h 819465"/>
                <a:gd name="connsiteX2" fmla="*/ 507102 w 507102"/>
                <a:gd name="connsiteY2" fmla="*/ 809074 h 819465"/>
                <a:gd name="connsiteX3" fmla="*/ 506404 w 507102"/>
                <a:gd name="connsiteY3" fmla="*/ 808339 h 819465"/>
                <a:gd name="connsiteX4" fmla="*/ 258479 w 507102"/>
                <a:gd name="connsiteY4" fmla="*/ 719015 h 819465"/>
                <a:gd name="connsiteX5" fmla="*/ 10554 w 507102"/>
                <a:gd name="connsiteY5" fmla="*/ 808339 h 819465"/>
                <a:gd name="connsiteX6" fmla="*/ 0 w 507102"/>
                <a:gd name="connsiteY6" fmla="*/ 819465 h 819465"/>
                <a:gd name="connsiteX7" fmla="*/ 0 w 507102"/>
                <a:gd name="connsiteY7" fmla="*/ 69499 h 819465"/>
                <a:gd name="connsiteX8" fmla="*/ 264315 w 507102"/>
                <a:gd name="connsiteY8" fmla="*/ 61 h 819465"/>
                <a:gd name="connsiteX0" fmla="*/ 260838 w 507102"/>
                <a:gd name="connsiteY0" fmla="*/ 15 h 888955"/>
                <a:gd name="connsiteX1" fmla="*/ 507102 w 507102"/>
                <a:gd name="connsiteY1" fmla="*/ 138989 h 888955"/>
                <a:gd name="connsiteX2" fmla="*/ 507102 w 507102"/>
                <a:gd name="connsiteY2" fmla="*/ 878564 h 888955"/>
                <a:gd name="connsiteX3" fmla="*/ 506404 w 507102"/>
                <a:gd name="connsiteY3" fmla="*/ 877829 h 888955"/>
                <a:gd name="connsiteX4" fmla="*/ 258479 w 507102"/>
                <a:gd name="connsiteY4" fmla="*/ 788505 h 888955"/>
                <a:gd name="connsiteX5" fmla="*/ 10554 w 507102"/>
                <a:gd name="connsiteY5" fmla="*/ 877829 h 888955"/>
                <a:gd name="connsiteX6" fmla="*/ 0 w 507102"/>
                <a:gd name="connsiteY6" fmla="*/ 888955 h 888955"/>
                <a:gd name="connsiteX7" fmla="*/ 0 w 507102"/>
                <a:gd name="connsiteY7" fmla="*/ 138989 h 888955"/>
                <a:gd name="connsiteX8" fmla="*/ 260838 w 507102"/>
                <a:gd name="connsiteY8" fmla="*/ 15 h 888955"/>
                <a:gd name="connsiteX0" fmla="*/ 0 w 507102"/>
                <a:gd name="connsiteY0" fmla="*/ 93098 h 843064"/>
                <a:gd name="connsiteX1" fmla="*/ 507102 w 507102"/>
                <a:gd name="connsiteY1" fmla="*/ 93098 h 843064"/>
                <a:gd name="connsiteX2" fmla="*/ 507102 w 507102"/>
                <a:gd name="connsiteY2" fmla="*/ 832673 h 843064"/>
                <a:gd name="connsiteX3" fmla="*/ 506404 w 507102"/>
                <a:gd name="connsiteY3" fmla="*/ 831938 h 843064"/>
                <a:gd name="connsiteX4" fmla="*/ 258479 w 507102"/>
                <a:gd name="connsiteY4" fmla="*/ 742614 h 843064"/>
                <a:gd name="connsiteX5" fmla="*/ 10554 w 507102"/>
                <a:gd name="connsiteY5" fmla="*/ 831938 h 843064"/>
                <a:gd name="connsiteX6" fmla="*/ 0 w 507102"/>
                <a:gd name="connsiteY6" fmla="*/ 843064 h 843064"/>
                <a:gd name="connsiteX7" fmla="*/ 0 w 507102"/>
                <a:gd name="connsiteY7" fmla="*/ 93098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102" h="843064">
                  <a:moveTo>
                    <a:pt x="0" y="93098"/>
                  </a:moveTo>
                  <a:cubicBezTo>
                    <a:pt x="84517" y="-31896"/>
                    <a:pt x="422585" y="-30164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42955" y="776749"/>
                    <a:pt x="355300" y="742614"/>
                    <a:pt x="258479" y="742614"/>
                  </a:cubicBezTo>
                  <a:cubicBezTo>
                    <a:pt x="161658" y="742614"/>
                    <a:pt x="74004" y="776749"/>
                    <a:pt x="10554" y="831938"/>
                  </a:cubicBezTo>
                  <a:lnTo>
                    <a:pt x="0" y="843064"/>
                  </a:lnTo>
                  <a:lnTo>
                    <a:pt x="0" y="93098"/>
                  </a:lnTo>
                  <a:close/>
                </a:path>
              </a:pathLst>
            </a:custGeom>
            <a:solidFill>
              <a:srgbClr val="DD82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0" name="Freeform: Shape 20">
              <a:extLst>
                <a:ext uri="{FF2B5EF4-FFF2-40B4-BE49-F238E27FC236}">
                  <a16:creationId xmlns:a16="http://schemas.microsoft.com/office/drawing/2014/main" id="{510B3847-4C38-40D9-AC12-2D77E0A60037}"/>
                </a:ext>
              </a:extLst>
            </p:cNvPr>
            <p:cNvSpPr/>
            <p:nvPr/>
          </p:nvSpPr>
          <p:spPr>
            <a:xfrm>
              <a:off x="5588897" y="795384"/>
              <a:ext cx="507102" cy="843064"/>
            </a:xfrm>
            <a:custGeom>
              <a:avLst/>
              <a:gdLst>
                <a:gd name="connsiteX0" fmla="*/ 0 w 507102"/>
                <a:gd name="connsiteY0" fmla="*/ 838892 h 843064"/>
                <a:gd name="connsiteX1" fmla="*/ 734 w 507102"/>
                <a:gd name="connsiteY1" fmla="*/ 842290 h 843064"/>
                <a:gd name="connsiteX2" fmla="*/ 0 w 507102"/>
                <a:gd name="connsiteY2" fmla="*/ 843064 h 843064"/>
                <a:gd name="connsiteX3" fmla="*/ 253551 w 507102"/>
                <a:gd name="connsiteY3" fmla="*/ 2 h 843064"/>
                <a:gd name="connsiteX4" fmla="*/ 507102 w 507102"/>
                <a:gd name="connsiteY4" fmla="*/ 93098 h 843064"/>
                <a:gd name="connsiteX5" fmla="*/ 507102 w 507102"/>
                <a:gd name="connsiteY5" fmla="*/ 832673 h 843064"/>
                <a:gd name="connsiteX6" fmla="*/ 506404 w 507102"/>
                <a:gd name="connsiteY6" fmla="*/ 831938 h 843064"/>
                <a:gd name="connsiteX7" fmla="*/ 394956 w 507102"/>
                <a:gd name="connsiteY7" fmla="*/ 766580 h 843064"/>
                <a:gd name="connsiteX8" fmla="*/ 354875 w 507102"/>
                <a:gd name="connsiteY8" fmla="*/ 759542 h 843064"/>
                <a:gd name="connsiteX9" fmla="*/ 306006 w 507102"/>
                <a:gd name="connsiteY9" fmla="*/ 744165 h 843064"/>
                <a:gd name="connsiteX10" fmla="*/ 220267 w 507102"/>
                <a:gd name="connsiteY10" fmla="*/ 736087 h 843064"/>
                <a:gd name="connsiteX11" fmla="*/ 4473 w 507102"/>
                <a:gd name="connsiteY11" fmla="*/ 818166 h 843064"/>
                <a:gd name="connsiteX12" fmla="*/ 0 w 507102"/>
                <a:gd name="connsiteY12" fmla="*/ 838874 h 843064"/>
                <a:gd name="connsiteX13" fmla="*/ 0 w 507102"/>
                <a:gd name="connsiteY13" fmla="*/ 93098 h 843064"/>
                <a:gd name="connsiteX14" fmla="*/ 253551 w 507102"/>
                <a:gd name="connsiteY14" fmla="*/ 2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102" h="843064">
                  <a:moveTo>
                    <a:pt x="0" y="838892"/>
                  </a:moveTo>
                  <a:lnTo>
                    <a:pt x="734" y="842290"/>
                  </a:lnTo>
                  <a:lnTo>
                    <a:pt x="0" y="843064"/>
                  </a:lnTo>
                  <a:close/>
                  <a:moveTo>
                    <a:pt x="253551" y="2"/>
                  </a:moveTo>
                  <a:cubicBezTo>
                    <a:pt x="359198" y="219"/>
                    <a:pt x="464844" y="31467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74680" y="804344"/>
                    <a:pt x="436904" y="782013"/>
                    <a:pt x="394956" y="766580"/>
                  </a:cubicBezTo>
                  <a:lnTo>
                    <a:pt x="354875" y="759542"/>
                  </a:lnTo>
                  <a:lnTo>
                    <a:pt x="306006" y="744165"/>
                  </a:lnTo>
                  <a:cubicBezTo>
                    <a:pt x="279653" y="738963"/>
                    <a:pt x="250680" y="736087"/>
                    <a:pt x="220267" y="736087"/>
                  </a:cubicBezTo>
                  <a:cubicBezTo>
                    <a:pt x="113823" y="736087"/>
                    <a:pt x="25013" y="771323"/>
                    <a:pt x="4473" y="818166"/>
                  </a:cubicBezTo>
                  <a:lnTo>
                    <a:pt x="0" y="838874"/>
                  </a:lnTo>
                  <a:lnTo>
                    <a:pt x="0" y="93098"/>
                  </a:lnTo>
                  <a:cubicBezTo>
                    <a:pt x="42259" y="30601"/>
                    <a:pt x="147905" y="-215"/>
                    <a:pt x="253551" y="2"/>
                  </a:cubicBezTo>
                  <a:close/>
                </a:path>
              </a:pathLst>
            </a:custGeom>
            <a:gradFill>
              <a:gsLst>
                <a:gs pos="30000">
                  <a:srgbClr val="FBD48F"/>
                </a:gs>
                <a:gs pos="100000">
                  <a:srgbClr val="CE8537"/>
                </a:gs>
                <a:gs pos="0">
                  <a:srgbClr val="FAC86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83" name="TextBox 75">
            <a:extLst>
              <a:ext uri="{FF2B5EF4-FFF2-40B4-BE49-F238E27FC236}">
                <a16:creationId xmlns:a16="http://schemas.microsoft.com/office/drawing/2014/main" id="{237E3B90-C36F-422A-95AA-9B32C11065A9}"/>
              </a:ext>
            </a:extLst>
          </p:cNvPr>
          <p:cNvSpPr txBox="1"/>
          <p:nvPr/>
        </p:nvSpPr>
        <p:spPr>
          <a:xfrm>
            <a:off x="375155" y="1937009"/>
            <a:ext cx="6396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white"/>
                </a:solidFill>
                <a:latin typeface="Arial" panose="020B0604020202020204"/>
              </a:rPr>
              <a:t>Akik Benne hisznek, örökre Hozzá tartoznak.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8552329" y="2730137"/>
            <a:ext cx="3518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bg1"/>
                </a:solidFill>
              </a:rPr>
              <a:t>…magyarázta Fülöp.</a:t>
            </a:r>
            <a:endParaRPr lang="hu-HU" sz="2800" dirty="0">
              <a:solidFill>
                <a:schemeClr val="bg1"/>
              </a:solidFill>
            </a:endParaRPr>
          </a:p>
        </p:txBody>
      </p:sp>
      <p:sp>
        <p:nvSpPr>
          <p:cNvPr id="25" name="Jobbra nyíl 24"/>
          <p:cNvSpPr/>
          <p:nvPr/>
        </p:nvSpPr>
        <p:spPr>
          <a:xfrm>
            <a:off x="9862557" y="6227712"/>
            <a:ext cx="2115601" cy="617711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Csak 1 kattintás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48064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83" grpId="0"/>
      <p:bldP spid="2" grpId="0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1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98" y="0"/>
            <a:ext cx="12225050" cy="477370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403" b="82922" l="0" r="100000">
                        <a14:backgroundMark x1="42876" y1="43827" x2="42876" y2="43827"/>
                        <a14:backgroundMark x1="49093" y1="41564" x2="49093" y2="41564"/>
                        <a14:backgroundMark x1="35881" y1="48354" x2="35881" y2="48354"/>
                        <a14:backgroundMark x1="36140" y1="39300" x2="36140" y2="39300"/>
                        <a14:backgroundMark x1="42617" y1="55350" x2="42617" y2="55350"/>
                        <a14:backgroundMark x1="47150" y1="52263" x2="47150" y2="52263"/>
                        <a14:backgroundMark x1="39508" y1="35391" x2="39508" y2="35391"/>
                        <a14:backgroundMark x1="34197" y1="58025" x2="34197" y2="58025"/>
                        <a14:backgroundMark x1="31995" y1="49588" x2="31995" y2="49588"/>
                        <a14:backgroundMark x1="84715" y1="30864" x2="84715" y2="30864"/>
                        <a14:backgroundMark x1="88731" y1="27572" x2="88731" y2="27572"/>
                        <a14:backgroundMark x1="89896" y1="41358" x2="89896" y2="41358"/>
                        <a14:backgroundMark x1="89896" y1="34362" x2="89896" y2="34362"/>
                        <a14:backgroundMark x1="91062" y1="25720" x2="91062" y2="25720"/>
                        <a14:backgroundMark x1="84715" y1="26132" x2="84715" y2="26132"/>
                        <a14:backgroundMark x1="87306" y1="36214" x2="87306" y2="36214"/>
                      </a14:backgroundRemoval>
                    </a14:imgEffect>
                  </a14:imgLayer>
                </a14:imgProps>
              </a:ext>
            </a:extLst>
          </a:blip>
          <a:srcRect r="7469"/>
          <a:stretch/>
        </p:blipFill>
        <p:spPr>
          <a:xfrm>
            <a:off x="7532914" y="2855006"/>
            <a:ext cx="4659086" cy="316981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100000" l="0" r="84531">
                        <a14:backgroundMark x1="20313" y1="37868" x2="20313" y2="37868"/>
                        <a14:backgroundMark x1="22500" y1="36397" x2="22500" y2="36397"/>
                        <a14:backgroundMark x1="17813" y1="43199" x2="17813" y2="43199"/>
                        <a14:backgroundMark x1="76250" y1="63971" x2="76250" y2="63971"/>
                        <a14:backgroundMark x1="49219" y1="62684" x2="49219" y2="62684"/>
                        <a14:backgroundMark x1="16094" y1="49816" x2="16094" y2="49816"/>
                        <a14:backgroundMark x1="58594" y1="99081" x2="58594" y2="99081"/>
                        <a14:backgroundMark x1="34688" y1="66728" x2="34688" y2="66728"/>
                        <a14:backgroundMark x1="37969" y1="59559" x2="37969" y2="59559"/>
                      </a14:backgroundRemoval>
                    </a14:imgEffect>
                  </a14:imgLayer>
                </a14:imgProps>
              </a:ext>
            </a:extLst>
          </a:blip>
          <a:srcRect l="5174" t="26683" r="15368" b="3194"/>
          <a:stretch/>
        </p:blipFill>
        <p:spPr>
          <a:xfrm>
            <a:off x="0" y="0"/>
            <a:ext cx="9128075" cy="6847315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395785" y="191069"/>
            <a:ext cx="4094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Közben egy vízhez értek.</a:t>
            </a:r>
            <a:endParaRPr lang="hu-HU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7910826" y="191069"/>
            <a:ext cx="3370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kincstárnok így szólt:</a:t>
            </a:r>
            <a:endParaRPr lang="hu-HU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8952932" y="5729719"/>
            <a:ext cx="2820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…válaszolta Fülöp.</a:t>
            </a:r>
            <a:endParaRPr lang="hu-HU" sz="24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llipszis buborék 8"/>
          <p:cNvSpPr/>
          <p:nvPr/>
        </p:nvSpPr>
        <p:spPr>
          <a:xfrm>
            <a:off x="7148988" y="1222402"/>
            <a:ext cx="4894671" cy="1780105"/>
          </a:xfrm>
          <a:prstGeom prst="wedgeEllipseCallout">
            <a:avLst>
              <a:gd name="adj1" fmla="val -92546"/>
              <a:gd name="adj2" fmla="val 655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Szeretnék Jézushoz tartozni! Keresztelj meg, ha nincs akadálya!</a:t>
            </a:r>
            <a:endParaRPr lang="hu-HU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llipszis buborék 9"/>
          <p:cNvSpPr/>
          <p:nvPr/>
        </p:nvSpPr>
        <p:spPr>
          <a:xfrm>
            <a:off x="8161360" y="3958520"/>
            <a:ext cx="3848669" cy="1442922"/>
          </a:xfrm>
          <a:prstGeom prst="wedgeEllipseCallout">
            <a:avLst>
              <a:gd name="adj1" fmla="val -161100"/>
              <a:gd name="adj2" fmla="val -7501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tiszta szívből hiszel, akkor lehet.</a:t>
            </a:r>
            <a:endParaRPr lang="hu-HU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Jobbra nyíl 10"/>
          <p:cNvSpPr/>
          <p:nvPr/>
        </p:nvSpPr>
        <p:spPr>
          <a:xfrm>
            <a:off x="9862457" y="6210805"/>
            <a:ext cx="2115601" cy="617711"/>
          </a:xfrm>
          <a:prstGeom prst="rightArrow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Csak 1 kattintás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5440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1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604" y="0"/>
            <a:ext cx="12225050" cy="477370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0140"/>
            <a:ext cx="12224496" cy="641786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582859" y="209307"/>
            <a:ext cx="5609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Megállt a hintó. Mind a ketten leszálltak. </a:t>
            </a:r>
            <a:endParaRPr lang="hu-HU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769289" y="670972"/>
            <a:ext cx="4844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Fülöp örömmel megkeresztelte őt.</a:t>
            </a:r>
            <a:endParaRPr lang="hu-HU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642747" y="1128835"/>
            <a:ext cx="3971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Boldog volt a kincstárnok is.</a:t>
            </a:r>
            <a:endParaRPr lang="hu-HU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7792872" y="4544704"/>
            <a:ext cx="35211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 látta többé Fülöpöt, mégis örvendezve haladt tovább az úton távoli hazája felé.</a:t>
            </a:r>
            <a:endParaRPr lang="hu-HU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204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Turbulenci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2126</TotalTime>
  <Words>857</Words>
  <Application>Microsoft Office PowerPoint</Application>
  <PresentationFormat>Szélesvásznú</PresentationFormat>
  <Paragraphs>91</Paragraphs>
  <Slides>17</Slides>
  <Notes>0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3</vt:i4>
      </vt:variant>
      <vt:variant>
        <vt:lpstr>Diacímek</vt:lpstr>
      </vt:variant>
      <vt:variant>
        <vt:i4>17</vt:i4>
      </vt:variant>
    </vt:vector>
  </HeadingPairs>
  <TitlesOfParts>
    <vt:vector size="24" baseType="lpstr">
      <vt:lpstr>Arial</vt:lpstr>
      <vt:lpstr>Comic Sans MS</vt:lpstr>
      <vt:lpstr>Times New Roman</vt:lpstr>
      <vt:lpstr>Wingdings 3</vt:lpstr>
      <vt:lpstr>Office-téma</vt:lpstr>
      <vt:lpstr>1_Office-téma</vt:lpstr>
      <vt:lpstr>1_Office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RPI</dc:creator>
  <cp:lastModifiedBy>Előadás</cp:lastModifiedBy>
  <cp:revision>111</cp:revision>
  <dcterms:created xsi:type="dcterms:W3CDTF">2020-05-13T08:47:20Z</dcterms:created>
  <dcterms:modified xsi:type="dcterms:W3CDTF">2020-05-21T11:17:09Z</dcterms:modified>
</cp:coreProperties>
</file>