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70" r:id="rId3"/>
    <p:sldId id="371" r:id="rId4"/>
    <p:sldId id="509" r:id="rId5"/>
    <p:sldId id="467" r:id="rId6"/>
    <p:sldId id="465" r:id="rId7"/>
    <p:sldId id="491" r:id="rId8"/>
    <p:sldId id="489" r:id="rId9"/>
    <p:sldId id="494" r:id="rId10"/>
    <p:sldId id="499" r:id="rId11"/>
    <p:sldId id="495" r:id="rId12"/>
    <p:sldId id="496" r:id="rId13"/>
    <p:sldId id="497" r:id="rId14"/>
    <p:sldId id="501" r:id="rId15"/>
    <p:sldId id="500" r:id="rId16"/>
    <p:sldId id="502" r:id="rId17"/>
    <p:sldId id="503" r:id="rId18"/>
    <p:sldId id="504" r:id="rId19"/>
    <p:sldId id="510" r:id="rId20"/>
    <p:sldId id="507" r:id="rId21"/>
    <p:sldId id="511" r:id="rId22"/>
    <p:sldId id="508" r:id="rId23"/>
    <p:sldId id="512" r:id="rId24"/>
    <p:sldId id="453" r:id="rId25"/>
    <p:sldId id="454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A7AA"/>
    <a:srgbClr val="E8B638"/>
    <a:srgbClr val="0093CB"/>
    <a:srgbClr val="003399"/>
    <a:srgbClr val="FEFED1"/>
    <a:srgbClr val="00CCFF"/>
    <a:srgbClr val="EFCB72"/>
    <a:srgbClr val="884B6D"/>
    <a:srgbClr val="FEF7D6"/>
    <a:srgbClr val="468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82047" autoAdjust="0"/>
  </p:normalViewPr>
  <p:slideViewPr>
    <p:cSldViewPr snapToGrid="0">
      <p:cViewPr varScale="1">
        <p:scale>
          <a:sx n="112" d="100"/>
          <a:sy n="112" d="100"/>
        </p:scale>
        <p:origin x="252" y="114"/>
      </p:cViewPr>
      <p:guideLst>
        <p:guide pos="3840"/>
        <p:guide orient="horz" pos="2183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9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5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4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5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0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78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1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1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03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1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726373"/>
            <a:ext cx="8490731" cy="5131627"/>
          </a:xfrm>
          <a:prstGeom prst="rect">
            <a:avLst/>
          </a:prstGeom>
          <a:solidFill>
            <a:srgbClr val="1D94B9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f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utásra alkalmas hely,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p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apír,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t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oll,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színes ceruza.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16178"/>
            <a:ext cx="3415553" cy="2641822"/>
          </a:xfrm>
          <a:prstGeom prst="rect">
            <a:avLst/>
          </a:prstGeom>
          <a:solidFill>
            <a:srgbClr val="1D94B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16701"/>
          </a:xfrm>
          <a:prstGeom prst="rect">
            <a:avLst/>
          </a:prstGeom>
          <a:solidFill>
            <a:srgbClr val="468BA0">
              <a:alpha val="83922"/>
            </a:srgbClr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MÓZES VÉTKE ÉS MENEKÜLÉSE 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FF0000"/>
            </a:gs>
            <a:gs pos="100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/>
          <p:nvPr/>
        </p:nvSpPr>
        <p:spPr>
          <a:xfrm>
            <a:off x="3426338" y="1403133"/>
            <a:ext cx="4388103" cy="4083268"/>
          </a:xfrm>
          <a:custGeom>
            <a:avLst/>
            <a:gdLst>
              <a:gd name="connsiteX0" fmla="*/ 1438836 w 2877672"/>
              <a:gd name="connsiteY0" fmla="*/ 0 h 3395382"/>
              <a:gd name="connsiteX1" fmla="*/ 2877672 w 2877672"/>
              <a:gd name="connsiteY1" fmla="*/ 1358153 h 3395382"/>
              <a:gd name="connsiteX2" fmla="*/ 1438836 w 2877672"/>
              <a:gd name="connsiteY2" fmla="*/ 2716306 h 3395382"/>
              <a:gd name="connsiteX3" fmla="*/ 1291724 w 2877672"/>
              <a:gd name="connsiteY3" fmla="*/ 2709294 h 3395382"/>
              <a:gd name="connsiteX4" fmla="*/ 1200817 w 2877672"/>
              <a:gd name="connsiteY4" fmla="*/ 2696198 h 3395382"/>
              <a:gd name="connsiteX5" fmla="*/ 1135465 w 2877672"/>
              <a:gd name="connsiteY5" fmla="*/ 3395382 h 3395382"/>
              <a:gd name="connsiteX6" fmla="*/ 329344 w 2877672"/>
              <a:gd name="connsiteY6" fmla="*/ 2222878 h 3395382"/>
              <a:gd name="connsiteX7" fmla="*/ 328560 w 2877672"/>
              <a:gd name="connsiteY7" fmla="*/ 2222064 h 3395382"/>
              <a:gd name="connsiteX8" fmla="*/ 0 w 2877672"/>
              <a:gd name="connsiteY8" fmla="*/ 1358153 h 3395382"/>
              <a:gd name="connsiteX9" fmla="*/ 1438836 w 2877672"/>
              <a:gd name="connsiteY9" fmla="*/ 0 h 339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7672" h="3395382">
                <a:moveTo>
                  <a:pt x="1438836" y="0"/>
                </a:moveTo>
                <a:cubicBezTo>
                  <a:pt x="2233483" y="0"/>
                  <a:pt x="2877672" y="608066"/>
                  <a:pt x="2877672" y="1358153"/>
                </a:cubicBezTo>
                <a:cubicBezTo>
                  <a:pt x="2877672" y="2108240"/>
                  <a:pt x="2233483" y="2716306"/>
                  <a:pt x="1438836" y="2716306"/>
                </a:cubicBezTo>
                <a:cubicBezTo>
                  <a:pt x="1389171" y="2716306"/>
                  <a:pt x="1340093" y="2713931"/>
                  <a:pt x="1291724" y="2709294"/>
                </a:cubicBezTo>
                <a:lnTo>
                  <a:pt x="1200817" y="2696198"/>
                </a:lnTo>
                <a:lnTo>
                  <a:pt x="1135465" y="3395382"/>
                </a:lnTo>
                <a:lnTo>
                  <a:pt x="329344" y="2222878"/>
                </a:lnTo>
                <a:lnTo>
                  <a:pt x="328560" y="2222064"/>
                </a:lnTo>
                <a:cubicBezTo>
                  <a:pt x="123302" y="1987296"/>
                  <a:pt x="0" y="1686316"/>
                  <a:pt x="0" y="1358153"/>
                </a:cubicBezTo>
                <a:cubicBezTo>
                  <a:pt x="0" y="608066"/>
                  <a:pt x="644189" y="0"/>
                  <a:pt x="1438836" y="0"/>
                </a:cubicBezTo>
                <a:close/>
              </a:path>
            </a:pathLst>
          </a:custGeom>
          <a:noFill/>
          <a:ln w="152400">
            <a:solidFill>
              <a:schemeClr val="bg1">
                <a:lumMod val="50000"/>
                <a:alpha val="30000"/>
              </a:schemeClr>
            </a:solidFill>
          </a:ln>
          <a:scene3d>
            <a:camera prst="perspectiveHeroicExtremeLeftFacing"/>
            <a:lightRig rig="chilly" dir="t"/>
          </a:scene3d>
          <a:sp3d extrusionH="25400" prstMaterial="soft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3068985" y="1403133"/>
            <a:ext cx="4388103" cy="4083268"/>
          </a:xfrm>
          <a:custGeom>
            <a:avLst/>
            <a:gdLst>
              <a:gd name="connsiteX0" fmla="*/ 1438836 w 2877672"/>
              <a:gd name="connsiteY0" fmla="*/ 0 h 3395382"/>
              <a:gd name="connsiteX1" fmla="*/ 2877672 w 2877672"/>
              <a:gd name="connsiteY1" fmla="*/ 1358153 h 3395382"/>
              <a:gd name="connsiteX2" fmla="*/ 1438836 w 2877672"/>
              <a:gd name="connsiteY2" fmla="*/ 2716306 h 3395382"/>
              <a:gd name="connsiteX3" fmla="*/ 1291724 w 2877672"/>
              <a:gd name="connsiteY3" fmla="*/ 2709294 h 3395382"/>
              <a:gd name="connsiteX4" fmla="*/ 1200817 w 2877672"/>
              <a:gd name="connsiteY4" fmla="*/ 2696198 h 3395382"/>
              <a:gd name="connsiteX5" fmla="*/ 1135465 w 2877672"/>
              <a:gd name="connsiteY5" fmla="*/ 3395382 h 3395382"/>
              <a:gd name="connsiteX6" fmla="*/ 329344 w 2877672"/>
              <a:gd name="connsiteY6" fmla="*/ 2222878 h 3395382"/>
              <a:gd name="connsiteX7" fmla="*/ 328560 w 2877672"/>
              <a:gd name="connsiteY7" fmla="*/ 2222064 h 3395382"/>
              <a:gd name="connsiteX8" fmla="*/ 0 w 2877672"/>
              <a:gd name="connsiteY8" fmla="*/ 1358153 h 3395382"/>
              <a:gd name="connsiteX9" fmla="*/ 1438836 w 2877672"/>
              <a:gd name="connsiteY9" fmla="*/ 0 h 339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7672" h="3395382">
                <a:moveTo>
                  <a:pt x="1438836" y="0"/>
                </a:moveTo>
                <a:cubicBezTo>
                  <a:pt x="2233483" y="0"/>
                  <a:pt x="2877672" y="608066"/>
                  <a:pt x="2877672" y="1358153"/>
                </a:cubicBezTo>
                <a:cubicBezTo>
                  <a:pt x="2877672" y="2108240"/>
                  <a:pt x="2233483" y="2716306"/>
                  <a:pt x="1438836" y="2716306"/>
                </a:cubicBezTo>
                <a:cubicBezTo>
                  <a:pt x="1389171" y="2716306"/>
                  <a:pt x="1340093" y="2713931"/>
                  <a:pt x="1291724" y="2709294"/>
                </a:cubicBezTo>
                <a:lnTo>
                  <a:pt x="1200817" y="2696198"/>
                </a:lnTo>
                <a:lnTo>
                  <a:pt x="1135465" y="3395382"/>
                </a:lnTo>
                <a:lnTo>
                  <a:pt x="329344" y="2222878"/>
                </a:lnTo>
                <a:lnTo>
                  <a:pt x="328560" y="2222064"/>
                </a:lnTo>
                <a:cubicBezTo>
                  <a:pt x="123302" y="1987296"/>
                  <a:pt x="0" y="1686316"/>
                  <a:pt x="0" y="1358153"/>
                </a:cubicBezTo>
                <a:cubicBezTo>
                  <a:pt x="0" y="608066"/>
                  <a:pt x="644189" y="0"/>
                  <a:pt x="1438836" y="0"/>
                </a:cubicBezTo>
                <a:close/>
              </a:path>
            </a:pathLst>
          </a:custGeom>
          <a:noFill/>
          <a:ln w="63500">
            <a:solidFill>
              <a:schemeClr val="bg1"/>
            </a:solidFill>
          </a:ln>
          <a:scene3d>
            <a:camera prst="perspectiveHeroicExtremeLeftFacing"/>
            <a:lightRig rig="chilly" dir="t"/>
          </a:scene3d>
          <a:sp3d extrusionH="25400" prstMaterial="softEdge">
            <a:bevelT w="0" h="298450" prst="hardEdg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528864" y="2209358"/>
            <a:ext cx="2672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Miért veri olyan kegyetlenül azt a héber munkást?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55033" t="8770" r="6251" b="47023"/>
          <a:stretch/>
        </p:blipFill>
        <p:spPr>
          <a:xfrm flipH="1">
            <a:off x="7805056" y="0"/>
            <a:ext cx="4386944" cy="261085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644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FF0000"/>
            </a:gs>
            <a:gs pos="100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/>
          <p:cNvSpPr/>
          <p:nvPr/>
        </p:nvSpPr>
        <p:spPr>
          <a:xfrm>
            <a:off x="4486468" y="1705921"/>
            <a:ext cx="3138788" cy="3063313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Mózest elöntötte a düh, </a:t>
            </a:r>
            <a:endParaRPr lang="hu-HU" sz="28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2855462" y="2566384"/>
            <a:ext cx="6400800" cy="1357715"/>
          </a:xfrm>
          <a:prstGeom prst="roundRect">
            <a:avLst/>
          </a:prstGeom>
          <a:solidFill>
            <a:srgbClr val="D8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Amikor a hajcsár egyedül maradt,</a:t>
            </a:r>
          </a:p>
          <a:p>
            <a:pPr algn="ctr"/>
            <a:r>
              <a:rPr lang="hu-HU" sz="2800" dirty="0" smtClean="0"/>
              <a:t>Mózes rátámadt. </a:t>
            </a:r>
            <a:endParaRPr lang="hu-HU" sz="28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2855462" y="292867"/>
            <a:ext cx="6400800" cy="1357715"/>
          </a:xfrm>
          <a:prstGeom prst="roundRect">
            <a:avLst/>
          </a:prstGeom>
          <a:solidFill>
            <a:srgbClr val="D8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Mózes nem uralkodott magán.</a:t>
            </a:r>
            <a:endParaRPr lang="hu-HU" sz="28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2855462" y="4618129"/>
            <a:ext cx="6400800" cy="1357715"/>
          </a:xfrm>
          <a:prstGeom prst="roundRect">
            <a:avLst/>
          </a:prstGeom>
          <a:solidFill>
            <a:srgbClr val="D8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Leterítette, és megölte.</a:t>
            </a:r>
          </a:p>
        </p:txBody>
      </p:sp>
    </p:spTree>
    <p:extLst>
      <p:ext uri="{BB962C8B-B14F-4D97-AF65-F5344CB8AC3E}">
        <p14:creationId xmlns:p14="http://schemas.microsoft.com/office/powerpoint/2010/main" val="4913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90805D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2922780" y="1320165"/>
            <a:ext cx="5157788" cy="5004137"/>
          </a:xfrm>
          <a:custGeom>
            <a:avLst/>
            <a:gdLst>
              <a:gd name="connsiteX0" fmla="*/ 1438836 w 2877672"/>
              <a:gd name="connsiteY0" fmla="*/ 0 h 3395382"/>
              <a:gd name="connsiteX1" fmla="*/ 2877672 w 2877672"/>
              <a:gd name="connsiteY1" fmla="*/ 1358153 h 3395382"/>
              <a:gd name="connsiteX2" fmla="*/ 1438836 w 2877672"/>
              <a:gd name="connsiteY2" fmla="*/ 2716306 h 3395382"/>
              <a:gd name="connsiteX3" fmla="*/ 1291724 w 2877672"/>
              <a:gd name="connsiteY3" fmla="*/ 2709294 h 3395382"/>
              <a:gd name="connsiteX4" fmla="*/ 1200817 w 2877672"/>
              <a:gd name="connsiteY4" fmla="*/ 2696198 h 3395382"/>
              <a:gd name="connsiteX5" fmla="*/ 1135465 w 2877672"/>
              <a:gd name="connsiteY5" fmla="*/ 3395382 h 3395382"/>
              <a:gd name="connsiteX6" fmla="*/ 329344 w 2877672"/>
              <a:gd name="connsiteY6" fmla="*/ 2222878 h 3395382"/>
              <a:gd name="connsiteX7" fmla="*/ 328560 w 2877672"/>
              <a:gd name="connsiteY7" fmla="*/ 2222064 h 3395382"/>
              <a:gd name="connsiteX8" fmla="*/ 0 w 2877672"/>
              <a:gd name="connsiteY8" fmla="*/ 1358153 h 3395382"/>
              <a:gd name="connsiteX9" fmla="*/ 1438836 w 2877672"/>
              <a:gd name="connsiteY9" fmla="*/ 0 h 339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7672" h="3395382">
                <a:moveTo>
                  <a:pt x="1438836" y="0"/>
                </a:moveTo>
                <a:cubicBezTo>
                  <a:pt x="2233483" y="0"/>
                  <a:pt x="2877672" y="608066"/>
                  <a:pt x="2877672" y="1358153"/>
                </a:cubicBezTo>
                <a:cubicBezTo>
                  <a:pt x="2877672" y="2108240"/>
                  <a:pt x="2233483" y="2716306"/>
                  <a:pt x="1438836" y="2716306"/>
                </a:cubicBezTo>
                <a:cubicBezTo>
                  <a:pt x="1389171" y="2716306"/>
                  <a:pt x="1340093" y="2713931"/>
                  <a:pt x="1291724" y="2709294"/>
                </a:cubicBezTo>
                <a:lnTo>
                  <a:pt x="1200817" y="2696198"/>
                </a:lnTo>
                <a:lnTo>
                  <a:pt x="1135465" y="3395382"/>
                </a:lnTo>
                <a:lnTo>
                  <a:pt x="329344" y="2222878"/>
                </a:lnTo>
                <a:lnTo>
                  <a:pt x="328560" y="2222064"/>
                </a:lnTo>
                <a:cubicBezTo>
                  <a:pt x="123302" y="1987296"/>
                  <a:pt x="0" y="1686316"/>
                  <a:pt x="0" y="1358153"/>
                </a:cubicBezTo>
                <a:cubicBezTo>
                  <a:pt x="0" y="608066"/>
                  <a:pt x="644189" y="0"/>
                  <a:pt x="1438836" y="0"/>
                </a:cubicBezTo>
                <a:close/>
              </a:path>
            </a:pathLst>
          </a:custGeom>
          <a:noFill/>
          <a:ln w="63500">
            <a:solidFill>
              <a:schemeClr val="bg1"/>
            </a:solidFill>
          </a:ln>
          <a:scene3d>
            <a:camera prst="perspectiveHeroicExtremeLeftFacing"/>
            <a:lightRig rig="chilly" dir="t"/>
          </a:scene3d>
          <a:sp3d extrusionH="25400" prstMaterial="softEdge">
            <a:bevelT w="0" h="298450" prst="hardEdg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48046" y="2721123"/>
            <a:ext cx="232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Jaj, mit tettem?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" b="100000" l="259" r="89637">
                        <a14:foregroundMark x1="53886" y1="97680" x2="42487" y2="69845"/>
                        <a14:foregroundMark x1="29793" y1="97938" x2="55699" y2="82474"/>
                        <a14:foregroundMark x1="13472" y1="13402" x2="25907" y2="12629"/>
                        <a14:backgroundMark x1="58549" y1="32990" x2="36010" y2="258"/>
                      </a14:backgroundRemoval>
                    </a14:imgEffect>
                  </a14:imgLayer>
                </a14:imgProps>
              </a:ext>
            </a:extLst>
          </a:blip>
          <a:srcRect b="63187"/>
          <a:stretch/>
        </p:blipFill>
        <p:spPr>
          <a:xfrm>
            <a:off x="5048046" y="5497511"/>
            <a:ext cx="3676650" cy="13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90805D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" b="100000" l="259" r="89637">
                        <a14:foregroundMark x1="53886" y1="97680" x2="42487" y2="69845"/>
                        <a14:foregroundMark x1="29793" y1="97938" x2="55699" y2="82474"/>
                        <a14:foregroundMark x1="13472" y1="13402" x2="25907" y2="12629"/>
                        <a14:backgroundMark x1="58549" y1="32990" x2="36010" y2="258"/>
                      </a14:backgroundRemoval>
                    </a14:imgEffect>
                  </a14:imgLayer>
                </a14:imgProps>
              </a:ext>
            </a:extLst>
          </a:blip>
          <a:srcRect b="63187"/>
          <a:stretch/>
        </p:blipFill>
        <p:spPr>
          <a:xfrm>
            <a:off x="7152640" y="3335723"/>
            <a:ext cx="9518768" cy="3522277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814388" y="639445"/>
            <a:ext cx="5258751" cy="4061143"/>
            <a:chOff x="1408940" y="639445"/>
            <a:chExt cx="4622727" cy="3526155"/>
          </a:xfrm>
        </p:grpSpPr>
        <p:sp>
          <p:nvSpPr>
            <p:cNvPr id="5" name="Szabadkézi sokszög 4"/>
            <p:cNvSpPr/>
            <p:nvPr/>
          </p:nvSpPr>
          <p:spPr>
            <a:xfrm>
              <a:off x="1408940" y="639445"/>
              <a:ext cx="4321300" cy="3526155"/>
            </a:xfrm>
            <a:custGeom>
              <a:avLst/>
              <a:gdLst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200817 w 2877672"/>
                <a:gd name="connsiteY4" fmla="*/ 2696198 h 3395382"/>
                <a:gd name="connsiteX5" fmla="*/ 1135465 w 2877672"/>
                <a:gd name="connsiteY5" fmla="*/ 3395382 h 3395382"/>
                <a:gd name="connsiteX6" fmla="*/ 329344 w 2877672"/>
                <a:gd name="connsiteY6" fmla="*/ 2222878 h 3395382"/>
                <a:gd name="connsiteX7" fmla="*/ 328560 w 2877672"/>
                <a:gd name="connsiteY7" fmla="*/ 2222064 h 3395382"/>
                <a:gd name="connsiteX8" fmla="*/ 0 w 2877672"/>
                <a:gd name="connsiteY8" fmla="*/ 1358153 h 3395382"/>
                <a:gd name="connsiteX9" fmla="*/ 1438836 w 2877672"/>
                <a:gd name="connsiteY9" fmla="*/ 0 h 339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7672" h="3395382">
                  <a:moveTo>
                    <a:pt x="1438836" y="0"/>
                  </a:moveTo>
                  <a:cubicBezTo>
                    <a:pt x="2233483" y="0"/>
                    <a:pt x="2877672" y="608066"/>
                    <a:pt x="2877672" y="1358153"/>
                  </a:cubicBezTo>
                  <a:cubicBezTo>
                    <a:pt x="2877672" y="2108240"/>
                    <a:pt x="2233483" y="2716306"/>
                    <a:pt x="1438836" y="2716306"/>
                  </a:cubicBezTo>
                  <a:cubicBezTo>
                    <a:pt x="1389171" y="2716306"/>
                    <a:pt x="1340093" y="2713931"/>
                    <a:pt x="1291724" y="2709294"/>
                  </a:cubicBezTo>
                  <a:lnTo>
                    <a:pt x="1200817" y="2696198"/>
                  </a:lnTo>
                  <a:lnTo>
                    <a:pt x="1135465" y="3395382"/>
                  </a:lnTo>
                  <a:lnTo>
                    <a:pt x="329344" y="2222878"/>
                  </a:lnTo>
                  <a:lnTo>
                    <a:pt x="328560" y="2222064"/>
                  </a:lnTo>
                  <a:cubicBezTo>
                    <a:pt x="123302" y="1987296"/>
                    <a:pt x="0" y="1686316"/>
                    <a:pt x="0" y="1358153"/>
                  </a:cubicBezTo>
                  <a:cubicBezTo>
                    <a:pt x="0" y="608066"/>
                    <a:pt x="644189" y="0"/>
                    <a:pt x="1438836" y="0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  <a:scene3d>
              <a:camera prst="perspectiveHeroicExtremeLeftFacing"/>
              <a:lightRig rig="chilly" dir="t"/>
            </a:scene3d>
            <a:sp3d extrusionH="25400" prstMaterial="softEdge">
              <a:bevelT w="0" h="298450" prst="hardEdg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2922707" y="992574"/>
              <a:ext cx="3108960" cy="221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solidFill>
                    <a:schemeClr val="bg1"/>
                  </a:solidFill>
                </a:rPr>
                <a:t>Nehogy bárki megtudja!</a:t>
              </a:r>
            </a:p>
            <a:p>
              <a:r>
                <a:rPr lang="hu-HU" sz="3200" dirty="0" smtClean="0">
                  <a:solidFill>
                    <a:schemeClr val="bg1"/>
                  </a:solidFill>
                </a:rPr>
                <a:t>Elrejtem.</a:t>
              </a:r>
            </a:p>
            <a:p>
              <a:r>
                <a:rPr lang="hu-HU" sz="3200" dirty="0" smtClean="0">
                  <a:solidFill>
                    <a:schemeClr val="bg1"/>
                  </a:solidFill>
                </a:rPr>
                <a:t>Eltemetem a homokba.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44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61875 -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5">
              <a:schemeClr val="bg1"/>
            </a:gs>
            <a:gs pos="29000">
              <a:srgbClr val="FDF9E7"/>
            </a:gs>
            <a:gs pos="100000">
              <a:srgbClr val="FEF26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buborék 3"/>
          <p:cNvSpPr/>
          <p:nvPr/>
        </p:nvSpPr>
        <p:spPr>
          <a:xfrm>
            <a:off x="5421629" y="4627722"/>
            <a:ext cx="2125345" cy="1283652"/>
          </a:xfrm>
          <a:prstGeom prst="wedgeEllipseCallout">
            <a:avLst>
              <a:gd name="adj1" fmla="val -40563"/>
              <a:gd name="adj2" fmla="val 11980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735962" y="3888917"/>
            <a:ext cx="2125345" cy="1283652"/>
          </a:xfrm>
          <a:prstGeom prst="wedgeEllipseCallout">
            <a:avLst>
              <a:gd name="adj1" fmla="val -62776"/>
              <a:gd name="adj2" fmla="val -5150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462595" y="2168766"/>
            <a:ext cx="3401378" cy="1283652"/>
          </a:xfrm>
          <a:prstGeom prst="wedgeEllipseCallout">
            <a:avLst>
              <a:gd name="adj1" fmla="val -52484"/>
              <a:gd name="adj2" fmla="val -8358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462595" y="311628"/>
            <a:ext cx="2125345" cy="1283652"/>
          </a:xfrm>
          <a:prstGeom prst="wedgeEllipseCallout">
            <a:avLst>
              <a:gd name="adj1" fmla="val -62776"/>
              <a:gd name="adj2" fmla="val -5150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1692590" y="5269548"/>
            <a:ext cx="2125345" cy="1283652"/>
          </a:xfrm>
          <a:prstGeom prst="wedgeEllipseCallout">
            <a:avLst>
              <a:gd name="adj1" fmla="val -78208"/>
              <a:gd name="adj2" fmla="val 6303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3567429" y="3365502"/>
            <a:ext cx="2125345" cy="1283652"/>
          </a:xfrm>
          <a:prstGeom prst="wedgeEllipseCallout">
            <a:avLst>
              <a:gd name="adj1" fmla="val -69469"/>
              <a:gd name="adj2" fmla="val 4188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7282180" y="2823691"/>
            <a:ext cx="2125345" cy="1283652"/>
          </a:xfrm>
          <a:prstGeom prst="wedgeEllipseCallout">
            <a:avLst>
              <a:gd name="adj1" fmla="val 92542"/>
              <a:gd name="adj2" fmla="val 641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4921566" y="2007248"/>
            <a:ext cx="2125345" cy="1283652"/>
          </a:xfrm>
          <a:prstGeom prst="wedgeEllipseCallout">
            <a:avLst>
              <a:gd name="adj1" fmla="val 29351"/>
              <a:gd name="adj2" fmla="val -7052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9030016" y="541901"/>
            <a:ext cx="2767648" cy="1283652"/>
          </a:xfrm>
          <a:prstGeom prst="wedgeEllipseCallout">
            <a:avLst>
              <a:gd name="adj1" fmla="val -32213"/>
              <a:gd name="adj2" fmla="val -8136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7708263" y="4951254"/>
            <a:ext cx="4371342" cy="1642351"/>
          </a:xfrm>
          <a:prstGeom prst="wedgeEllipseCallout">
            <a:avLst>
              <a:gd name="adj1" fmla="val 32832"/>
              <a:gd name="adj2" fmla="val -9583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</a:rPr>
              <a:t>MÓÓÓÓZES!</a:t>
            </a:r>
            <a:endParaRPr lang="hu-H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Ellipszis buborék 16"/>
          <p:cNvSpPr/>
          <p:nvPr/>
        </p:nvSpPr>
        <p:spPr>
          <a:xfrm>
            <a:off x="6645591" y="529637"/>
            <a:ext cx="2125345" cy="1283652"/>
          </a:xfrm>
          <a:prstGeom prst="wedgeEllipseCallout">
            <a:avLst>
              <a:gd name="adj1" fmla="val 29351"/>
              <a:gd name="adj2" fmla="val -7052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Ellipszis buborék 17"/>
          <p:cNvSpPr/>
          <p:nvPr/>
        </p:nvSpPr>
        <p:spPr>
          <a:xfrm>
            <a:off x="2861307" y="788135"/>
            <a:ext cx="2767648" cy="1283652"/>
          </a:xfrm>
          <a:prstGeom prst="wedgeEllipseCallout">
            <a:avLst>
              <a:gd name="adj1" fmla="val 32832"/>
              <a:gd name="adj2" fmla="val -9583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5">
              <a:schemeClr val="bg1"/>
            </a:gs>
            <a:gs pos="29000">
              <a:srgbClr val="FDF9E7"/>
            </a:gs>
            <a:gs pos="100000">
              <a:srgbClr val="FEF26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buborék 5"/>
          <p:cNvSpPr/>
          <p:nvPr/>
        </p:nvSpPr>
        <p:spPr>
          <a:xfrm>
            <a:off x="735962" y="3888917"/>
            <a:ext cx="2125345" cy="1283652"/>
          </a:xfrm>
          <a:prstGeom prst="wedgeEllipseCallout">
            <a:avLst>
              <a:gd name="adj1" fmla="val -62776"/>
              <a:gd name="adj2" fmla="val -5150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462594" y="2168766"/>
            <a:ext cx="3823655" cy="1283652"/>
          </a:xfrm>
          <a:prstGeom prst="wedgeEllipseCallout">
            <a:avLst>
              <a:gd name="adj1" fmla="val -52484"/>
              <a:gd name="adj2" fmla="val -8358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2">
                    <a:lumMod val="25000"/>
                  </a:schemeClr>
                </a:solidFill>
              </a:rPr>
              <a:t>A fáraó megtudta!</a:t>
            </a:r>
            <a:endParaRPr lang="hu-H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462595" y="311628"/>
            <a:ext cx="2125345" cy="1283652"/>
          </a:xfrm>
          <a:prstGeom prst="wedgeEllipseCallout">
            <a:avLst>
              <a:gd name="adj1" fmla="val -62776"/>
              <a:gd name="adj2" fmla="val -5150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Megláttak téged!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3223576" y="4560730"/>
            <a:ext cx="2125345" cy="1283652"/>
          </a:xfrm>
          <a:prstGeom prst="wedgeEllipseCallout">
            <a:avLst>
              <a:gd name="adj1" fmla="val -78208"/>
              <a:gd name="adj2" fmla="val 6303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7593125" y="2605265"/>
            <a:ext cx="2873782" cy="1283652"/>
          </a:xfrm>
          <a:prstGeom prst="wedgeEllipseCallout">
            <a:avLst>
              <a:gd name="adj1" fmla="val 89624"/>
              <a:gd name="adj2" fmla="val 11680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Megölted!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4520246" y="2521962"/>
            <a:ext cx="2125345" cy="1283652"/>
          </a:xfrm>
          <a:prstGeom prst="wedgeEllipseCallout">
            <a:avLst>
              <a:gd name="adj1" fmla="val 35285"/>
              <a:gd name="adj2" fmla="val -13562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Minden kiderült!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9030016" y="541901"/>
            <a:ext cx="3161984" cy="1283652"/>
          </a:xfrm>
          <a:prstGeom prst="wedgeEllipseCallout">
            <a:avLst>
              <a:gd name="adj1" fmla="val -32213"/>
              <a:gd name="adj2" fmla="val -8136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Eltemetted a sivatagban!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5799770" y="5005962"/>
            <a:ext cx="4371342" cy="1642351"/>
          </a:xfrm>
          <a:prstGeom prst="wedgeEllipseCallout">
            <a:avLst>
              <a:gd name="adj1" fmla="val 32832"/>
              <a:gd name="adj2" fmla="val -9583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</a:rPr>
              <a:t>MÓÓÓÓZES!</a:t>
            </a:r>
            <a:endParaRPr lang="hu-H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Ellipszis buborék 16"/>
          <p:cNvSpPr/>
          <p:nvPr/>
        </p:nvSpPr>
        <p:spPr>
          <a:xfrm>
            <a:off x="6645591" y="529637"/>
            <a:ext cx="2125345" cy="1283652"/>
          </a:xfrm>
          <a:prstGeom prst="wedgeEllipseCallout">
            <a:avLst>
              <a:gd name="adj1" fmla="val 29351"/>
              <a:gd name="adj2" fmla="val -7052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 smtClean="0">
                <a:solidFill>
                  <a:schemeClr val="bg2">
                    <a:lumMod val="25000"/>
                  </a:schemeClr>
                </a:solidFill>
              </a:rPr>
              <a:t>Mózes!</a:t>
            </a:r>
            <a:endParaRPr lang="hu-HU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Ellipszis buborék 17"/>
          <p:cNvSpPr/>
          <p:nvPr/>
        </p:nvSpPr>
        <p:spPr>
          <a:xfrm>
            <a:off x="2925126" y="723596"/>
            <a:ext cx="2767648" cy="1283652"/>
          </a:xfrm>
          <a:prstGeom prst="wedgeEllipseCallout">
            <a:avLst>
              <a:gd name="adj1" fmla="val 32832"/>
              <a:gd name="adj2" fmla="val -9583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B9825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</a:rPr>
              <a:t>Keresnek téged!</a:t>
            </a:r>
            <a:endParaRPr lang="hu-H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/>
          <a:srcRect l="5911" t="1639" r="712"/>
          <a:stretch/>
        </p:blipFill>
        <p:spPr>
          <a:xfrm>
            <a:off x="0" y="0"/>
            <a:ext cx="12192000" cy="6221616"/>
          </a:xfrm>
          <a:prstGeom prst="rect">
            <a:avLst/>
          </a:prstGeom>
          <a:effectLst/>
        </p:spPr>
      </p:pic>
      <p:sp>
        <p:nvSpPr>
          <p:cNvPr id="25" name="Lekerekített téglalap 24"/>
          <p:cNvSpPr/>
          <p:nvPr/>
        </p:nvSpPr>
        <p:spPr>
          <a:xfrm>
            <a:off x="3920359" y="299918"/>
            <a:ext cx="4351282" cy="7094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Mózes tette nem maradt titokban.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Lekerekített téglalap 26"/>
          <p:cNvSpPr/>
          <p:nvPr/>
        </p:nvSpPr>
        <p:spPr>
          <a:xfrm>
            <a:off x="3920359" y="1309284"/>
            <a:ext cx="4351282" cy="7094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fáraó kerestetni kezdte nevelt fiát.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7577958" y="2438499"/>
            <a:ext cx="4351282" cy="7094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Mózesnek menekülnie kell.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7577958" y="3447865"/>
            <a:ext cx="4351282" cy="7094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El kell  hagynia a biztonságos és kényelmes otthonát.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3920359" y="4515882"/>
            <a:ext cx="4351282" cy="7094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Mózes nekivág a pusztának.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3920359" y="5512168"/>
            <a:ext cx="4351282" cy="7094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Nehéz szívvel indul</a:t>
            </a:r>
          </a:p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ismeretlen útra.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2424240" y="1598159"/>
            <a:ext cx="6443033" cy="818148"/>
          </a:xfrm>
          <a:prstGeom prst="roundRect">
            <a:avLst/>
          </a:prstGeom>
          <a:solidFill>
            <a:srgbClr val="4CA7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választ megtudjátok a következő órákon. 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/>
          <a:srcRect l="5911" t="1639" r="712"/>
          <a:stretch/>
        </p:blipFill>
        <p:spPr>
          <a:xfrm>
            <a:off x="-24064" y="0"/>
            <a:ext cx="12192000" cy="6221616"/>
          </a:xfrm>
          <a:prstGeom prst="rect">
            <a:avLst/>
          </a:prstGeom>
          <a:effectLst/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ekerekített téglalap 4"/>
          <p:cNvSpPr/>
          <p:nvPr/>
        </p:nvSpPr>
        <p:spPr>
          <a:xfrm>
            <a:off x="5712873" y="5403468"/>
            <a:ext cx="5637298" cy="818148"/>
          </a:xfrm>
          <a:prstGeom prst="roundRect">
            <a:avLst/>
          </a:prstGeom>
          <a:solidFill>
            <a:srgbClr val="F8EE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Hogyan vezeti Isten majd az igazságtalanságon felháborodó fiatalembert?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747141" y="3110808"/>
            <a:ext cx="5637298" cy="818148"/>
          </a:xfrm>
          <a:prstGeom prst="roundRect">
            <a:avLst/>
          </a:prstGeom>
          <a:solidFill>
            <a:srgbClr val="F8EE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Vajon mi történik az egyiptomi fáraó nevelt fiával?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Mi lesz vele, miután ilyen rossz tettet követett el?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5712873" y="4257138"/>
            <a:ext cx="5637298" cy="818148"/>
          </a:xfrm>
          <a:prstGeom prst="roundRect">
            <a:avLst/>
          </a:prstGeom>
          <a:solidFill>
            <a:srgbClr val="F8EE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Vajon mi történik Mózessel a pusztában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család és pénz nélkül?</a:t>
            </a:r>
          </a:p>
        </p:txBody>
      </p:sp>
    </p:spTree>
    <p:extLst>
      <p:ext uri="{BB962C8B-B14F-4D97-AF65-F5344CB8AC3E}">
        <p14:creationId xmlns:p14="http://schemas.microsoft.com/office/powerpoint/2010/main" val="40468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5757"/>
            </a:gs>
            <a:gs pos="100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2589072" y="280517"/>
            <a:ext cx="7142193" cy="1157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Igaza volt-e Mózesnek? 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Gondolkozz, majd </a:t>
            </a:r>
            <a:r>
              <a:rPr lang="hu-HU" sz="2800" smtClean="0">
                <a:solidFill>
                  <a:schemeClr val="tx1"/>
                </a:solidFill>
              </a:rPr>
              <a:t>kattints </a:t>
            </a:r>
            <a:r>
              <a:rPr lang="hu-HU" sz="2800" dirty="0" smtClean="0">
                <a:solidFill>
                  <a:schemeClr val="tx1"/>
                </a:solidFill>
              </a:rPr>
              <a:t>a kérdésre!</a:t>
            </a:r>
          </a:p>
        </p:txBody>
      </p:sp>
      <p:sp>
        <p:nvSpPr>
          <p:cNvPr id="8" name="1. kérdés"/>
          <p:cNvSpPr/>
          <p:nvPr/>
        </p:nvSpPr>
        <p:spPr>
          <a:xfrm>
            <a:off x="540484" y="2183888"/>
            <a:ext cx="5426513" cy="104576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46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Igaza volt, amikor felháborodott az egyiptomi rabszolgahajcsáron?</a:t>
            </a:r>
            <a:endParaRPr lang="hu-HU" sz="2400" dirty="0"/>
          </a:p>
        </p:txBody>
      </p:sp>
      <p:sp>
        <p:nvSpPr>
          <p:cNvPr id="11" name="2. kérdés"/>
          <p:cNvSpPr/>
          <p:nvPr/>
        </p:nvSpPr>
        <p:spPr>
          <a:xfrm>
            <a:off x="540484" y="3534989"/>
            <a:ext cx="5426514" cy="1045765"/>
          </a:xfrm>
          <a:prstGeom prst="roundRect">
            <a:avLst/>
          </a:prstGeom>
          <a:solidFill>
            <a:srgbClr val="F8901E"/>
          </a:solidFill>
          <a:ln>
            <a:noFill/>
          </a:ln>
          <a:effectLst>
            <a:outerShdw blurRad="546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Igaza volt, hogy megtámadta?</a:t>
            </a:r>
            <a:endParaRPr lang="hu-HU" sz="2400" dirty="0"/>
          </a:p>
        </p:txBody>
      </p:sp>
      <p:sp>
        <p:nvSpPr>
          <p:cNvPr id="12" name="3. kérdés"/>
          <p:cNvSpPr/>
          <p:nvPr/>
        </p:nvSpPr>
        <p:spPr>
          <a:xfrm>
            <a:off x="540482" y="4886090"/>
            <a:ext cx="5426515" cy="1045765"/>
          </a:xfrm>
          <a:prstGeom prst="roundRect">
            <a:avLst/>
          </a:prstGeom>
          <a:solidFill>
            <a:srgbClr val="F8901E"/>
          </a:solidFill>
          <a:ln>
            <a:noFill/>
          </a:ln>
          <a:effectLst>
            <a:outerShdw blurRad="546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Igaza volt, hogy ölt?</a:t>
            </a:r>
            <a:endParaRPr lang="hu-HU" sz="2400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6225004" y="2183888"/>
            <a:ext cx="5426513" cy="104576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46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Igen, mert együtt érzett azzal a szolgával, akik igazságtalanul bántottak.</a:t>
            </a:r>
            <a:endParaRPr lang="hu-HU" sz="2400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6225004" y="3534989"/>
            <a:ext cx="5426514" cy="1045765"/>
          </a:xfrm>
          <a:prstGeom prst="roundRect">
            <a:avLst/>
          </a:prstGeom>
          <a:solidFill>
            <a:srgbClr val="F8901E"/>
          </a:solidFill>
          <a:ln>
            <a:noFill/>
          </a:ln>
          <a:effectLst>
            <a:outerShdw blurRad="546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Nem, mert nem bánthatunk másokat.  </a:t>
            </a:r>
            <a:endParaRPr lang="hu-HU" sz="2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6225004" y="4886089"/>
            <a:ext cx="5426515" cy="1045765"/>
          </a:xfrm>
          <a:prstGeom prst="roundRect">
            <a:avLst/>
          </a:prstGeom>
          <a:solidFill>
            <a:srgbClr val="F8901E"/>
          </a:solidFill>
          <a:ln>
            <a:noFill/>
          </a:ln>
          <a:effectLst>
            <a:outerShdw blurRad="546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Nem, mert az életet Isten adta, senki sem veheti el mások életét.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5"/>
            <a:ext cx="1462190" cy="1440000"/>
          </a:xfrm>
          <a:prstGeom prst="rect">
            <a:avLst/>
          </a:prstGeom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981894" y="319913"/>
            <a:ext cx="8228213" cy="1110020"/>
          </a:xfrm>
          <a:prstGeom prst="roundRect">
            <a:avLst/>
          </a:prstGeom>
          <a:solidFill>
            <a:srgbClr val="FEF7D7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chemeClr val="tx1"/>
                </a:solidFill>
              </a:rPr>
              <a:t>Kipróbáltad óra elején a játékot? Emlékezz vissza!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Szerinted mire tanít minket a játék? Kattints a szavakra!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6618354" y="2007985"/>
            <a:ext cx="2916000" cy="1332000"/>
          </a:xfrm>
          <a:prstGeom prst="roundRect">
            <a:avLst/>
          </a:prstGeom>
          <a:solidFill>
            <a:srgbClr val="B98258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A megállás</a:t>
            </a:r>
            <a:endParaRPr lang="hu-HU" sz="2800" dirty="0"/>
          </a:p>
        </p:txBody>
      </p:sp>
      <p:sp>
        <p:nvSpPr>
          <p:cNvPr id="5" name="a vonal"/>
          <p:cNvSpPr/>
          <p:nvPr/>
        </p:nvSpPr>
        <p:spPr>
          <a:xfrm>
            <a:off x="2657647" y="1998406"/>
            <a:ext cx="2916000" cy="1332000"/>
          </a:xfrm>
          <a:prstGeom prst="roundRect">
            <a:avLst/>
          </a:prstGeom>
          <a:solidFill>
            <a:srgbClr val="B98258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A vonal</a:t>
            </a:r>
            <a:endParaRPr lang="hu-HU" sz="28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1981894" y="5667751"/>
            <a:ext cx="8765512" cy="922422"/>
          </a:xfrm>
          <a:prstGeom prst="roundRect">
            <a:avLst/>
          </a:prstGeom>
          <a:solidFill>
            <a:srgbClr val="F8EEB3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chemeClr val="tx1"/>
                </a:solidFill>
              </a:rPr>
              <a:t>Gondolkozz! Mit tanít ez a játék arról, hogy mit tegyünk, ha elönt a harag minket?</a:t>
            </a: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8" y="224454"/>
            <a:ext cx="1892273" cy="3017705"/>
          </a:xfrm>
          <a:prstGeom prst="rect">
            <a:avLst/>
          </a:prstGeom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islán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80" y="260212"/>
            <a:ext cx="1495844" cy="2598841"/>
          </a:xfrm>
          <a:prstGeom prst="rect">
            <a:avLst/>
          </a:prstGeom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e lépd át!"/>
          <p:cNvSpPr/>
          <p:nvPr/>
        </p:nvSpPr>
        <p:spPr>
          <a:xfrm>
            <a:off x="6618354" y="3857084"/>
            <a:ext cx="4320000" cy="1332000"/>
          </a:xfrm>
          <a:prstGeom prst="roundRect">
            <a:avLst/>
          </a:prstGeom>
          <a:solidFill>
            <a:srgbClr val="D2C49F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Ne lépd át a határt</a:t>
            </a:r>
            <a:r>
              <a:rPr lang="hu-HU" sz="2800" dirty="0" smtClean="0"/>
              <a:t>!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3108"/>
            <a:ext cx="1462190" cy="1440000"/>
          </a:xfrm>
          <a:prstGeom prst="rect">
            <a:avLst/>
          </a:prstGeom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igyelj arra!"/>
          <p:cNvSpPr/>
          <p:nvPr/>
        </p:nvSpPr>
        <p:spPr>
          <a:xfrm>
            <a:off x="1253647" y="3870333"/>
            <a:ext cx="4320000" cy="1332000"/>
          </a:xfrm>
          <a:prstGeom prst="roundRect">
            <a:avLst/>
          </a:prstGeom>
          <a:solidFill>
            <a:srgbClr val="D2C49F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Figyelj arra, hol a határ!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229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468BA0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EFCB7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837726" y="342526"/>
            <a:ext cx="7142193" cy="1157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A Bibliában azt tanítja Isten, hogy választhatunk. Ezt olvassuk: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886741" y="1660115"/>
            <a:ext cx="10539663" cy="40027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546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i="1" dirty="0" smtClean="0">
                <a:solidFill>
                  <a:srgbClr val="E8B638"/>
                </a:solidFill>
              </a:rPr>
              <a:t>„Eléd adtam az életet és a jót,</a:t>
            </a:r>
          </a:p>
          <a:p>
            <a:pPr algn="ctr"/>
            <a:r>
              <a:rPr lang="hu-HU" sz="2800" i="1" dirty="0" smtClean="0">
                <a:solidFill>
                  <a:srgbClr val="E8B638"/>
                </a:solidFill>
              </a:rPr>
              <a:t>de a halált és a rosszat is.</a:t>
            </a:r>
          </a:p>
          <a:p>
            <a:pPr algn="ctr"/>
            <a:r>
              <a:rPr lang="hu-HU" sz="2800" i="1" dirty="0" smtClean="0">
                <a:solidFill>
                  <a:srgbClr val="E8B638"/>
                </a:solidFill>
              </a:rPr>
              <a:t>Válaszd hát az életet!”</a:t>
            </a:r>
          </a:p>
          <a:p>
            <a:pPr algn="ctr"/>
            <a:endParaRPr lang="hu-HU" sz="2800" i="1" dirty="0" smtClean="0">
              <a:solidFill>
                <a:srgbClr val="E8B638"/>
              </a:solidFill>
            </a:endParaRPr>
          </a:p>
          <a:p>
            <a:pPr algn="ctr"/>
            <a:r>
              <a:rPr lang="hu-HU" sz="2800" dirty="0" smtClean="0">
                <a:solidFill>
                  <a:srgbClr val="E8B638"/>
                </a:solidFill>
              </a:rPr>
              <a:t>Mózes 5. könyve 30,15.19</a:t>
            </a:r>
            <a:endParaRPr lang="hu-HU" sz="2800" dirty="0">
              <a:solidFill>
                <a:srgbClr val="E8B638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4"/>
            <a:ext cx="1324303" cy="130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4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8EEB3"/>
            </a:gs>
            <a:gs pos="0">
              <a:schemeClr val="bg1"/>
            </a:gs>
            <a:gs pos="93960">
              <a:srgbClr val="8F7943"/>
            </a:gs>
            <a:gs pos="67000">
              <a:srgbClr val="B8A16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buborék 5"/>
          <p:cNvSpPr/>
          <p:nvPr/>
        </p:nvSpPr>
        <p:spPr>
          <a:xfrm>
            <a:off x="4380741" y="1421135"/>
            <a:ext cx="3476609" cy="1536574"/>
          </a:xfrm>
          <a:prstGeom prst="wedgeEllipseCallout">
            <a:avLst>
              <a:gd name="adj1" fmla="val -338"/>
              <a:gd name="adj2" fmla="val -7568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</a:rPr>
              <a:t>Mit csinálsz, ha elönt a harag?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788709" y="115809"/>
            <a:ext cx="9494520" cy="782052"/>
          </a:xfrm>
          <a:prstGeom prst="roundRect">
            <a:avLst/>
          </a:prstGeom>
          <a:solidFill>
            <a:srgbClr val="E2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Hogyan lehet megakadályozni, hogy ne uralkodjon el a harag rajtunk? Mit mondanak erről mások?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5" name="Ellipszis buborék 4"/>
          <p:cNvSpPr/>
          <p:nvPr/>
        </p:nvSpPr>
        <p:spPr>
          <a:xfrm>
            <a:off x="267953" y="1541716"/>
            <a:ext cx="3041513" cy="2131996"/>
          </a:xfrm>
          <a:prstGeom prst="wedgeEllipseCallout">
            <a:avLst>
              <a:gd name="adj1" fmla="val -47688"/>
              <a:gd name="adj2" fmla="val 10450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Magamban elszámolok 10-ig.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453724" y="4646000"/>
            <a:ext cx="3041513" cy="2065162"/>
          </a:xfrm>
          <a:prstGeom prst="wedgeEllipseCallout">
            <a:avLst>
              <a:gd name="adj1" fmla="val -61330"/>
              <a:gd name="adj2" fmla="val 53715"/>
            </a:avLst>
          </a:prstGeom>
          <a:solidFill>
            <a:srgbClr val="B982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Sokszor veszek nagy levegőt.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8212859" y="3770437"/>
            <a:ext cx="3727970" cy="2835845"/>
          </a:xfrm>
          <a:prstGeom prst="wedgeEllipseCallout">
            <a:avLst>
              <a:gd name="adj1" fmla="val 47851"/>
              <a:gd name="adj2" fmla="val 5216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Kérem Istent, hogy adjon erőt, hogy haragomban ne </a:t>
            </a:r>
            <a:r>
              <a:rPr lang="hu-HU" sz="2400" dirty="0" err="1" smtClean="0">
                <a:solidFill>
                  <a:schemeClr val="bg1"/>
                </a:solidFill>
              </a:rPr>
              <a:t>bántsak</a:t>
            </a:r>
            <a:r>
              <a:rPr lang="hu-HU" sz="2400" dirty="0" smtClean="0">
                <a:solidFill>
                  <a:schemeClr val="bg1"/>
                </a:solidFill>
              </a:rPr>
              <a:t> meg senkit.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5039758" y="4778707"/>
            <a:ext cx="2817592" cy="1845372"/>
          </a:xfrm>
          <a:prstGeom prst="wedgeEllipseCallout">
            <a:avLst>
              <a:gd name="adj1" fmla="val 79870"/>
              <a:gd name="adj2" fmla="val 5108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Imádkozom, hogy jól </a:t>
            </a:r>
            <a:r>
              <a:rPr lang="hu-HU" sz="2400" dirty="0" err="1" smtClean="0">
                <a:solidFill>
                  <a:schemeClr val="bg1"/>
                </a:solidFill>
              </a:rPr>
              <a:t>döntsek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8212859" y="1353307"/>
            <a:ext cx="3362355" cy="1896719"/>
          </a:xfrm>
          <a:prstGeom prst="wedgeEllipseCallout">
            <a:avLst>
              <a:gd name="adj1" fmla="val 61994"/>
              <a:gd name="adj2" fmla="val 97300"/>
            </a:avLst>
          </a:prstGeom>
          <a:solidFill>
            <a:srgbClr val="AC53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Megbeszélem a családommal.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3003439" y="3250026"/>
            <a:ext cx="2708509" cy="2117298"/>
          </a:xfrm>
          <a:prstGeom prst="wedgeEllipseCallout">
            <a:avLst>
              <a:gd name="adj1" fmla="val -28438"/>
              <a:gd name="adj2" fmla="val 116203"/>
            </a:avLst>
          </a:prstGeom>
          <a:solidFill>
            <a:srgbClr val="E9841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Elmegyek futni.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2190" cy="1440000"/>
          </a:xfrm>
          <a:prstGeom prst="rect">
            <a:avLst/>
          </a:prstGeom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0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1705" cy="1403125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673740" y="1218097"/>
            <a:ext cx="6844521" cy="52020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rgbClr val="AA7757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2848521" y="308568"/>
            <a:ext cx="6494959" cy="1278776"/>
          </a:xfrm>
          <a:prstGeom prst="roundRect">
            <a:avLst/>
          </a:prstGeom>
          <a:solidFill>
            <a:srgbClr val="FEFE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Írj egy lapra egy imádságot, amit el tudsz mondani, amikor nagyon megharagszol!</a:t>
            </a:r>
          </a:p>
          <a:p>
            <a:pPr algn="ctr"/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Ki is díszítheted a lapot.</a:t>
            </a:r>
            <a:endParaRPr lang="hu-H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505204" y="5380607"/>
            <a:ext cx="3181592" cy="1278776"/>
          </a:xfrm>
          <a:prstGeom prst="roundRect">
            <a:avLst/>
          </a:prstGeom>
          <a:solidFill>
            <a:srgbClr val="FEFE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Tanuld meg! Próbáld ki!</a:t>
            </a:r>
          </a:p>
          <a:p>
            <a:pPr algn="ctr"/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Írd meg a Hittanoktatódnak a tapasztalataidat!</a:t>
            </a:r>
            <a:endParaRPr lang="hu-H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3" name="Csoportba foglalás 62"/>
          <p:cNvGrpSpPr/>
          <p:nvPr/>
        </p:nvGrpSpPr>
        <p:grpSpPr>
          <a:xfrm>
            <a:off x="4156691" y="2381924"/>
            <a:ext cx="3878619" cy="2457450"/>
            <a:chOff x="4354771" y="2381924"/>
            <a:chExt cx="3878619" cy="2457450"/>
          </a:xfrm>
        </p:grpSpPr>
        <p:cxnSp>
          <p:nvCxnSpPr>
            <p:cNvPr id="36" name="Egyenes összekötő 35"/>
            <p:cNvCxnSpPr/>
            <p:nvPr/>
          </p:nvCxnSpPr>
          <p:spPr>
            <a:xfrm>
              <a:off x="4357434" y="2381924"/>
              <a:ext cx="3863554" cy="0"/>
            </a:xfrm>
            <a:prstGeom prst="line">
              <a:avLst/>
            </a:prstGeom>
            <a:ln w="317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36"/>
            <p:cNvCxnSpPr/>
            <p:nvPr/>
          </p:nvCxnSpPr>
          <p:spPr>
            <a:xfrm>
              <a:off x="4355218" y="3201074"/>
              <a:ext cx="3863554" cy="0"/>
            </a:xfrm>
            <a:prstGeom prst="line">
              <a:avLst/>
            </a:prstGeom>
            <a:ln w="317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>
              <a:off x="4369836" y="4020224"/>
              <a:ext cx="3863554" cy="0"/>
            </a:xfrm>
            <a:prstGeom prst="line">
              <a:avLst/>
            </a:prstGeom>
            <a:ln w="317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/>
            <p:cNvCxnSpPr/>
            <p:nvPr/>
          </p:nvCxnSpPr>
          <p:spPr>
            <a:xfrm>
              <a:off x="4354771" y="4839374"/>
              <a:ext cx="3863554" cy="0"/>
            </a:xfrm>
            <a:prstGeom prst="line">
              <a:avLst/>
            </a:prstGeom>
            <a:ln w="317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Csoportba foglalás 40"/>
          <p:cNvGrpSpPr/>
          <p:nvPr/>
        </p:nvGrpSpPr>
        <p:grpSpPr>
          <a:xfrm>
            <a:off x="8386390" y="5351270"/>
            <a:ext cx="787724" cy="880518"/>
            <a:chOff x="9626372" y="537572"/>
            <a:chExt cx="1946990" cy="2757069"/>
          </a:xfrm>
        </p:grpSpPr>
        <p:sp>
          <p:nvSpPr>
            <p:cNvPr id="42" name="Ellipszis 5"/>
            <p:cNvSpPr/>
            <p:nvPr/>
          </p:nvSpPr>
          <p:spPr>
            <a:xfrm>
              <a:off x="10400102" y="537572"/>
              <a:ext cx="513446" cy="2126267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5"/>
            <p:cNvSpPr/>
            <p:nvPr/>
          </p:nvSpPr>
          <p:spPr>
            <a:xfrm rot="19422482">
              <a:off x="9626372" y="939292"/>
              <a:ext cx="642437" cy="2355349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Ellipszis 5"/>
            <p:cNvSpPr/>
            <p:nvPr/>
          </p:nvSpPr>
          <p:spPr>
            <a:xfrm rot="1598991" flipH="1">
              <a:off x="10930925" y="913207"/>
              <a:ext cx="642437" cy="2355349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5" name="Csoportba foglalás 44"/>
          <p:cNvGrpSpPr/>
          <p:nvPr/>
        </p:nvGrpSpPr>
        <p:grpSpPr>
          <a:xfrm>
            <a:off x="2950891" y="5351270"/>
            <a:ext cx="787724" cy="880518"/>
            <a:chOff x="9626372" y="537572"/>
            <a:chExt cx="1946990" cy="2757069"/>
          </a:xfrm>
        </p:grpSpPr>
        <p:sp>
          <p:nvSpPr>
            <p:cNvPr id="46" name="Ellipszis 5"/>
            <p:cNvSpPr/>
            <p:nvPr/>
          </p:nvSpPr>
          <p:spPr>
            <a:xfrm>
              <a:off x="10400102" y="537572"/>
              <a:ext cx="513446" cy="2126267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5"/>
            <p:cNvSpPr/>
            <p:nvPr/>
          </p:nvSpPr>
          <p:spPr>
            <a:xfrm rot="19422482">
              <a:off x="9626372" y="939292"/>
              <a:ext cx="642437" cy="2355349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5"/>
            <p:cNvSpPr/>
            <p:nvPr/>
          </p:nvSpPr>
          <p:spPr>
            <a:xfrm rot="1598991" flipH="1">
              <a:off x="10930925" y="913207"/>
              <a:ext cx="642437" cy="2355349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9" name="Csoportba foglalás 48"/>
          <p:cNvGrpSpPr/>
          <p:nvPr/>
        </p:nvGrpSpPr>
        <p:grpSpPr>
          <a:xfrm flipV="1">
            <a:off x="2938458" y="1711677"/>
            <a:ext cx="787724" cy="880518"/>
            <a:chOff x="9626372" y="537572"/>
            <a:chExt cx="1946990" cy="2757069"/>
          </a:xfrm>
        </p:grpSpPr>
        <p:sp>
          <p:nvSpPr>
            <p:cNvPr id="50" name="Ellipszis 5"/>
            <p:cNvSpPr/>
            <p:nvPr/>
          </p:nvSpPr>
          <p:spPr>
            <a:xfrm>
              <a:off x="10400102" y="537572"/>
              <a:ext cx="513446" cy="2126267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"/>
            <p:cNvSpPr/>
            <p:nvPr/>
          </p:nvSpPr>
          <p:spPr>
            <a:xfrm rot="19422482">
              <a:off x="9626372" y="939292"/>
              <a:ext cx="642437" cy="2355349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"/>
            <p:cNvSpPr/>
            <p:nvPr/>
          </p:nvSpPr>
          <p:spPr>
            <a:xfrm rot="1598991" flipH="1">
              <a:off x="10930925" y="913207"/>
              <a:ext cx="642437" cy="2355349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 flipV="1">
            <a:off x="8541284" y="1711677"/>
            <a:ext cx="787724" cy="880518"/>
            <a:chOff x="9626372" y="537572"/>
            <a:chExt cx="1946990" cy="2757069"/>
          </a:xfrm>
        </p:grpSpPr>
        <p:sp>
          <p:nvSpPr>
            <p:cNvPr id="54" name="Ellipszis 5"/>
            <p:cNvSpPr/>
            <p:nvPr/>
          </p:nvSpPr>
          <p:spPr>
            <a:xfrm>
              <a:off x="10400102" y="537572"/>
              <a:ext cx="513446" cy="2126267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Ellipszis 5"/>
            <p:cNvSpPr/>
            <p:nvPr/>
          </p:nvSpPr>
          <p:spPr>
            <a:xfrm rot="19422482">
              <a:off x="9626372" y="939292"/>
              <a:ext cx="642437" cy="2355349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"/>
            <p:cNvSpPr/>
            <p:nvPr/>
          </p:nvSpPr>
          <p:spPr>
            <a:xfrm rot="1598991" flipH="1">
              <a:off x="10930925" y="913207"/>
              <a:ext cx="642437" cy="2355349"/>
            </a:xfrm>
            <a:custGeom>
              <a:avLst/>
              <a:gdLst>
                <a:gd name="connsiteX0" fmla="*/ 0 w 981075"/>
                <a:gd name="connsiteY0" fmla="*/ 1352550 h 2705100"/>
                <a:gd name="connsiteX1" fmla="*/ 490538 w 981075"/>
                <a:gd name="connsiteY1" fmla="*/ 0 h 2705100"/>
                <a:gd name="connsiteX2" fmla="*/ 981076 w 981075"/>
                <a:gd name="connsiteY2" fmla="*/ 1352550 h 2705100"/>
                <a:gd name="connsiteX3" fmla="*/ 490538 w 981075"/>
                <a:gd name="connsiteY3" fmla="*/ 2705100 h 2705100"/>
                <a:gd name="connsiteX4" fmla="*/ 0 w 981075"/>
                <a:gd name="connsiteY4" fmla="*/ 1352550 h 2705100"/>
                <a:gd name="connsiteX0" fmla="*/ 0 w 981076"/>
                <a:gd name="connsiteY0" fmla="*/ 1352550 h 2705100"/>
                <a:gd name="connsiteX1" fmla="*/ 490538 w 981076"/>
                <a:gd name="connsiteY1" fmla="*/ 0 h 2705100"/>
                <a:gd name="connsiteX2" fmla="*/ 981076 w 981076"/>
                <a:gd name="connsiteY2" fmla="*/ 1352550 h 2705100"/>
                <a:gd name="connsiteX3" fmla="*/ 490538 w 981076"/>
                <a:gd name="connsiteY3" fmla="*/ 2705100 h 2705100"/>
                <a:gd name="connsiteX4" fmla="*/ 0 w 981076"/>
                <a:gd name="connsiteY4" fmla="*/ 1352550 h 2705100"/>
                <a:gd name="connsiteX0" fmla="*/ 0 w 1181101"/>
                <a:gd name="connsiteY0" fmla="*/ 1353513 h 2706804"/>
                <a:gd name="connsiteX1" fmla="*/ 490538 w 1181101"/>
                <a:gd name="connsiteY1" fmla="*/ 963 h 2706804"/>
                <a:gd name="connsiteX2" fmla="*/ 1181101 w 1181101"/>
                <a:gd name="connsiteY2" fmla="*/ 1201113 h 2706804"/>
                <a:gd name="connsiteX3" fmla="*/ 490538 w 1181101"/>
                <a:gd name="connsiteY3" fmla="*/ 2706063 h 2706804"/>
                <a:gd name="connsiteX4" fmla="*/ 0 w 1181101"/>
                <a:gd name="connsiteY4" fmla="*/ 1353513 h 2706804"/>
                <a:gd name="connsiteX0" fmla="*/ 0 w 1181101"/>
                <a:gd name="connsiteY0" fmla="*/ 1353513 h 2708339"/>
                <a:gd name="connsiteX1" fmla="*/ 490538 w 1181101"/>
                <a:gd name="connsiteY1" fmla="*/ 963 h 2708339"/>
                <a:gd name="connsiteX2" fmla="*/ 1181101 w 1181101"/>
                <a:gd name="connsiteY2" fmla="*/ 1201113 h 2708339"/>
                <a:gd name="connsiteX3" fmla="*/ 490538 w 1181101"/>
                <a:gd name="connsiteY3" fmla="*/ 2706063 h 2708339"/>
                <a:gd name="connsiteX4" fmla="*/ 0 w 1181101"/>
                <a:gd name="connsiteY4" fmla="*/ 1353513 h 2708339"/>
                <a:gd name="connsiteX0" fmla="*/ 0 w 1181101"/>
                <a:gd name="connsiteY0" fmla="*/ 1353513 h 2706072"/>
                <a:gd name="connsiteX1" fmla="*/ 490538 w 1181101"/>
                <a:gd name="connsiteY1" fmla="*/ 963 h 2706072"/>
                <a:gd name="connsiteX2" fmla="*/ 1181101 w 1181101"/>
                <a:gd name="connsiteY2" fmla="*/ 1201113 h 2706072"/>
                <a:gd name="connsiteX3" fmla="*/ 490538 w 1181101"/>
                <a:gd name="connsiteY3" fmla="*/ 2706063 h 2706072"/>
                <a:gd name="connsiteX4" fmla="*/ 0 w 1181101"/>
                <a:gd name="connsiteY4" fmla="*/ 1353513 h 27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1" h="2706072">
                  <a:moveTo>
                    <a:pt x="0" y="1353513"/>
                  </a:moveTo>
                  <a:cubicBezTo>
                    <a:pt x="0" y="606520"/>
                    <a:pt x="293688" y="26363"/>
                    <a:pt x="490538" y="963"/>
                  </a:cubicBezTo>
                  <a:cubicBezTo>
                    <a:pt x="687388" y="-24437"/>
                    <a:pt x="1181101" y="454120"/>
                    <a:pt x="1181101" y="1201113"/>
                  </a:cubicBezTo>
                  <a:cubicBezTo>
                    <a:pt x="1181101" y="1948106"/>
                    <a:pt x="514867" y="2709238"/>
                    <a:pt x="490538" y="2706063"/>
                  </a:cubicBezTo>
                  <a:cubicBezTo>
                    <a:pt x="466209" y="2702888"/>
                    <a:pt x="0" y="2100506"/>
                    <a:pt x="0" y="1353513"/>
                  </a:cubicBezTo>
                  <a:close/>
                </a:path>
              </a:pathLst>
            </a:custGeom>
            <a:solidFill>
              <a:srgbClr val="F1E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666" y1="76952" x2="25666" y2="76952"/>
                        <a14:foregroundMark x1="25386" y1="77563" x2="25386" y2="77563"/>
                        <a14:foregroundMark x1="22814" y1="79257" x2="22814" y2="79257"/>
                        <a14:foregroundMark x1="22814" y1="79257" x2="22814" y2="79257"/>
                        <a14:foregroundMark x1="22814" y1="79257" x2="22814" y2="79257"/>
                        <a14:backgroundMark x1="40486" y1="76858" x2="40486" y2="76858"/>
                        <a14:backgroundMark x1="16129" y1="77987" x2="16129" y2="77987"/>
                        <a14:backgroundMark x1="29593" y1="77705" x2="29593" y2="77705"/>
                        <a14:backgroundMark x1="33894" y1="79727" x2="33894" y2="79727"/>
                        <a14:backgroundMark x1="51052" y1="76858" x2="51052" y2="76858"/>
                        <a14:backgroundMark x1="61384" y1="76246" x2="61384" y2="76246"/>
                        <a14:backgroundMark x1="21879" y1="80292" x2="21879" y2="80292"/>
                        <a14:backgroundMark x1="20150" y1="77987" x2="20150" y2="77987"/>
                      </a14:backgroundRemoval>
                    </a14:imgEffect>
                  </a14:imgLayer>
                </a14:imgProps>
              </a:ext>
            </a:extLst>
          </a:blip>
          <a:srcRect l="20510" t="8229" r="17096" b="21221"/>
          <a:stretch/>
        </p:blipFill>
        <p:spPr>
          <a:xfrm>
            <a:off x="4103075" y="1932518"/>
            <a:ext cx="966794" cy="10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0.00023 C 0.00794 0.00093 0.04271 0.01643 0.05912 0.01088 C 0.07761 0.00532 0.11146 -0.00694 0.09896 -0.03241 C 0.0819 -0.05301 0.05886 -0.06273 0.03633 0.02708 C 0.00248 0.13727 0.09115 0.09537 0.11146 0.06134 C 0.12839 0.01181 0.15274 -0.04861 0.17383 -0.04306 C 0.18737 -0.04213 0.17552 0.05903 0.17031 0.09838 C 0.17305 0.10648 0.17383 0.00486 0.18099 -0.01574 C 0.20352 0.04028 0.21367 -0.03982 0.22956 -0.02037 C 0.24115 -0.00995 0.17031 0.0287 0.2224 0.08704 C 0.23607 0.11412 0.27084 0.10648 0.28815 0.08843 C 0.30274 0.07917 0.31875 0.04838 0.32162 0.0338 C 0.31875 0.01806 0.30821 -0.01875 0.29466 -0.02963 C 0.28294 -0.03935 0.24375 -0.02755 0.23125 -0.025 C 0.23008 -0.02176 0.27956 -0.0331 0.29505 -0.02894 C 0.31068 -0.02454 0.31823 -0.00093 0.32435 0.00069 " pathEditMode="relative" rAng="0" ptsTypes="AAAAAAAAAAAAAAA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solidFill>
            <a:srgbClr val="E8B6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hittanórára!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B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248FE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48FE1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48FE1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248FE1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248FE1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48FE1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248FE1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248FE1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2664487" y="3523842"/>
            <a:ext cx="6863026" cy="2092871"/>
          </a:xfrm>
          <a:prstGeom prst="roundRect">
            <a:avLst/>
          </a:prstGeom>
          <a:solidFill>
            <a:srgbClr val="B982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 smtClean="0"/>
              <a:t>Benti feladat:</a:t>
            </a:r>
          </a:p>
          <a:p>
            <a:pPr algn="just"/>
            <a:r>
              <a:rPr lang="hu-HU" sz="2400" dirty="0" smtClean="0"/>
              <a:t>Gondolkozz el a következő kérdéseket!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Nehéz volt-e pontosan a vonalnál megállni?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Miért sikerült jobban eltalálni a vonalat, amikor már többször is gyakoroltad?</a:t>
            </a:r>
          </a:p>
          <a:p>
            <a:pPr algn="just"/>
            <a:endParaRPr lang="hu-HU" sz="2400" dirty="0" smtClean="0"/>
          </a:p>
        </p:txBody>
      </p:sp>
      <p:sp>
        <p:nvSpPr>
          <p:cNvPr id="5" name="Lekerekített téglalap 4"/>
          <p:cNvSpPr/>
          <p:nvPr/>
        </p:nvSpPr>
        <p:spPr>
          <a:xfrm>
            <a:off x="1797704" y="346167"/>
            <a:ext cx="8596593" cy="2865944"/>
          </a:xfrm>
          <a:prstGeom prst="roundRect">
            <a:avLst/>
          </a:prstGeom>
          <a:solidFill>
            <a:srgbClr val="9EAC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 smtClean="0"/>
              <a:t>Kinti feladat: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Menj ki az udvarra vagy a játszótérre!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Húzz egy vonalat földre!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Menj távolabb, és </a:t>
            </a:r>
            <a:r>
              <a:rPr lang="hu-HU" sz="2400" b="1" dirty="0" smtClean="0"/>
              <a:t>nagyon gyorsan </a:t>
            </a:r>
            <a:r>
              <a:rPr lang="hu-HU" sz="2400" dirty="0" smtClean="0"/>
              <a:t>fuss a vonalig!  Állj meg, mielőtt rálépsz!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Addig gyakorold, amíg a cipőd orra a lehető legközelebb van a vonalhoz! Legalább ötször próbáld!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3369644" y="5928060"/>
            <a:ext cx="5452711" cy="700321"/>
          </a:xfrm>
          <a:prstGeom prst="roundRect">
            <a:avLst/>
          </a:prstGeom>
          <a:solidFill>
            <a:srgbClr val="DA4900">
              <a:alpha val="6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 smtClean="0"/>
              <a:t>Jegyezd meg a tapasztalataidat!</a:t>
            </a:r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1" y="3396383"/>
            <a:ext cx="2091109" cy="33348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749" y="3609649"/>
            <a:ext cx="1810669" cy="314580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 rot="19439466">
            <a:off x="858473" y="6177996"/>
            <a:ext cx="2022888" cy="165329"/>
          </a:xfrm>
          <a:prstGeom prst="rect">
            <a:avLst/>
          </a:prstGeom>
          <a:solidFill>
            <a:srgbClr val="D0D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 rot="2160534" flipV="1">
            <a:off x="9353378" y="6195557"/>
            <a:ext cx="2022888" cy="165329"/>
          </a:xfrm>
          <a:prstGeom prst="rect">
            <a:avLst/>
          </a:prstGeom>
          <a:solidFill>
            <a:srgbClr val="D0D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4429627" y="3523842"/>
            <a:ext cx="3332747" cy="2092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Most menj futni!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0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8" grpId="0" animBg="1"/>
      <p:bldP spid="9" grpId="0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44313"/>
          <a:stretch/>
        </p:blipFill>
        <p:spPr>
          <a:xfrm>
            <a:off x="2698527" y="-27871"/>
            <a:ext cx="6794946" cy="6885871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2933320" y="5024201"/>
            <a:ext cx="6347157" cy="1073815"/>
          </a:xfrm>
          <a:prstGeom prst="trapezoid">
            <a:avLst>
              <a:gd name="adj" fmla="val 56156"/>
            </a:avLst>
          </a:prstGeom>
          <a:solidFill>
            <a:srgbClr val="E2C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Mózes jólétben és biztonságban nőtt fel a fáraó palotájában. 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Erős, értelmes,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igazságszerető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volt.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638799" y="4216368"/>
            <a:ext cx="4936198" cy="684981"/>
          </a:xfrm>
          <a:prstGeom prst="trapezoid">
            <a:avLst>
              <a:gd name="adj" fmla="val 51170"/>
            </a:avLst>
          </a:prstGeom>
          <a:solidFill>
            <a:srgbClr val="E2C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És kissé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lobbanékony természetű ifjúvá serdült.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sp>
        <p:nvSpPr>
          <p:cNvPr id="8" name="Trapezoid 7"/>
          <p:cNvSpPr/>
          <p:nvPr/>
        </p:nvSpPr>
        <p:spPr>
          <a:xfrm>
            <a:off x="4323455" y="3038141"/>
            <a:ext cx="3566887" cy="564844"/>
          </a:xfrm>
          <a:prstGeom prst="trapezoid">
            <a:avLst>
              <a:gd name="adj" fmla="val 52997"/>
            </a:avLst>
          </a:prstGeom>
          <a:solidFill>
            <a:srgbClr val="E2C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Népét családját nem felejtette el.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048764" y="3725837"/>
            <a:ext cx="4116269" cy="367677"/>
          </a:xfrm>
          <a:prstGeom prst="trapezoid">
            <a:avLst>
              <a:gd name="adj" fmla="val 42779"/>
            </a:avLst>
          </a:prstGeom>
          <a:solidFill>
            <a:srgbClr val="E2CE92"/>
          </a:solidFill>
        </p:spPr>
        <p:txBody>
          <a:bodyPr wrap="square">
            <a:no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Egyiptominak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nevelték.</a:t>
            </a:r>
          </a:p>
          <a:p>
            <a:pPr algn="ctr"/>
            <a:endParaRPr lang="hu-HU" dirty="0"/>
          </a:p>
        </p:txBody>
      </p:sp>
      <p:sp>
        <p:nvSpPr>
          <p:cNvPr id="4" name="Trapezoid 3"/>
          <p:cNvSpPr/>
          <p:nvPr/>
        </p:nvSpPr>
        <p:spPr>
          <a:xfrm>
            <a:off x="4678636" y="2469400"/>
            <a:ext cx="2856524" cy="464024"/>
          </a:xfrm>
          <a:prstGeom prst="trapezoid">
            <a:avLst>
              <a:gd name="adj" fmla="val 51470"/>
            </a:avLst>
          </a:prstGeom>
          <a:solidFill>
            <a:srgbClr val="E2C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MÓZES</a:t>
            </a:r>
            <a:endParaRPr lang="hu-HU" sz="3200" dirty="0"/>
          </a:p>
        </p:txBody>
      </p:sp>
      <p:sp>
        <p:nvSpPr>
          <p:cNvPr id="10" name="Háromszög 9"/>
          <p:cNvSpPr/>
          <p:nvPr/>
        </p:nvSpPr>
        <p:spPr>
          <a:xfrm>
            <a:off x="5106408" y="573206"/>
            <a:ext cx="2000980" cy="1713232"/>
          </a:xfrm>
          <a:prstGeom prst="triangle">
            <a:avLst>
              <a:gd name="adj" fmla="val 49317"/>
            </a:avLst>
          </a:prstGeom>
          <a:solidFill>
            <a:srgbClr val="E2C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smtClean="0"/>
              <a:t>A</a:t>
            </a:r>
          </a:p>
          <a:p>
            <a:pPr algn="ctr"/>
            <a:r>
              <a:rPr lang="hu-HU" dirty="0" smtClean="0"/>
              <a:t> vízből kihúzott héber fiú.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15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3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164114" y="2699657"/>
            <a:ext cx="6400800" cy="2090057"/>
          </a:xfrm>
          <a:prstGeom prst="roundRect">
            <a:avLst/>
          </a:prstGeom>
          <a:solidFill>
            <a:srgbClr val="FEF7D7"/>
          </a:solidFill>
          <a:ln>
            <a:noFill/>
          </a:ln>
          <a:effectLst>
            <a:innerShdw blurRad="1041400">
              <a:srgbClr val="D2C49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9F874B"/>
                </a:solidFill>
              </a:rPr>
              <a:t>Mit látott Mózes a fáraó palotájának ablakából?</a:t>
            </a:r>
            <a:endParaRPr lang="hu-HU" sz="3600" dirty="0">
              <a:solidFill>
                <a:srgbClr val="9F874B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219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44313"/>
          <a:stretch/>
        </p:blipFill>
        <p:spPr>
          <a:xfrm flipH="1">
            <a:off x="2698527" y="-27871"/>
            <a:ext cx="6794946" cy="68858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sp>
        <p:nvSpPr>
          <p:cNvPr id="32" name="Lekerekített téglalap 31"/>
          <p:cNvSpPr/>
          <p:nvPr/>
        </p:nvSpPr>
        <p:spPr>
          <a:xfrm>
            <a:off x="343162" y="2783896"/>
            <a:ext cx="3993776" cy="11833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Épülő házak </a:t>
            </a:r>
          </a:p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és város.</a:t>
            </a:r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3149054" y="4262086"/>
            <a:ext cx="3774188" cy="11833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ús növények, víz és élelem.</a:t>
            </a:r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7048500" y="2552700"/>
            <a:ext cx="4800338" cy="11833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9F874B"/>
                </a:solidFill>
              </a:rPr>
              <a:t>De a palotán túl kemény élet volt!</a:t>
            </a:r>
            <a:endParaRPr lang="hu-HU" sz="3200" dirty="0">
              <a:solidFill>
                <a:srgbClr val="9F874B"/>
              </a:solidFill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6381320" y="5479092"/>
            <a:ext cx="4286736" cy="11833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Jólét és gazdagság.</a:t>
            </a:r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7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2"/>
          <a:srcRect l="44313"/>
          <a:stretch/>
        </p:blipFill>
        <p:spPr>
          <a:xfrm flipH="1">
            <a:off x="2838347" y="171450"/>
            <a:ext cx="6794946" cy="6885871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3"/>
          <a:srcRect l="55033" t="8770" r="6251" b="47023"/>
          <a:stretch/>
        </p:blipFill>
        <p:spPr>
          <a:xfrm flipH="1">
            <a:off x="2698527" y="-247650"/>
            <a:ext cx="7074586" cy="42103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6" name="Lekerekített téglalap 35"/>
          <p:cNvSpPr/>
          <p:nvPr/>
        </p:nvSpPr>
        <p:spPr>
          <a:xfrm>
            <a:off x="279640" y="3552118"/>
            <a:ext cx="7676888" cy="13165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Egy nap Mózes a fáraó palotájából hazalátogat a családjához. </a:t>
            </a:r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3918190" y="5116294"/>
            <a:ext cx="7676888" cy="13165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És ekkor meglátja, hogy mi rejtőzik az egyiptomi fényűzés mögött.</a:t>
            </a:r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FF0000"/>
            </a:gs>
            <a:gs pos="100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55033" t="8770" r="6251" b="47023"/>
          <a:stretch/>
        </p:blipFill>
        <p:spPr>
          <a:xfrm flipH="1">
            <a:off x="7805056" y="0"/>
            <a:ext cx="4386944" cy="2610853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3" name="Csoportba foglalás 2"/>
          <p:cNvGrpSpPr/>
          <p:nvPr/>
        </p:nvGrpSpPr>
        <p:grpSpPr>
          <a:xfrm>
            <a:off x="4352431" y="1754303"/>
            <a:ext cx="3487139" cy="3349394"/>
            <a:chOff x="4327301" y="1261243"/>
            <a:chExt cx="3487139" cy="3349394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4327301" y="1261243"/>
              <a:ext cx="3487139" cy="3349394"/>
              <a:chOff x="3068985" y="1261243"/>
              <a:chExt cx="4745456" cy="4225158"/>
            </a:xfrm>
          </p:grpSpPr>
          <p:sp>
            <p:nvSpPr>
              <p:cNvPr id="7" name="Szabadkézi sokszög 6"/>
              <p:cNvSpPr/>
              <p:nvPr/>
            </p:nvSpPr>
            <p:spPr>
              <a:xfrm>
                <a:off x="3426338" y="1403133"/>
                <a:ext cx="4388103" cy="4083268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152400">
                <a:solidFill>
                  <a:schemeClr val="bg1">
                    <a:lumMod val="50000"/>
                    <a:alpha val="30000"/>
                  </a:schemeClr>
                </a:solidFill>
              </a:ln>
              <a:scene3d>
                <a:camera prst="perspectiveHeroicExtremeLeftFacing"/>
                <a:lightRig rig="chilly" dir="t"/>
              </a:scene3d>
              <a:sp3d extrusionH="25400" prstMaterial="softEdge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Szabadkézi sokszög 5"/>
              <p:cNvSpPr/>
              <p:nvPr/>
            </p:nvSpPr>
            <p:spPr>
              <a:xfrm>
                <a:off x="3068985" y="1261243"/>
                <a:ext cx="4388103" cy="4083268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63500">
                <a:solidFill>
                  <a:schemeClr val="bg1"/>
                </a:solidFill>
              </a:ln>
              <a:scene3d>
                <a:camera prst="perspectiveHeroicExtremeLeftFacing"/>
                <a:lightRig rig="chilly" dir="t"/>
              </a:scene3d>
              <a:sp3d extrusionH="25400" prstMaterial="softEdge">
                <a:bevelT w="0" h="298450" prst="hardEdg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Szövegdoboz 4"/>
            <p:cNvSpPr txBox="1"/>
            <p:nvPr/>
          </p:nvSpPr>
          <p:spPr>
            <a:xfrm>
              <a:off x="5436328" y="1958520"/>
              <a:ext cx="19819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Szegény héber rabszolga, majd megszakad a munkában!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FF0000"/>
            </a:gs>
            <a:gs pos="100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4084822" y="1595507"/>
            <a:ext cx="3843476" cy="3778647"/>
            <a:chOff x="3426338" y="1278798"/>
            <a:chExt cx="4602300" cy="4207603"/>
          </a:xfrm>
        </p:grpSpPr>
        <p:sp>
          <p:nvSpPr>
            <p:cNvPr id="7" name="Szabadkézi sokszög 6"/>
            <p:cNvSpPr/>
            <p:nvPr/>
          </p:nvSpPr>
          <p:spPr>
            <a:xfrm>
              <a:off x="3426338" y="1403133"/>
              <a:ext cx="4388103" cy="4083268"/>
            </a:xfrm>
            <a:custGeom>
              <a:avLst/>
              <a:gdLst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200817 w 2877672"/>
                <a:gd name="connsiteY4" fmla="*/ 2696198 h 3395382"/>
                <a:gd name="connsiteX5" fmla="*/ 1135465 w 2877672"/>
                <a:gd name="connsiteY5" fmla="*/ 3395382 h 3395382"/>
                <a:gd name="connsiteX6" fmla="*/ 329344 w 2877672"/>
                <a:gd name="connsiteY6" fmla="*/ 2222878 h 3395382"/>
                <a:gd name="connsiteX7" fmla="*/ 328560 w 2877672"/>
                <a:gd name="connsiteY7" fmla="*/ 2222064 h 3395382"/>
                <a:gd name="connsiteX8" fmla="*/ 0 w 2877672"/>
                <a:gd name="connsiteY8" fmla="*/ 1358153 h 3395382"/>
                <a:gd name="connsiteX9" fmla="*/ 1438836 w 2877672"/>
                <a:gd name="connsiteY9" fmla="*/ 0 h 339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7672" h="3395382">
                  <a:moveTo>
                    <a:pt x="1438836" y="0"/>
                  </a:moveTo>
                  <a:cubicBezTo>
                    <a:pt x="2233483" y="0"/>
                    <a:pt x="2877672" y="608066"/>
                    <a:pt x="2877672" y="1358153"/>
                  </a:cubicBezTo>
                  <a:cubicBezTo>
                    <a:pt x="2877672" y="2108240"/>
                    <a:pt x="2233483" y="2716306"/>
                    <a:pt x="1438836" y="2716306"/>
                  </a:cubicBezTo>
                  <a:cubicBezTo>
                    <a:pt x="1389171" y="2716306"/>
                    <a:pt x="1340093" y="2713931"/>
                    <a:pt x="1291724" y="2709294"/>
                  </a:cubicBezTo>
                  <a:lnTo>
                    <a:pt x="1200817" y="2696198"/>
                  </a:lnTo>
                  <a:lnTo>
                    <a:pt x="1135465" y="3395382"/>
                  </a:lnTo>
                  <a:lnTo>
                    <a:pt x="329344" y="2222878"/>
                  </a:lnTo>
                  <a:lnTo>
                    <a:pt x="328560" y="2222064"/>
                  </a:lnTo>
                  <a:cubicBezTo>
                    <a:pt x="123302" y="1987296"/>
                    <a:pt x="0" y="1686316"/>
                    <a:pt x="0" y="1358153"/>
                  </a:cubicBezTo>
                  <a:cubicBezTo>
                    <a:pt x="0" y="608066"/>
                    <a:pt x="644189" y="0"/>
                    <a:pt x="1438836" y="0"/>
                  </a:cubicBezTo>
                  <a:close/>
                </a:path>
              </a:pathLst>
            </a:custGeom>
            <a:noFill/>
            <a:ln w="152400">
              <a:solidFill>
                <a:schemeClr val="bg1">
                  <a:lumMod val="50000"/>
                  <a:alpha val="30000"/>
                </a:schemeClr>
              </a:solidFill>
            </a:ln>
            <a:scene3d>
              <a:camera prst="perspectiveHeroicExtremeLeftFacing"/>
              <a:lightRig rig="chilly" dir="t"/>
            </a:scene3d>
            <a:sp3d extrusionH="25400" prstMaterial="softEdg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3640535" y="1278798"/>
              <a:ext cx="4388103" cy="4083268"/>
            </a:xfrm>
            <a:custGeom>
              <a:avLst/>
              <a:gdLst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200817 w 2877672"/>
                <a:gd name="connsiteY4" fmla="*/ 2696198 h 3395382"/>
                <a:gd name="connsiteX5" fmla="*/ 1135465 w 2877672"/>
                <a:gd name="connsiteY5" fmla="*/ 3395382 h 3395382"/>
                <a:gd name="connsiteX6" fmla="*/ 329344 w 2877672"/>
                <a:gd name="connsiteY6" fmla="*/ 2222878 h 3395382"/>
                <a:gd name="connsiteX7" fmla="*/ 328560 w 2877672"/>
                <a:gd name="connsiteY7" fmla="*/ 2222064 h 3395382"/>
                <a:gd name="connsiteX8" fmla="*/ 0 w 2877672"/>
                <a:gd name="connsiteY8" fmla="*/ 1358153 h 3395382"/>
                <a:gd name="connsiteX9" fmla="*/ 1438836 w 2877672"/>
                <a:gd name="connsiteY9" fmla="*/ 0 h 339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7672" h="3395382">
                  <a:moveTo>
                    <a:pt x="1438836" y="0"/>
                  </a:moveTo>
                  <a:cubicBezTo>
                    <a:pt x="2233483" y="0"/>
                    <a:pt x="2877672" y="608066"/>
                    <a:pt x="2877672" y="1358153"/>
                  </a:cubicBezTo>
                  <a:cubicBezTo>
                    <a:pt x="2877672" y="2108240"/>
                    <a:pt x="2233483" y="2716306"/>
                    <a:pt x="1438836" y="2716306"/>
                  </a:cubicBezTo>
                  <a:cubicBezTo>
                    <a:pt x="1389171" y="2716306"/>
                    <a:pt x="1340093" y="2713931"/>
                    <a:pt x="1291724" y="2709294"/>
                  </a:cubicBezTo>
                  <a:lnTo>
                    <a:pt x="1200817" y="2696198"/>
                  </a:lnTo>
                  <a:lnTo>
                    <a:pt x="1135465" y="3395382"/>
                  </a:lnTo>
                  <a:lnTo>
                    <a:pt x="329344" y="2222878"/>
                  </a:lnTo>
                  <a:lnTo>
                    <a:pt x="328560" y="2222064"/>
                  </a:lnTo>
                  <a:cubicBezTo>
                    <a:pt x="123302" y="1987296"/>
                    <a:pt x="0" y="1686316"/>
                    <a:pt x="0" y="1358153"/>
                  </a:cubicBezTo>
                  <a:cubicBezTo>
                    <a:pt x="0" y="608066"/>
                    <a:pt x="644189" y="0"/>
                    <a:pt x="1438836" y="0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  <a:scene3d>
              <a:camera prst="perspectiveHeroicExtremeLeftFacing"/>
              <a:lightRig rig="chilly" dir="t"/>
            </a:scene3d>
            <a:sp3d extrusionH="25400" prstMaterial="softEdge">
              <a:bevelT w="0" h="298450" prst="hardEdg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284558" y="2483946"/>
            <a:ext cx="2643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Ez a munka-felügyelő mit akar tenni?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/>
          <a:srcRect l="55033" t="8770" r="6251" b="47023"/>
          <a:stretch/>
        </p:blipFill>
        <p:spPr>
          <a:xfrm flipH="1">
            <a:off x="7805056" y="0"/>
            <a:ext cx="4386944" cy="261085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128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19798</TotalTime>
  <Words>776</Words>
  <Application>Microsoft Office PowerPoint</Application>
  <PresentationFormat>Szélesvásznú</PresentationFormat>
  <Paragraphs>146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Zimányi Noémi</cp:lastModifiedBy>
  <cp:revision>1730</cp:revision>
  <dcterms:created xsi:type="dcterms:W3CDTF">2020-04-05T07:55:46Z</dcterms:created>
  <dcterms:modified xsi:type="dcterms:W3CDTF">2020-09-16T12:01:19Z</dcterms:modified>
</cp:coreProperties>
</file>