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0" r:id="rId2"/>
    <p:sldId id="371" r:id="rId3"/>
    <p:sldId id="485" r:id="rId4"/>
    <p:sldId id="486" r:id="rId5"/>
    <p:sldId id="487" r:id="rId6"/>
    <p:sldId id="488" r:id="rId7"/>
    <p:sldId id="489" r:id="rId8"/>
    <p:sldId id="492" r:id="rId9"/>
    <p:sldId id="493" r:id="rId10"/>
    <p:sldId id="490" r:id="rId11"/>
    <p:sldId id="491" r:id="rId12"/>
    <p:sldId id="495" r:id="rId13"/>
    <p:sldId id="496" r:id="rId14"/>
    <p:sldId id="494" r:id="rId15"/>
    <p:sldId id="478" r:id="rId16"/>
    <p:sldId id="453" r:id="rId17"/>
    <p:sldId id="45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fiók" initials="M" lastIdx="1" clrIdx="0">
    <p:extLst>
      <p:ext uri="{19B8F6BF-5375-455C-9EA6-DF929625EA0E}">
        <p15:presenceInfo xmlns:p15="http://schemas.microsoft.com/office/powerpoint/2012/main" userId="79d1698f638b4b26" providerId="Windows Live"/>
      </p:ext>
    </p:extLst>
  </p:cmAuthor>
  <p:cmAuthor id="2" name="Noémi Zimányi" initials="NZ" lastIdx="1" clrIdx="1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C439"/>
    <a:srgbClr val="A95433"/>
    <a:srgbClr val="FFCA09"/>
    <a:srgbClr val="EB553E"/>
    <a:srgbClr val="5C80C1"/>
    <a:srgbClr val="D1CD5E"/>
    <a:srgbClr val="FFD434"/>
    <a:srgbClr val="CFCB5D"/>
    <a:srgbClr val="CFC3AB"/>
    <a:srgbClr val="A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3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557" y="8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1T22:30:15.90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2021. 07. 07.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25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.wmf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EB553E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látni.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EB553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bg1"/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chemeClr val="bg1"/>
                </a:solidFill>
              </a:rPr>
              <a:t> ). Az alkalmazás elérhető Windows-</a:t>
            </a:r>
            <a:r>
              <a:rPr lang="hu-HU" dirty="0" err="1">
                <a:solidFill>
                  <a:schemeClr val="bg1"/>
                </a:solidFill>
              </a:rPr>
              <a:t>os</a:t>
            </a:r>
            <a:r>
              <a:rPr lang="hu-HU" dirty="0">
                <a:solidFill>
                  <a:schemeClr val="bg1"/>
                </a:solidFill>
              </a:rPr>
              <a:t> és </a:t>
            </a:r>
            <a:r>
              <a:rPr lang="hu-HU" dirty="0" err="1">
                <a:solidFill>
                  <a:schemeClr val="bg1"/>
                </a:solidFill>
              </a:rPr>
              <a:t>Android-os</a:t>
            </a:r>
            <a:r>
              <a:rPr lang="hu-HU" dirty="0">
                <a:solidFill>
                  <a:schemeClr val="bg1"/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2466"/>
            <a:ext cx="12191999" cy="1140338"/>
          </a:xfrm>
          <a:prstGeom prst="rect">
            <a:avLst/>
          </a:prstGeom>
          <a:solidFill>
            <a:srgbClr val="EB553E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BÁTORSÁG – GYÁVASÁG – VAKMERŐSÉG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Lekerekített téglalap 27"/>
          <p:cNvSpPr/>
          <p:nvPr/>
        </p:nvSpPr>
        <p:spPr>
          <a:xfrm>
            <a:off x="6508159" y="142478"/>
            <a:ext cx="5508064" cy="6626888"/>
          </a:xfrm>
          <a:prstGeom prst="roundRect">
            <a:avLst>
              <a:gd name="adj" fmla="val 3331"/>
            </a:avLst>
          </a:prstGeom>
          <a:solidFill>
            <a:srgbClr val="C7C439"/>
          </a:solidFill>
          <a:ln w="317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Lekerekített téglalap 25"/>
          <p:cNvSpPr/>
          <p:nvPr/>
        </p:nvSpPr>
        <p:spPr>
          <a:xfrm>
            <a:off x="128807" y="142478"/>
            <a:ext cx="5508064" cy="6626888"/>
          </a:xfrm>
          <a:prstGeom prst="roundRect">
            <a:avLst>
              <a:gd name="adj" fmla="val 3331"/>
            </a:avLst>
          </a:prstGeom>
          <a:solidFill>
            <a:srgbClr val="C7C439"/>
          </a:solidFill>
          <a:ln w="317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9" b="89932" l="2787" r="94098">
                        <a14:foregroundMark x1="67213" y1="31837" x2="65574" y2="17415"/>
                        <a14:backgroundMark x1="65738" y1="37687" x2="80820" y2="31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5055" y="858714"/>
            <a:ext cx="4054272" cy="488506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48334" y="521450"/>
            <a:ext cx="438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Nézd meg Zsófit a </a:t>
            </a:r>
            <a:r>
              <a:rPr lang="hu-HU" sz="2400" dirty="0" smtClean="0">
                <a:solidFill>
                  <a:schemeClr val="bg1"/>
                </a:solidFill>
              </a:rPr>
              <a:t>rajzon</a:t>
            </a:r>
            <a:r>
              <a:rPr lang="hu-HU" sz="2400" dirty="0" smtClean="0">
                <a:solidFill>
                  <a:schemeClr val="bg1"/>
                </a:solidFill>
              </a:rPr>
              <a:t>!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Mit érez vajon?</a:t>
            </a: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0000"/>
            <a:ext cx="1389081" cy="1368000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5593792" y="487883"/>
            <a:ext cx="869527" cy="5936078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BÁTORSÁG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6898963" y="5191573"/>
            <a:ext cx="5372328" cy="1319643"/>
            <a:chOff x="1447552" y="5787053"/>
            <a:chExt cx="9832172" cy="1319643"/>
          </a:xfrm>
        </p:grpSpPr>
        <p:sp>
          <p:nvSpPr>
            <p:cNvPr id="24" name="Téglalap 23"/>
            <p:cNvSpPr/>
            <p:nvPr/>
          </p:nvSpPr>
          <p:spPr>
            <a:xfrm>
              <a:off x="1447552" y="5787053"/>
              <a:ext cx="9010103" cy="1319643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165015" y="5969820"/>
              <a:ext cx="81147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solidFill>
                    <a:srgbClr val="EB553E"/>
                  </a:solidFill>
                </a:rPr>
                <a:t>Segít bátornak lenni, </a:t>
              </a:r>
            </a:p>
            <a:p>
              <a:r>
                <a:rPr lang="hu-HU" sz="2800" dirty="0">
                  <a:solidFill>
                    <a:srgbClr val="EB553E"/>
                  </a:solidFill>
                </a:rPr>
                <a:t>ha van, aki támogat.</a:t>
              </a:r>
            </a:p>
          </p:txBody>
        </p:sp>
      </p:grpSp>
      <p:sp>
        <p:nvSpPr>
          <p:cNvPr id="22" name="Szövegdoboz 21"/>
          <p:cNvSpPr txBox="1"/>
          <p:nvPr/>
        </p:nvSpPr>
        <p:spPr>
          <a:xfrm>
            <a:off x="951640" y="1569744"/>
            <a:ext cx="4387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Látszik, hogy fél, de bátran viselkedik.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951640" y="2855677"/>
            <a:ext cx="438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Nézd meg újra a képet! 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Mit gondolsz, miért tud Zsófi ebben a helyzetben</a:t>
            </a:r>
          </a:p>
          <a:p>
            <a:r>
              <a:rPr lang="hu-HU" sz="2400" dirty="0">
                <a:solidFill>
                  <a:schemeClr val="bg1"/>
                </a:solidFill>
              </a:rPr>
              <a:t>b</a:t>
            </a:r>
            <a:r>
              <a:rPr lang="hu-HU" sz="2400" dirty="0" smtClean="0">
                <a:solidFill>
                  <a:schemeClr val="bg1"/>
                </a:solidFill>
              </a:rPr>
              <a:t>átran viselkedni?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1989243" y="5191573"/>
            <a:ext cx="3241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Zsófit az anyukája támogatja.</a:t>
            </a:r>
          </a:p>
        </p:txBody>
      </p:sp>
    </p:spTree>
    <p:extLst>
      <p:ext uri="{BB962C8B-B14F-4D97-AF65-F5344CB8AC3E}">
        <p14:creationId xmlns:p14="http://schemas.microsoft.com/office/powerpoint/2010/main" val="10018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7257758" y="470847"/>
            <a:ext cx="2827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Bátrabb lehetsz, ha van valaki, aki támogat.</a:t>
            </a:r>
          </a:p>
        </p:txBody>
      </p:sp>
      <p:sp>
        <p:nvSpPr>
          <p:cNvPr id="25" name="Lekerekített téglalap 24"/>
          <p:cNvSpPr/>
          <p:nvPr/>
        </p:nvSpPr>
        <p:spPr>
          <a:xfrm>
            <a:off x="162792" y="145473"/>
            <a:ext cx="11866417" cy="6567054"/>
          </a:xfrm>
          <a:prstGeom prst="roundRect">
            <a:avLst>
              <a:gd name="adj" fmla="val 5108"/>
            </a:avLst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162791" y="679189"/>
            <a:ext cx="6261639" cy="1644984"/>
            <a:chOff x="162792" y="1223802"/>
            <a:chExt cx="6261639" cy="1644984"/>
          </a:xfrm>
        </p:grpSpPr>
        <p:sp>
          <p:nvSpPr>
            <p:cNvPr id="4" name="Szövegdoboz 3"/>
            <p:cNvSpPr txBox="1"/>
            <p:nvPr/>
          </p:nvSpPr>
          <p:spPr>
            <a:xfrm>
              <a:off x="1950264" y="1397006"/>
              <a:ext cx="339382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/>
                <a:t>Mózest Isten bátorította a nagy feladatra</a:t>
              </a:r>
              <a:r>
                <a:rPr lang="hu-HU" sz="2800" dirty="0" smtClean="0"/>
                <a:t>.</a:t>
              </a:r>
              <a:endParaRPr lang="hu-HU" sz="2800" dirty="0"/>
            </a:p>
          </p:txBody>
        </p:sp>
        <p:grpSp>
          <p:nvGrpSpPr>
            <p:cNvPr id="30" name="Csoportba foglalás 29"/>
            <p:cNvGrpSpPr/>
            <p:nvPr/>
          </p:nvGrpSpPr>
          <p:grpSpPr>
            <a:xfrm>
              <a:off x="162792" y="1223802"/>
              <a:ext cx="6261639" cy="1644984"/>
              <a:chOff x="162792" y="1223802"/>
              <a:chExt cx="6261639" cy="1644984"/>
            </a:xfrm>
          </p:grpSpPr>
          <p:pic>
            <p:nvPicPr>
              <p:cNvPr id="20" name="Kép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491" r="98034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501403" y="1379324"/>
                <a:ext cx="1110250" cy="1293018"/>
              </a:xfrm>
              <a:prstGeom prst="rect">
                <a:avLst/>
              </a:prstGeom>
            </p:spPr>
          </p:pic>
          <p:sp>
            <p:nvSpPr>
              <p:cNvPr id="27" name="Lekerekített téglalap 26"/>
              <p:cNvSpPr/>
              <p:nvPr/>
            </p:nvSpPr>
            <p:spPr>
              <a:xfrm>
                <a:off x="162792" y="1223802"/>
                <a:ext cx="6261639" cy="1644984"/>
              </a:xfrm>
              <a:custGeom>
                <a:avLst/>
                <a:gdLst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8" fmla="*/ 0 w 6647009"/>
                  <a:gd name="connsiteY8" fmla="*/ 385370 h 1644984"/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8" fmla="*/ 91440 w 6647009"/>
                  <a:gd name="connsiteY8" fmla="*/ 476810 h 1644984"/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0" fmla="*/ 385370 w 6647009"/>
                  <a:gd name="connsiteY0" fmla="*/ 0 h 1644984"/>
                  <a:gd name="connsiteX1" fmla="*/ 6261639 w 6647009"/>
                  <a:gd name="connsiteY1" fmla="*/ 0 h 1644984"/>
                  <a:gd name="connsiteX2" fmla="*/ 6647009 w 6647009"/>
                  <a:gd name="connsiteY2" fmla="*/ 385370 h 1644984"/>
                  <a:gd name="connsiteX3" fmla="*/ 6647009 w 6647009"/>
                  <a:gd name="connsiteY3" fmla="*/ 1259614 h 1644984"/>
                  <a:gd name="connsiteX4" fmla="*/ 6261639 w 6647009"/>
                  <a:gd name="connsiteY4" fmla="*/ 1644984 h 1644984"/>
                  <a:gd name="connsiteX5" fmla="*/ 385370 w 6647009"/>
                  <a:gd name="connsiteY5" fmla="*/ 1644984 h 1644984"/>
                  <a:gd name="connsiteX6" fmla="*/ 0 w 6647009"/>
                  <a:gd name="connsiteY6" fmla="*/ 1259614 h 1644984"/>
                  <a:gd name="connsiteX0" fmla="*/ 0 w 6261639"/>
                  <a:gd name="connsiteY0" fmla="*/ 0 h 1644984"/>
                  <a:gd name="connsiteX1" fmla="*/ 5876269 w 6261639"/>
                  <a:gd name="connsiteY1" fmla="*/ 0 h 1644984"/>
                  <a:gd name="connsiteX2" fmla="*/ 6261639 w 6261639"/>
                  <a:gd name="connsiteY2" fmla="*/ 385370 h 1644984"/>
                  <a:gd name="connsiteX3" fmla="*/ 6261639 w 6261639"/>
                  <a:gd name="connsiteY3" fmla="*/ 1259614 h 1644984"/>
                  <a:gd name="connsiteX4" fmla="*/ 5876269 w 6261639"/>
                  <a:gd name="connsiteY4" fmla="*/ 1644984 h 1644984"/>
                  <a:gd name="connsiteX5" fmla="*/ 0 w 6261639"/>
                  <a:gd name="connsiteY5" fmla="*/ 1644984 h 164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639" h="1644984">
                    <a:moveTo>
                      <a:pt x="0" y="0"/>
                    </a:moveTo>
                    <a:lnTo>
                      <a:pt x="5876269" y="0"/>
                    </a:lnTo>
                    <a:cubicBezTo>
                      <a:pt x="6089103" y="0"/>
                      <a:pt x="6261639" y="172536"/>
                      <a:pt x="6261639" y="385370"/>
                    </a:cubicBezTo>
                    <a:lnTo>
                      <a:pt x="6261639" y="1259614"/>
                    </a:lnTo>
                    <a:cubicBezTo>
                      <a:pt x="6261639" y="1472448"/>
                      <a:pt x="6089103" y="1644984"/>
                      <a:pt x="5876269" y="1644984"/>
                    </a:cubicBezTo>
                    <a:lnTo>
                      <a:pt x="0" y="1644984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35" name="Csoportba foglalás 34"/>
          <p:cNvGrpSpPr/>
          <p:nvPr/>
        </p:nvGrpSpPr>
        <p:grpSpPr>
          <a:xfrm>
            <a:off x="162791" y="2495612"/>
            <a:ext cx="6261639" cy="1979521"/>
            <a:chOff x="191408" y="2858818"/>
            <a:chExt cx="6261639" cy="1979521"/>
          </a:xfrm>
        </p:grpSpPr>
        <p:sp>
          <p:nvSpPr>
            <p:cNvPr id="23" name="Szövegdoboz 22"/>
            <p:cNvSpPr txBox="1"/>
            <p:nvPr/>
          </p:nvSpPr>
          <p:spPr>
            <a:xfrm>
              <a:off x="2000168" y="3402086"/>
              <a:ext cx="35651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/>
                <a:t>Zsófit az anyukája bátorította. </a:t>
              </a:r>
            </a:p>
          </p:txBody>
        </p:sp>
        <p:grpSp>
          <p:nvGrpSpPr>
            <p:cNvPr id="31" name="Csoportba foglalás 30"/>
            <p:cNvGrpSpPr/>
            <p:nvPr/>
          </p:nvGrpSpPr>
          <p:grpSpPr>
            <a:xfrm>
              <a:off x="191408" y="2858818"/>
              <a:ext cx="6261639" cy="1979521"/>
              <a:chOff x="191408" y="2858818"/>
              <a:chExt cx="6261639" cy="1979521"/>
            </a:xfrm>
          </p:grpSpPr>
          <p:pic>
            <p:nvPicPr>
              <p:cNvPr id="2" name="Kép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129" b="89932" l="2787" r="94098">
                            <a14:foregroundMark x1="67213" y1="31837" x2="65574" y2="17415"/>
                            <a14:backgroundMark x1="65738" y1="37687" x2="80820" y2="315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7300" y="2858818"/>
                <a:ext cx="1642867" cy="1979521"/>
              </a:xfrm>
              <a:prstGeom prst="rect">
                <a:avLst/>
              </a:prstGeom>
            </p:spPr>
          </p:pic>
          <p:sp>
            <p:nvSpPr>
              <p:cNvPr id="28" name="Lekerekített téglalap 26"/>
              <p:cNvSpPr/>
              <p:nvPr/>
            </p:nvSpPr>
            <p:spPr>
              <a:xfrm>
                <a:off x="191408" y="3046835"/>
                <a:ext cx="6261639" cy="1644984"/>
              </a:xfrm>
              <a:custGeom>
                <a:avLst/>
                <a:gdLst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8" fmla="*/ 0 w 6647009"/>
                  <a:gd name="connsiteY8" fmla="*/ 385370 h 1644984"/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8" fmla="*/ 91440 w 6647009"/>
                  <a:gd name="connsiteY8" fmla="*/ 476810 h 1644984"/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0" fmla="*/ 385370 w 6647009"/>
                  <a:gd name="connsiteY0" fmla="*/ 0 h 1644984"/>
                  <a:gd name="connsiteX1" fmla="*/ 6261639 w 6647009"/>
                  <a:gd name="connsiteY1" fmla="*/ 0 h 1644984"/>
                  <a:gd name="connsiteX2" fmla="*/ 6647009 w 6647009"/>
                  <a:gd name="connsiteY2" fmla="*/ 385370 h 1644984"/>
                  <a:gd name="connsiteX3" fmla="*/ 6647009 w 6647009"/>
                  <a:gd name="connsiteY3" fmla="*/ 1259614 h 1644984"/>
                  <a:gd name="connsiteX4" fmla="*/ 6261639 w 6647009"/>
                  <a:gd name="connsiteY4" fmla="*/ 1644984 h 1644984"/>
                  <a:gd name="connsiteX5" fmla="*/ 385370 w 6647009"/>
                  <a:gd name="connsiteY5" fmla="*/ 1644984 h 1644984"/>
                  <a:gd name="connsiteX6" fmla="*/ 0 w 6647009"/>
                  <a:gd name="connsiteY6" fmla="*/ 1259614 h 1644984"/>
                  <a:gd name="connsiteX0" fmla="*/ 0 w 6261639"/>
                  <a:gd name="connsiteY0" fmla="*/ 0 h 1644984"/>
                  <a:gd name="connsiteX1" fmla="*/ 5876269 w 6261639"/>
                  <a:gd name="connsiteY1" fmla="*/ 0 h 1644984"/>
                  <a:gd name="connsiteX2" fmla="*/ 6261639 w 6261639"/>
                  <a:gd name="connsiteY2" fmla="*/ 385370 h 1644984"/>
                  <a:gd name="connsiteX3" fmla="*/ 6261639 w 6261639"/>
                  <a:gd name="connsiteY3" fmla="*/ 1259614 h 1644984"/>
                  <a:gd name="connsiteX4" fmla="*/ 5876269 w 6261639"/>
                  <a:gd name="connsiteY4" fmla="*/ 1644984 h 1644984"/>
                  <a:gd name="connsiteX5" fmla="*/ 0 w 6261639"/>
                  <a:gd name="connsiteY5" fmla="*/ 1644984 h 164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639" h="1644984">
                    <a:moveTo>
                      <a:pt x="0" y="0"/>
                    </a:moveTo>
                    <a:lnTo>
                      <a:pt x="5876269" y="0"/>
                    </a:lnTo>
                    <a:cubicBezTo>
                      <a:pt x="6089103" y="0"/>
                      <a:pt x="6261639" y="172536"/>
                      <a:pt x="6261639" y="385370"/>
                    </a:cubicBezTo>
                    <a:lnTo>
                      <a:pt x="6261639" y="1259614"/>
                    </a:lnTo>
                    <a:cubicBezTo>
                      <a:pt x="6261639" y="1472448"/>
                      <a:pt x="6089103" y="1644984"/>
                      <a:pt x="5876269" y="1644984"/>
                    </a:cubicBezTo>
                    <a:lnTo>
                      <a:pt x="0" y="1644984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34" name="Csoportba foglalás 33"/>
          <p:cNvGrpSpPr/>
          <p:nvPr/>
        </p:nvGrpSpPr>
        <p:grpSpPr>
          <a:xfrm>
            <a:off x="162791" y="4771338"/>
            <a:ext cx="6261639" cy="1644984"/>
            <a:chOff x="191407" y="4783449"/>
            <a:chExt cx="6261639" cy="1644984"/>
          </a:xfrm>
        </p:grpSpPr>
        <p:sp>
          <p:nvSpPr>
            <p:cNvPr id="18" name="Szövegdoboz 17"/>
            <p:cNvSpPr txBox="1"/>
            <p:nvPr/>
          </p:nvSpPr>
          <p:spPr>
            <a:xfrm>
              <a:off x="1879356" y="4913443"/>
              <a:ext cx="42615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/>
                <a:t>Téged ki szokott bátorítani? Beszéljétek meg párban!</a:t>
              </a:r>
            </a:p>
          </p:txBody>
        </p:sp>
        <p:grpSp>
          <p:nvGrpSpPr>
            <p:cNvPr id="32" name="Csoportba foglalás 31"/>
            <p:cNvGrpSpPr/>
            <p:nvPr/>
          </p:nvGrpSpPr>
          <p:grpSpPr>
            <a:xfrm>
              <a:off x="191407" y="4783449"/>
              <a:ext cx="6261639" cy="1644984"/>
              <a:chOff x="191407" y="4783449"/>
              <a:chExt cx="6261639" cy="1644984"/>
            </a:xfrm>
          </p:grpSpPr>
          <p:sp>
            <p:nvSpPr>
              <p:cNvPr id="24" name="Ellipszis 23"/>
              <p:cNvSpPr/>
              <p:nvPr/>
            </p:nvSpPr>
            <p:spPr>
              <a:xfrm>
                <a:off x="351512" y="4998671"/>
                <a:ext cx="1215736" cy="12157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800" dirty="0"/>
                  <a:t>?</a:t>
                </a:r>
              </a:p>
            </p:txBody>
          </p:sp>
          <p:sp>
            <p:nvSpPr>
              <p:cNvPr id="29" name="Lekerekített téglalap 26"/>
              <p:cNvSpPr/>
              <p:nvPr/>
            </p:nvSpPr>
            <p:spPr>
              <a:xfrm>
                <a:off x="191407" y="4783449"/>
                <a:ext cx="6261639" cy="1644984"/>
              </a:xfrm>
              <a:custGeom>
                <a:avLst/>
                <a:gdLst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8" fmla="*/ 0 w 6647009"/>
                  <a:gd name="connsiteY8" fmla="*/ 385370 h 1644984"/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8" fmla="*/ 91440 w 6647009"/>
                  <a:gd name="connsiteY8" fmla="*/ 476810 h 1644984"/>
                  <a:gd name="connsiteX0" fmla="*/ 0 w 6647009"/>
                  <a:gd name="connsiteY0" fmla="*/ 385370 h 1644984"/>
                  <a:gd name="connsiteX1" fmla="*/ 385370 w 6647009"/>
                  <a:gd name="connsiteY1" fmla="*/ 0 h 1644984"/>
                  <a:gd name="connsiteX2" fmla="*/ 6261639 w 6647009"/>
                  <a:gd name="connsiteY2" fmla="*/ 0 h 1644984"/>
                  <a:gd name="connsiteX3" fmla="*/ 6647009 w 6647009"/>
                  <a:gd name="connsiteY3" fmla="*/ 385370 h 1644984"/>
                  <a:gd name="connsiteX4" fmla="*/ 6647009 w 6647009"/>
                  <a:gd name="connsiteY4" fmla="*/ 1259614 h 1644984"/>
                  <a:gd name="connsiteX5" fmla="*/ 6261639 w 6647009"/>
                  <a:gd name="connsiteY5" fmla="*/ 1644984 h 1644984"/>
                  <a:gd name="connsiteX6" fmla="*/ 385370 w 6647009"/>
                  <a:gd name="connsiteY6" fmla="*/ 1644984 h 1644984"/>
                  <a:gd name="connsiteX7" fmla="*/ 0 w 6647009"/>
                  <a:gd name="connsiteY7" fmla="*/ 1259614 h 1644984"/>
                  <a:gd name="connsiteX0" fmla="*/ 385370 w 6647009"/>
                  <a:gd name="connsiteY0" fmla="*/ 0 h 1644984"/>
                  <a:gd name="connsiteX1" fmla="*/ 6261639 w 6647009"/>
                  <a:gd name="connsiteY1" fmla="*/ 0 h 1644984"/>
                  <a:gd name="connsiteX2" fmla="*/ 6647009 w 6647009"/>
                  <a:gd name="connsiteY2" fmla="*/ 385370 h 1644984"/>
                  <a:gd name="connsiteX3" fmla="*/ 6647009 w 6647009"/>
                  <a:gd name="connsiteY3" fmla="*/ 1259614 h 1644984"/>
                  <a:gd name="connsiteX4" fmla="*/ 6261639 w 6647009"/>
                  <a:gd name="connsiteY4" fmla="*/ 1644984 h 1644984"/>
                  <a:gd name="connsiteX5" fmla="*/ 385370 w 6647009"/>
                  <a:gd name="connsiteY5" fmla="*/ 1644984 h 1644984"/>
                  <a:gd name="connsiteX6" fmla="*/ 0 w 6647009"/>
                  <a:gd name="connsiteY6" fmla="*/ 1259614 h 1644984"/>
                  <a:gd name="connsiteX0" fmla="*/ 0 w 6261639"/>
                  <a:gd name="connsiteY0" fmla="*/ 0 h 1644984"/>
                  <a:gd name="connsiteX1" fmla="*/ 5876269 w 6261639"/>
                  <a:gd name="connsiteY1" fmla="*/ 0 h 1644984"/>
                  <a:gd name="connsiteX2" fmla="*/ 6261639 w 6261639"/>
                  <a:gd name="connsiteY2" fmla="*/ 385370 h 1644984"/>
                  <a:gd name="connsiteX3" fmla="*/ 6261639 w 6261639"/>
                  <a:gd name="connsiteY3" fmla="*/ 1259614 h 1644984"/>
                  <a:gd name="connsiteX4" fmla="*/ 5876269 w 6261639"/>
                  <a:gd name="connsiteY4" fmla="*/ 1644984 h 1644984"/>
                  <a:gd name="connsiteX5" fmla="*/ 0 w 6261639"/>
                  <a:gd name="connsiteY5" fmla="*/ 1644984 h 164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639" h="1644984">
                    <a:moveTo>
                      <a:pt x="0" y="0"/>
                    </a:moveTo>
                    <a:lnTo>
                      <a:pt x="5876269" y="0"/>
                    </a:lnTo>
                    <a:cubicBezTo>
                      <a:pt x="6089103" y="0"/>
                      <a:pt x="6261639" y="172536"/>
                      <a:pt x="6261639" y="385370"/>
                    </a:cubicBezTo>
                    <a:lnTo>
                      <a:pt x="6261639" y="1259614"/>
                    </a:lnTo>
                    <a:cubicBezTo>
                      <a:pt x="6261639" y="1472448"/>
                      <a:pt x="6089103" y="1644984"/>
                      <a:pt x="5876269" y="1644984"/>
                    </a:cubicBezTo>
                    <a:lnTo>
                      <a:pt x="0" y="1644984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38" name="Szövegdoboz 37"/>
          <p:cNvSpPr txBox="1"/>
          <p:nvPr/>
        </p:nvSpPr>
        <p:spPr>
          <a:xfrm>
            <a:off x="7016152" y="3254727"/>
            <a:ext cx="40384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Házi feladat:</a:t>
            </a:r>
          </a:p>
          <a:p>
            <a:r>
              <a:rPr lang="hu-HU" sz="2800" dirty="0">
                <a:solidFill>
                  <a:schemeClr val="bg1"/>
                </a:solidFill>
              </a:rPr>
              <a:t>Mondj köszönetet annak, aki bátorítani szokott, amikor </a:t>
            </a:r>
            <a:r>
              <a:rPr lang="hu-HU" sz="2800" dirty="0" smtClean="0">
                <a:solidFill>
                  <a:schemeClr val="bg1"/>
                </a:solidFill>
              </a:rPr>
              <a:t>félsz.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Ha többen is bátorítottak már, akkor több embernek is mondj köszönetet!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11054594" y="460961"/>
            <a:ext cx="869527" cy="5936078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BÁTORSÁG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7172" y="2300193"/>
            <a:ext cx="136464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954156" y="551864"/>
            <a:ext cx="6235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Bátrabb lehetsz, ha </a:t>
            </a:r>
            <a:r>
              <a:rPr lang="hu-H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visszagondolsz olyan esetekre, amikor bátor voltál!</a:t>
            </a:r>
            <a:endParaRPr lang="hu-H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162792" y="145473"/>
            <a:ext cx="11866417" cy="6567054"/>
          </a:xfrm>
          <a:prstGeom prst="roundRect">
            <a:avLst>
              <a:gd name="adj" fmla="val 5108"/>
            </a:avLst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162791" y="2683629"/>
            <a:ext cx="6261639" cy="1644984"/>
            <a:chOff x="191408" y="3046835"/>
            <a:chExt cx="6261639" cy="1644984"/>
          </a:xfrm>
        </p:grpSpPr>
        <p:sp>
          <p:nvSpPr>
            <p:cNvPr id="28" name="Lekerekített téglalap 26"/>
            <p:cNvSpPr/>
            <p:nvPr/>
          </p:nvSpPr>
          <p:spPr>
            <a:xfrm>
              <a:off x="191408" y="3046835"/>
              <a:ext cx="6261639" cy="1644984"/>
            </a:xfrm>
            <a:custGeom>
              <a:avLst/>
              <a:gdLst>
                <a:gd name="connsiteX0" fmla="*/ 0 w 6647009"/>
                <a:gd name="connsiteY0" fmla="*/ 385370 h 1644984"/>
                <a:gd name="connsiteX1" fmla="*/ 385370 w 6647009"/>
                <a:gd name="connsiteY1" fmla="*/ 0 h 1644984"/>
                <a:gd name="connsiteX2" fmla="*/ 6261639 w 6647009"/>
                <a:gd name="connsiteY2" fmla="*/ 0 h 1644984"/>
                <a:gd name="connsiteX3" fmla="*/ 6647009 w 6647009"/>
                <a:gd name="connsiteY3" fmla="*/ 385370 h 1644984"/>
                <a:gd name="connsiteX4" fmla="*/ 6647009 w 6647009"/>
                <a:gd name="connsiteY4" fmla="*/ 1259614 h 1644984"/>
                <a:gd name="connsiteX5" fmla="*/ 6261639 w 6647009"/>
                <a:gd name="connsiteY5" fmla="*/ 1644984 h 1644984"/>
                <a:gd name="connsiteX6" fmla="*/ 385370 w 6647009"/>
                <a:gd name="connsiteY6" fmla="*/ 1644984 h 1644984"/>
                <a:gd name="connsiteX7" fmla="*/ 0 w 6647009"/>
                <a:gd name="connsiteY7" fmla="*/ 1259614 h 1644984"/>
                <a:gd name="connsiteX8" fmla="*/ 0 w 6647009"/>
                <a:gd name="connsiteY8" fmla="*/ 385370 h 1644984"/>
                <a:gd name="connsiteX0" fmla="*/ 0 w 6647009"/>
                <a:gd name="connsiteY0" fmla="*/ 385370 h 1644984"/>
                <a:gd name="connsiteX1" fmla="*/ 385370 w 6647009"/>
                <a:gd name="connsiteY1" fmla="*/ 0 h 1644984"/>
                <a:gd name="connsiteX2" fmla="*/ 6261639 w 6647009"/>
                <a:gd name="connsiteY2" fmla="*/ 0 h 1644984"/>
                <a:gd name="connsiteX3" fmla="*/ 6647009 w 6647009"/>
                <a:gd name="connsiteY3" fmla="*/ 385370 h 1644984"/>
                <a:gd name="connsiteX4" fmla="*/ 6647009 w 6647009"/>
                <a:gd name="connsiteY4" fmla="*/ 1259614 h 1644984"/>
                <a:gd name="connsiteX5" fmla="*/ 6261639 w 6647009"/>
                <a:gd name="connsiteY5" fmla="*/ 1644984 h 1644984"/>
                <a:gd name="connsiteX6" fmla="*/ 385370 w 6647009"/>
                <a:gd name="connsiteY6" fmla="*/ 1644984 h 1644984"/>
                <a:gd name="connsiteX7" fmla="*/ 0 w 6647009"/>
                <a:gd name="connsiteY7" fmla="*/ 1259614 h 1644984"/>
                <a:gd name="connsiteX8" fmla="*/ 91440 w 6647009"/>
                <a:gd name="connsiteY8" fmla="*/ 476810 h 1644984"/>
                <a:gd name="connsiteX0" fmla="*/ 0 w 6647009"/>
                <a:gd name="connsiteY0" fmla="*/ 385370 h 1644984"/>
                <a:gd name="connsiteX1" fmla="*/ 385370 w 6647009"/>
                <a:gd name="connsiteY1" fmla="*/ 0 h 1644984"/>
                <a:gd name="connsiteX2" fmla="*/ 6261639 w 6647009"/>
                <a:gd name="connsiteY2" fmla="*/ 0 h 1644984"/>
                <a:gd name="connsiteX3" fmla="*/ 6647009 w 6647009"/>
                <a:gd name="connsiteY3" fmla="*/ 385370 h 1644984"/>
                <a:gd name="connsiteX4" fmla="*/ 6647009 w 6647009"/>
                <a:gd name="connsiteY4" fmla="*/ 1259614 h 1644984"/>
                <a:gd name="connsiteX5" fmla="*/ 6261639 w 6647009"/>
                <a:gd name="connsiteY5" fmla="*/ 1644984 h 1644984"/>
                <a:gd name="connsiteX6" fmla="*/ 385370 w 6647009"/>
                <a:gd name="connsiteY6" fmla="*/ 1644984 h 1644984"/>
                <a:gd name="connsiteX7" fmla="*/ 0 w 6647009"/>
                <a:gd name="connsiteY7" fmla="*/ 1259614 h 1644984"/>
                <a:gd name="connsiteX0" fmla="*/ 385370 w 6647009"/>
                <a:gd name="connsiteY0" fmla="*/ 0 h 1644984"/>
                <a:gd name="connsiteX1" fmla="*/ 6261639 w 6647009"/>
                <a:gd name="connsiteY1" fmla="*/ 0 h 1644984"/>
                <a:gd name="connsiteX2" fmla="*/ 6647009 w 6647009"/>
                <a:gd name="connsiteY2" fmla="*/ 385370 h 1644984"/>
                <a:gd name="connsiteX3" fmla="*/ 6647009 w 6647009"/>
                <a:gd name="connsiteY3" fmla="*/ 1259614 h 1644984"/>
                <a:gd name="connsiteX4" fmla="*/ 6261639 w 6647009"/>
                <a:gd name="connsiteY4" fmla="*/ 1644984 h 1644984"/>
                <a:gd name="connsiteX5" fmla="*/ 385370 w 6647009"/>
                <a:gd name="connsiteY5" fmla="*/ 1644984 h 1644984"/>
                <a:gd name="connsiteX6" fmla="*/ 0 w 6647009"/>
                <a:gd name="connsiteY6" fmla="*/ 1259614 h 1644984"/>
                <a:gd name="connsiteX0" fmla="*/ 0 w 6261639"/>
                <a:gd name="connsiteY0" fmla="*/ 0 h 1644984"/>
                <a:gd name="connsiteX1" fmla="*/ 5876269 w 6261639"/>
                <a:gd name="connsiteY1" fmla="*/ 0 h 1644984"/>
                <a:gd name="connsiteX2" fmla="*/ 6261639 w 6261639"/>
                <a:gd name="connsiteY2" fmla="*/ 385370 h 1644984"/>
                <a:gd name="connsiteX3" fmla="*/ 6261639 w 6261639"/>
                <a:gd name="connsiteY3" fmla="*/ 1259614 h 1644984"/>
                <a:gd name="connsiteX4" fmla="*/ 5876269 w 6261639"/>
                <a:gd name="connsiteY4" fmla="*/ 1644984 h 1644984"/>
                <a:gd name="connsiteX5" fmla="*/ 0 w 6261639"/>
                <a:gd name="connsiteY5" fmla="*/ 1644984 h 164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1639" h="1644984">
                  <a:moveTo>
                    <a:pt x="0" y="0"/>
                  </a:moveTo>
                  <a:lnTo>
                    <a:pt x="5876269" y="0"/>
                  </a:lnTo>
                  <a:cubicBezTo>
                    <a:pt x="6089103" y="0"/>
                    <a:pt x="6261639" y="172536"/>
                    <a:pt x="6261639" y="385370"/>
                  </a:cubicBezTo>
                  <a:lnTo>
                    <a:pt x="6261639" y="1259614"/>
                  </a:lnTo>
                  <a:cubicBezTo>
                    <a:pt x="6261639" y="1472448"/>
                    <a:pt x="6089103" y="1644984"/>
                    <a:pt x="5876269" y="1644984"/>
                  </a:cubicBezTo>
                  <a:lnTo>
                    <a:pt x="0" y="1644984"/>
                  </a:lnTo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2068579" y="3084497"/>
              <a:ext cx="4088900" cy="15696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hu-HU" sz="3200" dirty="0" smtClean="0"/>
                <a:t>Emlékszel olyan történetre, amikor bátor voltál?</a:t>
              </a:r>
              <a:endParaRPr lang="hu-HU" sz="3200" dirty="0"/>
            </a:p>
          </p:txBody>
        </p:sp>
      </p:grpSp>
      <p:sp>
        <p:nvSpPr>
          <p:cNvPr id="38" name="Szövegdoboz 37"/>
          <p:cNvSpPr txBox="1"/>
          <p:nvPr/>
        </p:nvSpPr>
        <p:spPr>
          <a:xfrm>
            <a:off x="6720584" y="2527915"/>
            <a:ext cx="4038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Idézzetek fel párban egymásnak olyan történeteket, amikor bátrak voltatok! 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11054594" y="460961"/>
            <a:ext cx="869527" cy="5936078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BÁTORSÁG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95" y="2822121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2105427" y="1752866"/>
            <a:ext cx="54809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Egy mondatban fogalmazzátok meg, hogy hogyan </a:t>
            </a:r>
            <a:r>
              <a:rPr lang="hu-H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kértek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erőt Istentől, amikor nehéz helyzetbe 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kerültök!</a:t>
            </a:r>
            <a:endParaRPr lang="hu-H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Lekerekített téglalap 24"/>
          <p:cNvSpPr/>
          <p:nvPr/>
        </p:nvSpPr>
        <p:spPr>
          <a:xfrm>
            <a:off x="162792" y="145473"/>
            <a:ext cx="11866417" cy="6567054"/>
          </a:xfrm>
          <a:prstGeom prst="roundRect">
            <a:avLst>
              <a:gd name="adj" fmla="val 5108"/>
            </a:avLst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5" name="Csoportba foglalás 34"/>
          <p:cNvGrpSpPr/>
          <p:nvPr/>
        </p:nvGrpSpPr>
        <p:grpSpPr>
          <a:xfrm flipH="1">
            <a:off x="8234427" y="2631650"/>
            <a:ext cx="3760058" cy="1644984"/>
            <a:chOff x="-633200" y="3459971"/>
            <a:chExt cx="6261639" cy="1644984"/>
          </a:xfrm>
        </p:grpSpPr>
        <p:sp>
          <p:nvSpPr>
            <p:cNvPr id="28" name="Lekerekített téglalap 26"/>
            <p:cNvSpPr/>
            <p:nvPr/>
          </p:nvSpPr>
          <p:spPr>
            <a:xfrm>
              <a:off x="-633200" y="3459971"/>
              <a:ext cx="6261639" cy="1644984"/>
            </a:xfrm>
            <a:custGeom>
              <a:avLst/>
              <a:gdLst>
                <a:gd name="connsiteX0" fmla="*/ 0 w 6647009"/>
                <a:gd name="connsiteY0" fmla="*/ 385370 h 1644984"/>
                <a:gd name="connsiteX1" fmla="*/ 385370 w 6647009"/>
                <a:gd name="connsiteY1" fmla="*/ 0 h 1644984"/>
                <a:gd name="connsiteX2" fmla="*/ 6261639 w 6647009"/>
                <a:gd name="connsiteY2" fmla="*/ 0 h 1644984"/>
                <a:gd name="connsiteX3" fmla="*/ 6647009 w 6647009"/>
                <a:gd name="connsiteY3" fmla="*/ 385370 h 1644984"/>
                <a:gd name="connsiteX4" fmla="*/ 6647009 w 6647009"/>
                <a:gd name="connsiteY4" fmla="*/ 1259614 h 1644984"/>
                <a:gd name="connsiteX5" fmla="*/ 6261639 w 6647009"/>
                <a:gd name="connsiteY5" fmla="*/ 1644984 h 1644984"/>
                <a:gd name="connsiteX6" fmla="*/ 385370 w 6647009"/>
                <a:gd name="connsiteY6" fmla="*/ 1644984 h 1644984"/>
                <a:gd name="connsiteX7" fmla="*/ 0 w 6647009"/>
                <a:gd name="connsiteY7" fmla="*/ 1259614 h 1644984"/>
                <a:gd name="connsiteX8" fmla="*/ 0 w 6647009"/>
                <a:gd name="connsiteY8" fmla="*/ 385370 h 1644984"/>
                <a:gd name="connsiteX0" fmla="*/ 0 w 6647009"/>
                <a:gd name="connsiteY0" fmla="*/ 385370 h 1644984"/>
                <a:gd name="connsiteX1" fmla="*/ 385370 w 6647009"/>
                <a:gd name="connsiteY1" fmla="*/ 0 h 1644984"/>
                <a:gd name="connsiteX2" fmla="*/ 6261639 w 6647009"/>
                <a:gd name="connsiteY2" fmla="*/ 0 h 1644984"/>
                <a:gd name="connsiteX3" fmla="*/ 6647009 w 6647009"/>
                <a:gd name="connsiteY3" fmla="*/ 385370 h 1644984"/>
                <a:gd name="connsiteX4" fmla="*/ 6647009 w 6647009"/>
                <a:gd name="connsiteY4" fmla="*/ 1259614 h 1644984"/>
                <a:gd name="connsiteX5" fmla="*/ 6261639 w 6647009"/>
                <a:gd name="connsiteY5" fmla="*/ 1644984 h 1644984"/>
                <a:gd name="connsiteX6" fmla="*/ 385370 w 6647009"/>
                <a:gd name="connsiteY6" fmla="*/ 1644984 h 1644984"/>
                <a:gd name="connsiteX7" fmla="*/ 0 w 6647009"/>
                <a:gd name="connsiteY7" fmla="*/ 1259614 h 1644984"/>
                <a:gd name="connsiteX8" fmla="*/ 91440 w 6647009"/>
                <a:gd name="connsiteY8" fmla="*/ 476810 h 1644984"/>
                <a:gd name="connsiteX0" fmla="*/ 0 w 6647009"/>
                <a:gd name="connsiteY0" fmla="*/ 385370 h 1644984"/>
                <a:gd name="connsiteX1" fmla="*/ 385370 w 6647009"/>
                <a:gd name="connsiteY1" fmla="*/ 0 h 1644984"/>
                <a:gd name="connsiteX2" fmla="*/ 6261639 w 6647009"/>
                <a:gd name="connsiteY2" fmla="*/ 0 h 1644984"/>
                <a:gd name="connsiteX3" fmla="*/ 6647009 w 6647009"/>
                <a:gd name="connsiteY3" fmla="*/ 385370 h 1644984"/>
                <a:gd name="connsiteX4" fmla="*/ 6647009 w 6647009"/>
                <a:gd name="connsiteY4" fmla="*/ 1259614 h 1644984"/>
                <a:gd name="connsiteX5" fmla="*/ 6261639 w 6647009"/>
                <a:gd name="connsiteY5" fmla="*/ 1644984 h 1644984"/>
                <a:gd name="connsiteX6" fmla="*/ 385370 w 6647009"/>
                <a:gd name="connsiteY6" fmla="*/ 1644984 h 1644984"/>
                <a:gd name="connsiteX7" fmla="*/ 0 w 6647009"/>
                <a:gd name="connsiteY7" fmla="*/ 1259614 h 1644984"/>
                <a:gd name="connsiteX0" fmla="*/ 385370 w 6647009"/>
                <a:gd name="connsiteY0" fmla="*/ 0 h 1644984"/>
                <a:gd name="connsiteX1" fmla="*/ 6261639 w 6647009"/>
                <a:gd name="connsiteY1" fmla="*/ 0 h 1644984"/>
                <a:gd name="connsiteX2" fmla="*/ 6647009 w 6647009"/>
                <a:gd name="connsiteY2" fmla="*/ 385370 h 1644984"/>
                <a:gd name="connsiteX3" fmla="*/ 6647009 w 6647009"/>
                <a:gd name="connsiteY3" fmla="*/ 1259614 h 1644984"/>
                <a:gd name="connsiteX4" fmla="*/ 6261639 w 6647009"/>
                <a:gd name="connsiteY4" fmla="*/ 1644984 h 1644984"/>
                <a:gd name="connsiteX5" fmla="*/ 385370 w 6647009"/>
                <a:gd name="connsiteY5" fmla="*/ 1644984 h 1644984"/>
                <a:gd name="connsiteX6" fmla="*/ 0 w 6647009"/>
                <a:gd name="connsiteY6" fmla="*/ 1259614 h 1644984"/>
                <a:gd name="connsiteX0" fmla="*/ 0 w 6261639"/>
                <a:gd name="connsiteY0" fmla="*/ 0 h 1644984"/>
                <a:gd name="connsiteX1" fmla="*/ 5876269 w 6261639"/>
                <a:gd name="connsiteY1" fmla="*/ 0 h 1644984"/>
                <a:gd name="connsiteX2" fmla="*/ 6261639 w 6261639"/>
                <a:gd name="connsiteY2" fmla="*/ 385370 h 1644984"/>
                <a:gd name="connsiteX3" fmla="*/ 6261639 w 6261639"/>
                <a:gd name="connsiteY3" fmla="*/ 1259614 h 1644984"/>
                <a:gd name="connsiteX4" fmla="*/ 5876269 w 6261639"/>
                <a:gd name="connsiteY4" fmla="*/ 1644984 h 1644984"/>
                <a:gd name="connsiteX5" fmla="*/ 0 w 6261639"/>
                <a:gd name="connsiteY5" fmla="*/ 1644984 h 164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1639" h="1644984">
                  <a:moveTo>
                    <a:pt x="0" y="0"/>
                  </a:moveTo>
                  <a:lnTo>
                    <a:pt x="5876269" y="0"/>
                  </a:lnTo>
                  <a:cubicBezTo>
                    <a:pt x="6089103" y="0"/>
                    <a:pt x="6261639" y="172536"/>
                    <a:pt x="6261639" y="385370"/>
                  </a:cubicBezTo>
                  <a:lnTo>
                    <a:pt x="6261639" y="1259614"/>
                  </a:lnTo>
                  <a:cubicBezTo>
                    <a:pt x="6261639" y="1472448"/>
                    <a:pt x="6089103" y="1644984"/>
                    <a:pt x="5876269" y="1644984"/>
                  </a:cubicBezTo>
                  <a:lnTo>
                    <a:pt x="0" y="1644984"/>
                  </a:lnTo>
                </a:path>
              </a:pathLst>
            </a:custGeom>
            <a:solidFill>
              <a:srgbClr val="C7C439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-244092" y="3718712"/>
              <a:ext cx="54834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/>
                <a:t>Alkossatok </a:t>
              </a:r>
            </a:p>
            <a:p>
              <a:r>
                <a:rPr lang="hu-HU" sz="3200" dirty="0"/>
                <a:t>k</a:t>
              </a:r>
              <a:r>
                <a:rPr lang="hu-HU" sz="3200" dirty="0" smtClean="0"/>
                <a:t>iscsoportokat!</a:t>
              </a:r>
              <a:endParaRPr lang="hu-HU" sz="3200" dirty="0"/>
            </a:p>
          </p:txBody>
        </p:sp>
      </p:grpSp>
      <p:sp>
        <p:nvSpPr>
          <p:cNvPr id="38" name="Szövegdoboz 37"/>
          <p:cNvSpPr txBox="1"/>
          <p:nvPr/>
        </p:nvSpPr>
        <p:spPr>
          <a:xfrm>
            <a:off x="5832991" y="506177"/>
            <a:ext cx="6012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Írjatok minden kiscsoportban egy rövid imádságot!</a:t>
            </a:r>
          </a:p>
        </p:txBody>
      </p:sp>
      <p:sp>
        <p:nvSpPr>
          <p:cNvPr id="39" name="Szövegdoboz 38"/>
          <p:cNvSpPr txBox="1"/>
          <p:nvPr/>
        </p:nvSpPr>
        <p:spPr>
          <a:xfrm>
            <a:off x="587888" y="356789"/>
            <a:ext cx="869527" cy="5936078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BÁTORSÁG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105426" y="3942410"/>
            <a:ext cx="54809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Egy másik mondatban fogalmazzátok meg, hogyan </a:t>
            </a:r>
            <a:r>
              <a:rPr lang="hu-H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köszönitek meg 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azt, amikor bátrak tudtatok </a:t>
            </a:r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lenni!</a:t>
            </a:r>
            <a:endParaRPr lang="hu-H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09" y="360786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3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ekerekített téglalap 24"/>
          <p:cNvSpPr/>
          <p:nvPr/>
        </p:nvSpPr>
        <p:spPr>
          <a:xfrm>
            <a:off x="162792" y="145473"/>
            <a:ext cx="11866417" cy="6567054"/>
          </a:xfrm>
          <a:prstGeom prst="roundRect">
            <a:avLst>
              <a:gd name="adj" fmla="val 5108"/>
            </a:avLst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Szövegdoboz 38"/>
          <p:cNvSpPr txBox="1"/>
          <p:nvPr/>
        </p:nvSpPr>
        <p:spPr>
          <a:xfrm>
            <a:off x="328745" y="460961"/>
            <a:ext cx="869527" cy="5936078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BÁTORSÁG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10905467" y="460961"/>
            <a:ext cx="869527" cy="5936078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4400" dirty="0">
                <a:solidFill>
                  <a:schemeClr val="bg1"/>
                </a:solidFill>
              </a:rPr>
              <a:t>BÁTORSÁG</a:t>
            </a:r>
          </a:p>
        </p:txBody>
      </p:sp>
      <p:graphicFrame>
        <p:nvGraphicFramePr>
          <p:cNvPr id="61" name="Objektum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18145"/>
              </p:ext>
            </p:extLst>
          </p:nvPr>
        </p:nvGraphicFramePr>
        <p:xfrm>
          <a:off x="-1800747" y="4948947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32" name="Objektum 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00747" y="4948947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ktum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242178"/>
              </p:ext>
            </p:extLst>
          </p:nvPr>
        </p:nvGraphicFramePr>
        <p:xfrm>
          <a:off x="-1609225" y="4311948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5" name="Objektum 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609225" y="4311948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ktum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784808"/>
              </p:ext>
            </p:extLst>
          </p:nvPr>
        </p:nvGraphicFramePr>
        <p:xfrm>
          <a:off x="-1456825" y="4464348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6" name="Objektum 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56825" y="4464348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09163" y="4495661"/>
            <a:ext cx="3144775" cy="2249060"/>
          </a:xfrm>
          <a:prstGeom prst="rect">
            <a:avLst/>
          </a:prstGeom>
        </p:spPr>
      </p:pic>
      <p:graphicFrame>
        <p:nvGraphicFramePr>
          <p:cNvPr id="62" name="Objektum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25344"/>
              </p:ext>
            </p:extLst>
          </p:nvPr>
        </p:nvGraphicFramePr>
        <p:xfrm>
          <a:off x="-1455914" y="5106087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1" name="Objektum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55914" y="5106087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ktum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630288"/>
              </p:ext>
            </p:extLst>
          </p:nvPr>
        </p:nvGraphicFramePr>
        <p:xfrm>
          <a:off x="-1765685" y="5814640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2" name="Objektum 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65685" y="5814640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ktum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0780"/>
              </p:ext>
            </p:extLst>
          </p:nvPr>
        </p:nvGraphicFramePr>
        <p:xfrm>
          <a:off x="-2286702" y="4658457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3" name="Objektum 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86702" y="4658457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ktum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90532"/>
              </p:ext>
            </p:extLst>
          </p:nvPr>
        </p:nvGraphicFramePr>
        <p:xfrm>
          <a:off x="-2145457" y="5209835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4" name="Objektum 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45457" y="5209835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ktum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07586"/>
              </p:ext>
            </p:extLst>
          </p:nvPr>
        </p:nvGraphicFramePr>
        <p:xfrm>
          <a:off x="-2867902" y="4948947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1" name="Objektum 6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67902" y="4948947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ktum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80807"/>
              </p:ext>
            </p:extLst>
          </p:nvPr>
        </p:nvGraphicFramePr>
        <p:xfrm>
          <a:off x="-2676380" y="4311948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6" name="Objektum 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76380" y="4311948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ktum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17013"/>
              </p:ext>
            </p:extLst>
          </p:nvPr>
        </p:nvGraphicFramePr>
        <p:xfrm>
          <a:off x="-2523980" y="4464348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7" name="Objektum 6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3980" y="4464348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ktum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2084"/>
              </p:ext>
            </p:extLst>
          </p:nvPr>
        </p:nvGraphicFramePr>
        <p:xfrm>
          <a:off x="-2523069" y="5106087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2" name="Objektum 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3069" y="5106087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ktum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64521"/>
              </p:ext>
            </p:extLst>
          </p:nvPr>
        </p:nvGraphicFramePr>
        <p:xfrm>
          <a:off x="-2832840" y="5814640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3" name="Objektum 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32840" y="5814640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ktum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64451"/>
              </p:ext>
            </p:extLst>
          </p:nvPr>
        </p:nvGraphicFramePr>
        <p:xfrm>
          <a:off x="-3353857" y="4658457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4" name="Objektum 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53857" y="4658457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ktum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503825"/>
              </p:ext>
            </p:extLst>
          </p:nvPr>
        </p:nvGraphicFramePr>
        <p:xfrm>
          <a:off x="-3212612" y="5209835"/>
          <a:ext cx="1374766" cy="19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65" name="Objektum 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12612" y="5209835"/>
                        <a:ext cx="1374766" cy="1957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Szövegdoboz 74"/>
          <p:cNvSpPr txBox="1"/>
          <p:nvPr/>
        </p:nvSpPr>
        <p:spPr>
          <a:xfrm>
            <a:off x="2968421" y="3279916"/>
            <a:ext cx="6549682" cy="7255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 smtClean="0"/>
              <a:t>Hogy hangozhat a bátorságról szóló közmondás? Fogalmazzátok meg! </a:t>
            </a:r>
            <a:endParaRPr lang="hu-HU" sz="24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968421" y="395290"/>
            <a:ext cx="6549682" cy="26798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 smtClean="0"/>
              <a:t>Néha bátornak kell lenni.</a:t>
            </a:r>
          </a:p>
          <a:p>
            <a:pPr algn="ctr"/>
            <a:r>
              <a:rPr lang="hu-HU" sz="2400" dirty="0" smtClean="0"/>
              <a:t>Isten erőt ad nekünk a nehéz helyzetekben.</a:t>
            </a:r>
          </a:p>
          <a:p>
            <a:pPr algn="ctr"/>
            <a:r>
              <a:rPr lang="hu-HU" sz="2400" dirty="0" smtClean="0"/>
              <a:t>Ha erőt ad, nehéz helyzetekben is tudsz bátran viselkedni.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Nézd meg, hogyan változik meg a közmondás, ha valaki bátor! Kattints!</a:t>
            </a:r>
            <a:endParaRPr lang="hu-HU" sz="2400" dirty="0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2305" y="460961"/>
            <a:ext cx="1417039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25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5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5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25 -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5 -4.8148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25 3.703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5 1.48148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25 -1.85185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5 1.48148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0.25 7.40741E-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7.40741E-7 L 0.25 -7.40741E-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5 -4.81481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25 3.7037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5 1.48148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4.44444E-6 L -0.3052 -0.0032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3414DA21-A077-4B98-B54C-7C65451CE365}"/>
              </a:ext>
            </a:extLst>
          </p:cNvPr>
          <p:cNvSpPr txBox="1"/>
          <p:nvPr/>
        </p:nvSpPr>
        <p:spPr>
          <a:xfrm>
            <a:off x="238539" y="2352767"/>
            <a:ext cx="5196687" cy="2677656"/>
          </a:xfrm>
          <a:prstGeom prst="rect">
            <a:avLst/>
          </a:prstGeom>
          <a:solidFill>
            <a:srgbClr val="C7C439"/>
          </a:solidFill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Ha bátorításra van szükséged, 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kérj </a:t>
            </a:r>
            <a:r>
              <a:rPr lang="hu-HU" sz="2400" dirty="0">
                <a:solidFill>
                  <a:schemeClr val="bg1"/>
                </a:solidFill>
              </a:rPr>
              <a:t>segítséget másoktól,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Kérj segítséget imádságban Istentől,  </a:t>
            </a:r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vagy </a:t>
            </a:r>
            <a:r>
              <a:rPr lang="hu-HU" sz="2400" dirty="0" smtClean="0">
                <a:solidFill>
                  <a:schemeClr val="bg1"/>
                </a:solidFill>
              </a:rPr>
              <a:t>énekeld el ezt </a:t>
            </a:r>
            <a:r>
              <a:rPr lang="hu-HU" sz="2400" dirty="0">
                <a:solidFill>
                  <a:schemeClr val="bg1"/>
                </a:solidFill>
              </a:rPr>
              <a:t>az </a:t>
            </a:r>
            <a:r>
              <a:rPr lang="hu-HU" sz="2400" dirty="0" smtClean="0">
                <a:solidFill>
                  <a:schemeClr val="bg1"/>
                </a:solidFill>
              </a:rPr>
              <a:t>éneket!</a:t>
            </a:r>
            <a:endParaRPr lang="hu-HU" sz="2400" dirty="0">
              <a:solidFill>
                <a:schemeClr val="bg1"/>
              </a:solidFill>
            </a:endParaRP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Kattints a hangszóróra, és hallgasd meg!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8C9E2FD3-2611-4D9A-9131-4D67DD0EB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491" y="0"/>
            <a:ext cx="618651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08113" y="5490000"/>
            <a:ext cx="5127113" cy="830997"/>
          </a:xfrm>
          <a:prstGeom prst="rect">
            <a:avLst/>
          </a:prstGeom>
          <a:solidFill>
            <a:srgbClr val="C7C439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Az ének szövegét imádságként is elmondhatod.</a:t>
            </a:r>
          </a:p>
        </p:txBody>
      </p:sp>
      <p:pic>
        <p:nvPicPr>
          <p:cNvPr id="5" name="Uram, Isten siess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5079" y="358947"/>
            <a:ext cx="1487709" cy="14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EB553E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65148"/>
              </p:ext>
            </p:extLst>
          </p:nvPr>
        </p:nvGraphicFramePr>
        <p:xfrm>
          <a:off x="-20291" y="3571713"/>
          <a:ext cx="1827418" cy="260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CorelDRAW" r:id="rId3" imgW="5310325" imgH="7563557" progId="CorelDraw.Graphic.19">
                  <p:embed/>
                </p:oleObj>
              </mc:Choice>
              <mc:Fallback>
                <p:oleObj name="CorelDRAW" r:id="rId3" imgW="5310325" imgH="7563557" progId="CorelDraw.Graphic.19">
                  <p:embed/>
                  <p:pic>
                    <p:nvPicPr>
                      <p:cNvPr id="15" name="Objektum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291" y="3571713"/>
                        <a:ext cx="1827418" cy="260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41658"/>
              </p:ext>
            </p:extLst>
          </p:nvPr>
        </p:nvGraphicFramePr>
        <p:xfrm>
          <a:off x="1248677" y="1819903"/>
          <a:ext cx="1739651" cy="24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CorelDRAW" r:id="rId5" imgW="5310325" imgH="7563557" progId="CorelDraw.Graphic.19">
                  <p:embed/>
                </p:oleObj>
              </mc:Choice>
              <mc:Fallback>
                <p:oleObj name="CorelDRAW" r:id="rId5" imgW="5310325" imgH="7563557" progId="CorelDraw.Graphic.19">
                  <p:embed/>
                  <p:pic>
                    <p:nvPicPr>
                      <p:cNvPr id="7" name="Objektum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8677" y="1819903"/>
                        <a:ext cx="1739651" cy="24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934207"/>
              </p:ext>
            </p:extLst>
          </p:nvPr>
        </p:nvGraphicFramePr>
        <p:xfrm>
          <a:off x="703900" y="1964437"/>
          <a:ext cx="1749443" cy="249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CorelDRAW" r:id="rId6" imgW="5310325" imgH="7563557" progId="CorelDraw.Graphic.19">
                  <p:embed/>
                </p:oleObj>
              </mc:Choice>
              <mc:Fallback>
                <p:oleObj name="CorelDRAW" r:id="rId6" imgW="5310325" imgH="7563557" progId="CorelDraw.Graphic.19">
                  <p:embed/>
                  <p:pic>
                    <p:nvPicPr>
                      <p:cNvPr id="2" name="Objektum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900" y="1964437"/>
                        <a:ext cx="1749443" cy="2491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911"/>
              </p:ext>
            </p:extLst>
          </p:nvPr>
        </p:nvGraphicFramePr>
        <p:xfrm>
          <a:off x="1897218" y="2371101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CorelDRAW" r:id="rId7" imgW="5310325" imgH="7563557" progId="CorelDraw.Graphic.19">
                  <p:embed/>
                </p:oleObj>
              </mc:Choice>
              <mc:Fallback>
                <p:oleObj name="CorelDRAW" r:id="rId7" imgW="5310325" imgH="7563557" progId="CorelDraw.Graphic.19">
                  <p:embed/>
                  <p:pic>
                    <p:nvPicPr>
                      <p:cNvPr id="9" name="Objektum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218" y="2371101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572759"/>
              </p:ext>
            </p:extLst>
          </p:nvPr>
        </p:nvGraphicFramePr>
        <p:xfrm>
          <a:off x="-1403614" y="1998205"/>
          <a:ext cx="1812304" cy="258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CorelDRAW" r:id="rId8" imgW="5310325" imgH="7563557" progId="CorelDraw.Graphic.19">
                  <p:embed/>
                </p:oleObj>
              </mc:Choice>
              <mc:Fallback>
                <p:oleObj name="CorelDRAW" r:id="rId8" imgW="5310325" imgH="7563557" progId="CorelDraw.Graphic.19">
                  <p:embed/>
                  <p:pic>
                    <p:nvPicPr>
                      <p:cNvPr id="3" name="Objektum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403614" y="1998205"/>
                        <a:ext cx="1812304" cy="258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26309"/>
              </p:ext>
            </p:extLst>
          </p:nvPr>
        </p:nvGraphicFramePr>
        <p:xfrm>
          <a:off x="75836" y="1646558"/>
          <a:ext cx="1821382" cy="259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CorelDRAW" r:id="rId9" imgW="5310325" imgH="7563557" progId="CorelDraw.Graphic.19">
                  <p:embed/>
                </p:oleObj>
              </mc:Choice>
              <mc:Fallback>
                <p:oleObj name="CorelDRAW" r:id="rId9" imgW="5310325" imgH="7563557" progId="CorelDraw.Graphic.19">
                  <p:embed/>
                  <p:pic>
                    <p:nvPicPr>
                      <p:cNvPr id="4" name="Objektum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36" y="1646558"/>
                        <a:ext cx="1821382" cy="2593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Kép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142678" y="3193747"/>
            <a:ext cx="4474764" cy="3188001"/>
          </a:xfrm>
          <a:prstGeom prst="rect">
            <a:avLst/>
          </a:prstGeom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21151"/>
              </p:ext>
            </p:extLst>
          </p:nvPr>
        </p:nvGraphicFramePr>
        <p:xfrm>
          <a:off x="-617660" y="1941171"/>
          <a:ext cx="1821382" cy="2593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CorelDRAW" r:id="rId11" imgW="5310325" imgH="7563557" progId="CorelDraw.Graphic.19">
                  <p:embed/>
                </p:oleObj>
              </mc:Choice>
              <mc:Fallback>
                <p:oleObj name="CorelDRAW" r:id="rId11" imgW="5310325" imgH="7563557" progId="CorelDraw.Graphic.19">
                  <p:embed/>
                  <p:pic>
                    <p:nvPicPr>
                      <p:cNvPr id="5" name="Objektum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17660" y="1941171"/>
                        <a:ext cx="1821382" cy="2593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47480"/>
              </p:ext>
            </p:extLst>
          </p:nvPr>
        </p:nvGraphicFramePr>
        <p:xfrm>
          <a:off x="3832689" y="3193747"/>
          <a:ext cx="4366778" cy="312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CorelDRAW" r:id="rId12" imgW="4981320" imgH="2955240" progId="CorelDraw.Graphic.19">
                  <p:embed/>
                </p:oleObj>
              </mc:Choice>
              <mc:Fallback>
                <p:oleObj name="CorelDRAW" r:id="rId12" imgW="4981320" imgH="2955240" progId="CorelDraw.Graphic.19">
                  <p:embed/>
                  <p:pic>
                    <p:nvPicPr>
                      <p:cNvPr id="16" name="Objektum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32689" y="3193747"/>
                        <a:ext cx="4366778" cy="3124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47766"/>
              </p:ext>
            </p:extLst>
          </p:nvPr>
        </p:nvGraphicFramePr>
        <p:xfrm>
          <a:off x="-327245" y="2751266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" name="CorelDRAW" r:id="rId14" imgW="5310325" imgH="7563557" progId="CorelDraw.Graphic.19">
                  <p:embed/>
                </p:oleObj>
              </mc:Choice>
              <mc:Fallback>
                <p:oleObj name="CorelDRAW" r:id="rId14" imgW="5310325" imgH="7563557" progId="CorelDraw.Graphic.19">
                  <p:embed/>
                  <p:pic>
                    <p:nvPicPr>
                      <p:cNvPr id="6" name="Objektum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7245" y="2751266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38424"/>
              </p:ext>
            </p:extLst>
          </p:nvPr>
        </p:nvGraphicFramePr>
        <p:xfrm>
          <a:off x="535970" y="3930059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" name="CorelDRAW" r:id="rId15" imgW="5310325" imgH="7563557" progId="CorelDraw.Graphic.19">
                  <p:embed/>
                </p:oleObj>
              </mc:Choice>
              <mc:Fallback>
                <p:oleObj name="CorelDRAW" r:id="rId15" imgW="5310325" imgH="7563557" progId="CorelDraw.Graphic.19">
                  <p:embed/>
                  <p:pic>
                    <p:nvPicPr>
                      <p:cNvPr id="8" name="Objektum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970" y="3930059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86244"/>
              </p:ext>
            </p:extLst>
          </p:nvPr>
        </p:nvGraphicFramePr>
        <p:xfrm>
          <a:off x="-1029585" y="2371597"/>
          <a:ext cx="1812304" cy="258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CorelDRAW" r:id="rId16" imgW="5310325" imgH="7563557" progId="CorelDraw.Graphic.19">
                  <p:embed/>
                </p:oleObj>
              </mc:Choice>
              <mc:Fallback>
                <p:oleObj name="CorelDRAW" r:id="rId16" imgW="5310325" imgH="7563557" progId="CorelDraw.Graphic.19">
                  <p:embed/>
                  <p:pic>
                    <p:nvPicPr>
                      <p:cNvPr id="10" name="Objektum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29585" y="2371597"/>
                        <a:ext cx="1812304" cy="258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908031"/>
              </p:ext>
            </p:extLst>
          </p:nvPr>
        </p:nvGraphicFramePr>
        <p:xfrm>
          <a:off x="-825777" y="3472748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CorelDRAW" r:id="rId17" imgW="5310325" imgH="7563557" progId="CorelDraw.Graphic.19">
                  <p:embed/>
                </p:oleObj>
              </mc:Choice>
              <mc:Fallback>
                <p:oleObj name="CorelDRAW" r:id="rId17" imgW="5310325" imgH="7563557" progId="CorelDraw.Graphic.19">
                  <p:embed/>
                  <p:pic>
                    <p:nvPicPr>
                      <p:cNvPr id="11" name="Objektum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25777" y="3472748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28760"/>
              </p:ext>
            </p:extLst>
          </p:nvPr>
        </p:nvGraphicFramePr>
        <p:xfrm>
          <a:off x="1587227" y="3965102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CorelDRAW" r:id="rId18" imgW="5310325" imgH="7563557" progId="CorelDraw.Graphic.19">
                  <p:embed/>
                </p:oleObj>
              </mc:Choice>
              <mc:Fallback>
                <p:oleObj name="CorelDRAW" r:id="rId18" imgW="5310325" imgH="7563557" progId="CorelDraw.Graphic.19">
                  <p:embed/>
                  <p:pic>
                    <p:nvPicPr>
                      <p:cNvPr id="12" name="Objektum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227" y="3965102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17711"/>
              </p:ext>
            </p:extLst>
          </p:nvPr>
        </p:nvGraphicFramePr>
        <p:xfrm>
          <a:off x="-1999175" y="3014890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CorelDRAW" r:id="rId19" imgW="5310325" imgH="7563557" progId="CorelDraw.Graphic.19">
                  <p:embed/>
                </p:oleObj>
              </mc:Choice>
              <mc:Fallback>
                <p:oleObj name="CorelDRAW" r:id="rId19" imgW="5310325" imgH="7563557" progId="CorelDraw.Graphic.19">
                  <p:embed/>
                  <p:pic>
                    <p:nvPicPr>
                      <p:cNvPr id="13" name="Objektum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99175" y="3014890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607246"/>
              </p:ext>
            </p:extLst>
          </p:nvPr>
        </p:nvGraphicFramePr>
        <p:xfrm>
          <a:off x="-835401" y="3353609"/>
          <a:ext cx="2430368" cy="346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CorelDRAW" r:id="rId20" imgW="5310325" imgH="7563557" progId="CorelDraw.Graphic.19">
                  <p:embed/>
                </p:oleObj>
              </mc:Choice>
              <mc:Fallback>
                <p:oleObj name="CorelDRAW" r:id="rId20" imgW="5310325" imgH="7563557" progId="CorelDraw.Graphic.19">
                  <p:embed/>
                  <p:pic>
                    <p:nvPicPr>
                      <p:cNvPr id="14" name="Objektum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35401" y="3353609"/>
                        <a:ext cx="2430368" cy="346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zövegdoboz 20"/>
          <p:cNvSpPr txBox="1"/>
          <p:nvPr/>
        </p:nvSpPr>
        <p:spPr>
          <a:xfrm>
            <a:off x="191554" y="243646"/>
            <a:ext cx="7686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Kattints, és figyeld meg, hogy mi történik!</a:t>
            </a:r>
          </a:p>
          <a:p>
            <a:r>
              <a:rPr lang="hu-HU" sz="2800" dirty="0">
                <a:solidFill>
                  <a:schemeClr val="bg1"/>
                </a:solidFill>
              </a:rPr>
              <a:t>Melyik közmondást ábrázolja az alábbi jelenet?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8122351" y="58324"/>
            <a:ext cx="3901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Ha nem jut eszedbe, </a:t>
            </a:r>
            <a:r>
              <a:rPr lang="hu-HU" sz="2400" dirty="0" err="1">
                <a:solidFill>
                  <a:schemeClr val="bg1"/>
                </a:solidFill>
              </a:rPr>
              <a:t>kattints</a:t>
            </a:r>
            <a:r>
              <a:rPr lang="hu-HU" sz="2400" dirty="0">
                <a:solidFill>
                  <a:schemeClr val="bg1"/>
                </a:solidFill>
              </a:rPr>
              <a:t>, és kapsz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2 </a:t>
            </a:r>
            <a:r>
              <a:rPr lang="hu-HU" sz="2400" dirty="0">
                <a:solidFill>
                  <a:schemeClr val="bg1"/>
                </a:solidFill>
              </a:rPr>
              <a:t>segítséget is.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7268929" y="1299650"/>
            <a:ext cx="5266453" cy="1277608"/>
            <a:chOff x="772160" y="3830320"/>
            <a:chExt cx="8483600" cy="1843854"/>
          </a:xfrm>
        </p:grpSpPr>
        <p:sp>
          <p:nvSpPr>
            <p:cNvPr id="24" name="Szövegdoboz 23"/>
            <p:cNvSpPr txBox="1"/>
            <p:nvPr/>
          </p:nvSpPr>
          <p:spPr>
            <a:xfrm>
              <a:off x="772160" y="3830320"/>
              <a:ext cx="7659615" cy="184385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r>
                <a:rPr lang="hu-HU" sz="1200" dirty="0"/>
                <a:t>Milyen állatok vannak a képen? </a:t>
              </a:r>
              <a:r>
                <a:rPr lang="hu-HU" sz="1200" dirty="0" err="1"/>
                <a:t>Egészítsd</a:t>
              </a:r>
              <a:r>
                <a:rPr lang="hu-HU" sz="1200" dirty="0"/>
                <a:t> ki a megfelelő </a:t>
              </a:r>
              <a:r>
                <a:rPr lang="hu-HU" sz="1200" dirty="0" err="1"/>
                <a:t>betúkkel</a:t>
              </a:r>
              <a:r>
                <a:rPr lang="hu-HU" sz="1200" dirty="0"/>
                <a:t>! </a:t>
              </a:r>
            </a:p>
          </p:txBody>
        </p:sp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6878" y="4261575"/>
              <a:ext cx="853206" cy="1212140"/>
            </a:xfrm>
            <a:prstGeom prst="rect">
              <a:avLst/>
            </a:prstGeom>
            <a:effectLst/>
          </p:spPr>
        </p:pic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280293" y="4491936"/>
              <a:ext cx="1402993" cy="944401"/>
            </a:xfrm>
            <a:prstGeom prst="rect">
              <a:avLst/>
            </a:prstGeom>
            <a:effectLst>
              <a:innerShdw blurRad="101600">
                <a:srgbClr val="E44B34"/>
              </a:innerShdw>
            </a:effectLst>
          </p:spPr>
        </p:pic>
        <p:sp>
          <p:nvSpPr>
            <p:cNvPr id="27" name="Szövegdoboz 26"/>
            <p:cNvSpPr txBox="1"/>
            <p:nvPr/>
          </p:nvSpPr>
          <p:spPr>
            <a:xfrm>
              <a:off x="2243609" y="4731443"/>
              <a:ext cx="2036683" cy="666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_ _ d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743685" y="4730138"/>
              <a:ext cx="3512075" cy="666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_ _ _ _ n _</a:t>
              </a:r>
            </a:p>
          </p:txBody>
        </p:sp>
      </p:grpSp>
      <p:sp>
        <p:nvSpPr>
          <p:cNvPr id="30" name="Szövegdoboz 29"/>
          <p:cNvSpPr txBox="1"/>
          <p:nvPr/>
        </p:nvSpPr>
        <p:spPr>
          <a:xfrm>
            <a:off x="8143474" y="2778726"/>
            <a:ext cx="3554905" cy="7929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r>
              <a:rPr lang="hu-HU" dirty="0"/>
              <a:t>Mennyi milyen állat mit csinál a milyen állattal?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8927431" y="6082020"/>
            <a:ext cx="2959127" cy="4732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r>
              <a:rPr lang="hu-HU" sz="2000" dirty="0"/>
              <a:t>Sok lúd disznót győz.</a:t>
            </a:r>
          </a:p>
        </p:txBody>
      </p:sp>
      <p:sp>
        <p:nvSpPr>
          <p:cNvPr id="36" name="Szövegdoboz 35"/>
          <p:cNvSpPr txBox="1"/>
          <p:nvPr/>
        </p:nvSpPr>
        <p:spPr>
          <a:xfrm>
            <a:off x="8838934" y="4901559"/>
            <a:ext cx="318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Ha nem jut </a:t>
            </a:r>
            <a:r>
              <a:rPr lang="hu-HU" sz="2000" dirty="0" smtClean="0">
                <a:solidFill>
                  <a:schemeClr val="bg1"/>
                </a:solidFill>
              </a:rPr>
              <a:t>eszedbe a közmondás, </a:t>
            </a:r>
            <a:r>
              <a:rPr lang="hu-HU" sz="2000" dirty="0" err="1">
                <a:solidFill>
                  <a:schemeClr val="bg1"/>
                </a:solidFill>
              </a:rPr>
              <a:t>kattints</a:t>
            </a:r>
            <a:r>
              <a:rPr lang="hu-HU" sz="2000" dirty="0">
                <a:solidFill>
                  <a:schemeClr val="bg1"/>
                </a:solidFill>
              </a:rPr>
              <a:t> ide a megoldáshoz!</a:t>
            </a:r>
          </a:p>
        </p:txBody>
      </p:sp>
      <p:graphicFrame>
        <p:nvGraphicFramePr>
          <p:cNvPr id="31" name="Objektum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28760"/>
              </p:ext>
            </p:extLst>
          </p:nvPr>
        </p:nvGraphicFramePr>
        <p:xfrm>
          <a:off x="1739627" y="4117502"/>
          <a:ext cx="1999175" cy="284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CorelDRAW" r:id="rId18" imgW="5310325" imgH="7563557" progId="CorelDraw.Graphic.19">
                  <p:embed/>
                </p:oleObj>
              </mc:Choice>
              <mc:Fallback>
                <p:oleObj name="CorelDRAW" r:id="rId18" imgW="5310325" imgH="7563557" progId="CorelDraw.Graphic.19">
                  <p:embed/>
                  <p:pic>
                    <p:nvPicPr>
                      <p:cNvPr id="12" name="Objektum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9627" y="4117502"/>
                        <a:ext cx="1999175" cy="284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Ellipszis 31"/>
          <p:cNvSpPr/>
          <p:nvPr/>
        </p:nvSpPr>
        <p:spPr>
          <a:xfrm>
            <a:off x="6734487" y="1226799"/>
            <a:ext cx="571922" cy="5719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FFCA08"/>
                </a:solidFill>
                <a:latin typeface="+mj-lt"/>
              </a:rPr>
              <a:t>1.</a:t>
            </a:r>
          </a:p>
        </p:txBody>
      </p:sp>
      <p:sp>
        <p:nvSpPr>
          <p:cNvPr id="33" name="Ellipszis 32"/>
          <p:cNvSpPr/>
          <p:nvPr/>
        </p:nvSpPr>
        <p:spPr>
          <a:xfrm>
            <a:off x="7592168" y="2876075"/>
            <a:ext cx="571922" cy="5719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FFCA08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7270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25 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1.85185E-6 L 0.25 1.85185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25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-2.22222E-6 L 0.25 -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875E-6 -4.81481E-6 L 0.25 -4.8148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8333E-6 -3.33333E-6 L 0.25 -3.33333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45833E-6 4.44444E-6 L 0.2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25 -7.40741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2.22222E-6 L 0.25 2.22222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25 1.1111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1.85185E-6 L 0.25 1.85185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25 -2.22222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2.08333E-7 4.81481E-6 L 0.25 4.81481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2.91667E-6 3.33333E-6 L 0.25 3.33333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25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250"/>
                            </p:stCondLst>
                            <p:childTnLst>
                              <p:par>
                                <p:cTn id="12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1.85185E-6 L 0.25 1.85185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5" grpId="0" animBg="1"/>
      <p:bldP spid="35" grpId="1" animBg="1"/>
      <p:bldP spid="36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doboz 20"/>
          <p:cNvSpPr txBox="1"/>
          <p:nvPr/>
        </p:nvSpPr>
        <p:spPr>
          <a:xfrm>
            <a:off x="420276" y="270589"/>
            <a:ext cx="6538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Miért tud legyőzni sok kisebb testű lúd egy nagyobb testű disznót?</a:t>
            </a:r>
          </a:p>
          <a:p>
            <a:r>
              <a:rPr lang="hu-HU" sz="2400" dirty="0" smtClean="0">
                <a:solidFill>
                  <a:schemeClr val="bg1"/>
                </a:solidFill>
              </a:rPr>
              <a:t>Olvassátok el a 3 választ, és </a:t>
            </a:r>
            <a:r>
              <a:rPr lang="hu-HU" sz="2400" dirty="0">
                <a:solidFill>
                  <a:schemeClr val="bg1"/>
                </a:solidFill>
              </a:rPr>
              <a:t>b</a:t>
            </a:r>
            <a:r>
              <a:rPr lang="hu-HU" sz="2400" dirty="0" smtClean="0">
                <a:solidFill>
                  <a:schemeClr val="bg1"/>
                </a:solidFill>
              </a:rPr>
              <a:t>eszéljétek meg kiscsoportban, hogy szerintetek melyik </a:t>
            </a:r>
            <a:r>
              <a:rPr lang="hu-HU" sz="2400" dirty="0">
                <a:solidFill>
                  <a:schemeClr val="bg1"/>
                </a:solidFill>
              </a:rPr>
              <a:t>a </a:t>
            </a:r>
            <a:r>
              <a:rPr lang="hu-HU" sz="2400" dirty="0" smtClean="0">
                <a:solidFill>
                  <a:schemeClr val="bg1"/>
                </a:solidFill>
              </a:rPr>
              <a:t>helyes magyarázat! </a:t>
            </a:r>
            <a:endParaRPr lang="hu-HU" sz="2400" dirty="0">
              <a:solidFill>
                <a:schemeClr val="bg1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7433752" y="4398728"/>
            <a:ext cx="4316720" cy="2139881"/>
            <a:chOff x="7433752" y="4398728"/>
            <a:chExt cx="4316720" cy="2139881"/>
          </a:xfrm>
        </p:grpSpPr>
        <p:sp>
          <p:nvSpPr>
            <p:cNvPr id="45" name="Szövegdoboz 44"/>
            <p:cNvSpPr txBox="1"/>
            <p:nvPr/>
          </p:nvSpPr>
          <p:spPr>
            <a:xfrm>
              <a:off x="8726472" y="4518000"/>
              <a:ext cx="3024000" cy="19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9850">
              <a:solidFill>
                <a:schemeClr val="bg1"/>
              </a:solidFill>
            </a:ln>
          </p:spPr>
          <p:txBody>
            <a:bodyPr wrap="square" lIns="360000" rtlCol="0">
              <a:noAutofit/>
            </a:bodyPr>
            <a:lstStyle/>
            <a:p>
              <a:r>
                <a:rPr lang="hu-HU" sz="2400" dirty="0"/>
                <a:t>Mert a gazdák beidomítják a fiatal malacokat, hogy fussanak versenyt a libákkal. </a:t>
              </a:r>
            </a:p>
          </p:txBody>
        </p:sp>
        <p:pic>
          <p:nvPicPr>
            <p:cNvPr id="57" name="Kép 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3752" y="4398728"/>
              <a:ext cx="1646063" cy="2139881"/>
            </a:xfrm>
            <a:prstGeom prst="rect">
              <a:avLst/>
            </a:prstGeom>
          </p:spPr>
        </p:pic>
      </p:grpSp>
      <p:grpSp>
        <p:nvGrpSpPr>
          <p:cNvPr id="2" name="Csoportba foglalás 1"/>
          <p:cNvGrpSpPr/>
          <p:nvPr/>
        </p:nvGrpSpPr>
        <p:grpSpPr>
          <a:xfrm>
            <a:off x="346368" y="2419420"/>
            <a:ext cx="3044279" cy="3576801"/>
            <a:chOff x="346368" y="2419420"/>
            <a:chExt cx="3044279" cy="3576801"/>
          </a:xfrm>
        </p:grpSpPr>
        <p:sp>
          <p:nvSpPr>
            <p:cNvPr id="43" name="Szövegdoboz 42"/>
            <p:cNvSpPr txBox="1"/>
            <p:nvPr/>
          </p:nvSpPr>
          <p:spPr>
            <a:xfrm>
              <a:off x="346368" y="2419420"/>
              <a:ext cx="3024000" cy="19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9850">
              <a:solidFill>
                <a:schemeClr val="bg1"/>
              </a:solidFill>
            </a:ln>
          </p:spPr>
          <p:txBody>
            <a:bodyPr wrap="square" lIns="288000" rtlCol="0">
              <a:noAutofit/>
            </a:bodyPr>
            <a:lstStyle>
              <a:defPPr>
                <a:defRPr lang="hu-HU"/>
              </a:defPPr>
              <a:lvl1pPr>
                <a:defRPr sz="2400"/>
              </a:lvl1pPr>
            </a:lstStyle>
            <a:p>
              <a:r>
                <a:rPr lang="hu-HU" dirty="0" smtClean="0"/>
                <a:t>Mert a disznó allergiás a lúdtollra, ezért távol kell tartania a magát a libáktól.</a:t>
              </a:r>
              <a:endParaRPr lang="hu-HU" dirty="0"/>
            </a:p>
          </p:txBody>
        </p:sp>
        <p:pic>
          <p:nvPicPr>
            <p:cNvPr id="58" name="Kép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0461" y="3856340"/>
              <a:ext cx="1780186" cy="2139881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7519531" y="265581"/>
            <a:ext cx="4259913" cy="2231213"/>
            <a:chOff x="7519531" y="265581"/>
            <a:chExt cx="4259913" cy="2231213"/>
          </a:xfrm>
        </p:grpSpPr>
        <p:sp>
          <p:nvSpPr>
            <p:cNvPr id="44" name="Szövegdoboz 43"/>
            <p:cNvSpPr txBox="1"/>
            <p:nvPr/>
          </p:nvSpPr>
          <p:spPr>
            <a:xfrm>
              <a:off x="8755444" y="265581"/>
              <a:ext cx="3024000" cy="194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9850">
              <a:solidFill>
                <a:schemeClr val="bg1"/>
              </a:solidFill>
            </a:ln>
          </p:spPr>
          <p:txBody>
            <a:bodyPr wrap="square" lIns="324000" rtlCol="0">
              <a:noAutofit/>
            </a:bodyPr>
            <a:lstStyle>
              <a:defPPr>
                <a:defRPr lang="hu-HU"/>
              </a:defPPr>
              <a:lvl1pPr>
                <a:defRPr sz="2400"/>
              </a:lvl1pPr>
            </a:lstStyle>
            <a:p>
              <a:r>
                <a:rPr lang="hu-HU" dirty="0"/>
                <a:t>Mert a disznó megijed a sok lúdtól, pedig sokkal nagyobb és erősebb állat. </a:t>
              </a:r>
            </a:p>
          </p:txBody>
        </p:sp>
        <p:pic>
          <p:nvPicPr>
            <p:cNvPr id="59" name="Kép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9531" y="356913"/>
              <a:ext cx="1731414" cy="2139881"/>
            </a:xfrm>
            <a:prstGeom prst="rect">
              <a:avLst/>
            </a:prstGeom>
          </p:spPr>
        </p:pic>
      </p:grpSp>
      <p:grpSp>
        <p:nvGrpSpPr>
          <p:cNvPr id="61" name="Csoportba foglalás 60"/>
          <p:cNvGrpSpPr/>
          <p:nvPr/>
        </p:nvGrpSpPr>
        <p:grpSpPr>
          <a:xfrm>
            <a:off x="4116745" y="2805976"/>
            <a:ext cx="3951249" cy="1557444"/>
            <a:chOff x="7055428" y="406318"/>
            <a:chExt cx="4998912" cy="1970394"/>
          </a:xfrm>
        </p:grpSpPr>
        <p:grpSp>
          <p:nvGrpSpPr>
            <p:cNvPr id="29" name="Csoportba foglalás 28"/>
            <p:cNvGrpSpPr/>
            <p:nvPr/>
          </p:nvGrpSpPr>
          <p:grpSpPr>
            <a:xfrm>
              <a:off x="7055428" y="406318"/>
              <a:ext cx="4998912" cy="1413191"/>
              <a:chOff x="4200561" y="1814179"/>
              <a:chExt cx="4998912" cy="1413191"/>
            </a:xfrm>
          </p:grpSpPr>
          <p:pic>
            <p:nvPicPr>
              <p:cNvPr id="26" name="Kép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7185207" y="1814179"/>
                <a:ext cx="2014266" cy="1408366"/>
              </a:xfrm>
              <a:prstGeom prst="rect">
                <a:avLst/>
              </a:prstGeom>
            </p:spPr>
          </p:pic>
          <p:grpSp>
            <p:nvGrpSpPr>
              <p:cNvPr id="19" name="Csoportba foglalás 18"/>
              <p:cNvGrpSpPr/>
              <p:nvPr/>
            </p:nvGrpSpPr>
            <p:grpSpPr>
              <a:xfrm>
                <a:off x="4200561" y="1815664"/>
                <a:ext cx="1760707" cy="1411706"/>
                <a:chOff x="583153" y="1858420"/>
                <a:chExt cx="1760707" cy="1411706"/>
              </a:xfrm>
            </p:grpSpPr>
            <p:pic>
              <p:nvPicPr>
                <p:cNvPr id="40" name="Kép 3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09906" y="1858420"/>
                  <a:ext cx="1133954" cy="1322947"/>
                </a:xfrm>
                <a:prstGeom prst="rect">
                  <a:avLst/>
                </a:prstGeom>
              </p:spPr>
            </p:pic>
            <p:pic>
              <p:nvPicPr>
                <p:cNvPr id="18" name="Kép 1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3153" y="1947179"/>
                  <a:ext cx="1427438" cy="1322947"/>
                </a:xfrm>
                <a:prstGeom prst="rect">
                  <a:avLst/>
                </a:prstGeom>
              </p:spPr>
            </p:pic>
          </p:grpSp>
        </p:grpSp>
        <p:sp>
          <p:nvSpPr>
            <p:cNvPr id="60" name="Szövegdoboz 59"/>
            <p:cNvSpPr txBox="1"/>
            <p:nvPr/>
          </p:nvSpPr>
          <p:spPr>
            <a:xfrm>
              <a:off x="7682181" y="1903442"/>
              <a:ext cx="4041636" cy="473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u-HU" sz="2400" dirty="0"/>
                <a:t>Sok lúd disznót győz.</a:t>
              </a:r>
            </a:p>
          </p:txBody>
        </p:sp>
      </p:grpSp>
      <p:pic>
        <p:nvPicPr>
          <p:cNvPr id="63" name="Kép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81" y="5494273"/>
            <a:ext cx="1391836" cy="1368000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8726472" y="2566951"/>
            <a:ext cx="3194597" cy="3740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400" dirty="0" smtClean="0"/>
              <a:t>A helyes válasz: B</a:t>
            </a:r>
            <a:endParaRPr lang="hu-HU" sz="240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494273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6163102" y="2098117"/>
            <a:ext cx="5922658" cy="4658822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Lekerekített téglalap 37"/>
          <p:cNvSpPr/>
          <p:nvPr/>
        </p:nvSpPr>
        <p:spPr>
          <a:xfrm>
            <a:off x="109772" y="93292"/>
            <a:ext cx="5922658" cy="4658822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1" name="Csoportba foglalás 60"/>
          <p:cNvGrpSpPr/>
          <p:nvPr/>
        </p:nvGrpSpPr>
        <p:grpSpPr>
          <a:xfrm>
            <a:off x="908397" y="4861268"/>
            <a:ext cx="4790204" cy="1880149"/>
            <a:chOff x="7055428" y="407803"/>
            <a:chExt cx="4790204" cy="1880149"/>
          </a:xfrm>
        </p:grpSpPr>
        <p:grpSp>
          <p:nvGrpSpPr>
            <p:cNvPr id="29" name="Csoportba foglalás 28"/>
            <p:cNvGrpSpPr/>
            <p:nvPr/>
          </p:nvGrpSpPr>
          <p:grpSpPr>
            <a:xfrm>
              <a:off x="7055428" y="407803"/>
              <a:ext cx="4209909" cy="1454415"/>
              <a:chOff x="4200561" y="1815664"/>
              <a:chExt cx="4209909" cy="1454415"/>
            </a:xfrm>
          </p:grpSpPr>
          <p:pic>
            <p:nvPicPr>
              <p:cNvPr id="26" name="Kép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6396204" y="1861713"/>
                <a:ext cx="2014266" cy="1408366"/>
              </a:xfrm>
              <a:prstGeom prst="rect">
                <a:avLst/>
              </a:prstGeom>
            </p:spPr>
          </p:pic>
          <p:grpSp>
            <p:nvGrpSpPr>
              <p:cNvPr id="19" name="Csoportba foglalás 18"/>
              <p:cNvGrpSpPr/>
              <p:nvPr/>
            </p:nvGrpSpPr>
            <p:grpSpPr>
              <a:xfrm>
                <a:off x="4200561" y="1815664"/>
                <a:ext cx="1760707" cy="1411706"/>
                <a:chOff x="583153" y="1858420"/>
                <a:chExt cx="1760707" cy="1411706"/>
              </a:xfrm>
            </p:grpSpPr>
            <p:pic>
              <p:nvPicPr>
                <p:cNvPr id="40" name="Kép 3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09906" y="1858420"/>
                  <a:ext cx="1133954" cy="1322947"/>
                </a:xfrm>
                <a:prstGeom prst="rect">
                  <a:avLst/>
                </a:prstGeom>
              </p:spPr>
            </p:pic>
            <p:pic>
              <p:nvPicPr>
                <p:cNvPr id="18" name="Kép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3153" y="1947179"/>
                  <a:ext cx="1427438" cy="1322947"/>
                </a:xfrm>
                <a:prstGeom prst="rect">
                  <a:avLst/>
                </a:prstGeom>
              </p:spPr>
            </p:pic>
          </p:grpSp>
        </p:grpSp>
        <p:sp>
          <p:nvSpPr>
            <p:cNvPr id="60" name="Szövegdoboz 59"/>
            <p:cNvSpPr txBox="1"/>
            <p:nvPr/>
          </p:nvSpPr>
          <p:spPr>
            <a:xfrm>
              <a:off x="7803996" y="1814683"/>
              <a:ext cx="4041636" cy="4732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u-HU" sz="2400" dirty="0"/>
                <a:t>Sok lúd disznót győz.</a:t>
              </a: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322543" y="3174283"/>
            <a:ext cx="554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Ugyanez a helyzet például, amikor …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322543" y="3731511"/>
            <a:ext cx="59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Ugyanezt történt egyszer, amikor …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429533" y="2422703"/>
            <a:ext cx="52644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EB553E"/>
                </a:solidFill>
              </a:rPr>
              <a:t>Beszéljétek meg! </a:t>
            </a:r>
          </a:p>
          <a:p>
            <a:r>
              <a:rPr lang="hu-HU" sz="2400" dirty="0">
                <a:solidFill>
                  <a:schemeClr val="bg1"/>
                </a:solidFill>
              </a:rPr>
              <a:t>Mi a véleményetek arról, ha a gyerekek úgy viselkednek, </a:t>
            </a:r>
            <a:r>
              <a:rPr lang="hu-HU" sz="2400" dirty="0" smtClean="0">
                <a:solidFill>
                  <a:schemeClr val="bg1"/>
                </a:solidFill>
              </a:rPr>
              <a:t>mint </a:t>
            </a:r>
            <a:r>
              <a:rPr lang="hu-HU" sz="2400" dirty="0">
                <a:solidFill>
                  <a:schemeClr val="bg1"/>
                </a:solidFill>
              </a:rPr>
              <a:t>a közmondásban a malac? </a:t>
            </a:r>
            <a:r>
              <a:rPr lang="hu-HU" sz="2400" dirty="0" smtClean="0">
                <a:solidFill>
                  <a:schemeClr val="bg1"/>
                </a:solidFill>
              </a:rPr>
              <a:t>Helyesnek </a:t>
            </a:r>
            <a:r>
              <a:rPr lang="hu-HU" sz="2400" dirty="0">
                <a:solidFill>
                  <a:schemeClr val="bg1"/>
                </a:solidFill>
              </a:rPr>
              <a:t>tartjátok vagy helytelennek? Miért?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266665" y="748001"/>
            <a:ext cx="56580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EB553E"/>
                </a:solidFill>
              </a:rPr>
              <a:t>Beszéljétek meg! </a:t>
            </a:r>
          </a:p>
          <a:p>
            <a:r>
              <a:rPr lang="hu-HU" sz="2400" dirty="0">
                <a:solidFill>
                  <a:schemeClr val="bg1"/>
                </a:solidFill>
              </a:rPr>
              <a:t>Egy veletek egykorú tanuló mikor </a:t>
            </a:r>
            <a:r>
              <a:rPr lang="hu-HU" sz="2400" dirty="0" smtClean="0">
                <a:solidFill>
                  <a:schemeClr val="bg1"/>
                </a:solidFill>
              </a:rPr>
              <a:t>kerülhet olyan </a:t>
            </a:r>
            <a:r>
              <a:rPr lang="hu-HU" sz="2400" dirty="0">
                <a:solidFill>
                  <a:schemeClr val="bg1"/>
                </a:solidFill>
              </a:rPr>
              <a:t>hasonló helyzetbe, </a:t>
            </a:r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mint </a:t>
            </a:r>
            <a:r>
              <a:rPr lang="hu-HU" sz="2400" dirty="0">
                <a:solidFill>
                  <a:schemeClr val="bg1"/>
                </a:solidFill>
              </a:rPr>
              <a:t>amiről a </a:t>
            </a:r>
            <a:r>
              <a:rPr lang="hu-HU" sz="2400" dirty="0" smtClean="0">
                <a:solidFill>
                  <a:schemeClr val="bg1"/>
                </a:solidFill>
              </a:rPr>
              <a:t>közmondás szól?</a:t>
            </a:r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Soroljatok fel ilyen helyzeteket!</a:t>
            </a:r>
          </a:p>
        </p:txBody>
      </p:sp>
      <p:sp>
        <p:nvSpPr>
          <p:cNvPr id="4" name="Ellipszis 3"/>
          <p:cNvSpPr/>
          <p:nvPr/>
        </p:nvSpPr>
        <p:spPr>
          <a:xfrm>
            <a:off x="3329923" y="20244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rgbClr val="FFCA08"/>
                </a:solidFill>
                <a:latin typeface="Chiller" panose="04020404031007020602" pitchFamily="82" charset="0"/>
              </a:rPr>
              <a:t>1.</a:t>
            </a:r>
          </a:p>
        </p:txBody>
      </p:sp>
      <p:sp>
        <p:nvSpPr>
          <p:cNvPr id="25" name="Ellipszis 24"/>
          <p:cNvSpPr/>
          <p:nvPr/>
        </p:nvSpPr>
        <p:spPr>
          <a:xfrm>
            <a:off x="10779590" y="2268429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rgbClr val="FFCA08"/>
                </a:solidFill>
                <a:latin typeface="Chiller" panose="04020404031007020602" pitchFamily="82" charset="0"/>
              </a:rPr>
              <a:t>2.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6429533" y="5218575"/>
            <a:ext cx="454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Az a véleményünk, hogy ez a viselkedés …, mert …</a:t>
            </a:r>
          </a:p>
        </p:txBody>
      </p:sp>
      <p:sp>
        <p:nvSpPr>
          <p:cNvPr id="8" name="Téglalap 7"/>
          <p:cNvSpPr/>
          <p:nvPr/>
        </p:nvSpPr>
        <p:spPr>
          <a:xfrm>
            <a:off x="6284456" y="349647"/>
            <a:ext cx="4909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EB553E"/>
                </a:solidFill>
              </a:rPr>
              <a:t>Beszéljétek meg </a:t>
            </a:r>
            <a:r>
              <a:rPr lang="hu-HU" sz="2400" dirty="0" smtClean="0">
                <a:solidFill>
                  <a:srgbClr val="EB553E"/>
                </a:solidFill>
              </a:rPr>
              <a:t>kiscsoportban, hogy mit jelent ez a közmondás átvitt értelemben! </a:t>
            </a:r>
            <a:endParaRPr lang="hu-HU" sz="2400" dirty="0">
              <a:solidFill>
                <a:srgbClr val="EB553E"/>
              </a:solidFill>
            </a:endParaRP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382" y="-3102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4" grpId="0"/>
      <p:bldP spid="2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100000">
              <a:srgbClr val="FFD43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1" b="97841" l="4570" r="992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7774" y="1859620"/>
            <a:ext cx="5065319" cy="3898943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729419" y="156774"/>
            <a:ext cx="70846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Nézd meg a képet! Mi történik?</a:t>
            </a:r>
          </a:p>
          <a:p>
            <a:r>
              <a:rPr lang="hu-HU" sz="2800" dirty="0"/>
              <a:t>Mit </a:t>
            </a:r>
            <a:r>
              <a:rPr lang="hu-HU" sz="2800" dirty="0" smtClean="0"/>
              <a:t>csinálnak a képen látható fiúk? </a:t>
            </a:r>
          </a:p>
          <a:p>
            <a:r>
              <a:rPr lang="hu-HU" sz="2800" dirty="0" smtClean="0"/>
              <a:t>Mondjátok </a:t>
            </a:r>
            <a:r>
              <a:rPr lang="hu-HU" sz="2800" dirty="0"/>
              <a:t>el </a:t>
            </a:r>
            <a:r>
              <a:rPr lang="hu-HU" sz="2800" dirty="0" smtClean="0"/>
              <a:t>sorban mind az öt gyerekről, </a:t>
            </a:r>
          </a:p>
          <a:p>
            <a:r>
              <a:rPr lang="hu-HU" sz="2800" dirty="0" smtClean="0"/>
              <a:t>hogy éppen mit tesznek!</a:t>
            </a:r>
            <a:endParaRPr lang="hu-HU" sz="2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16760" y="2236527"/>
            <a:ext cx="468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Gondolkozz </a:t>
            </a:r>
            <a:r>
              <a:rPr lang="hu-HU" sz="2400" dirty="0" smtClean="0"/>
              <a:t>a kérdéseken</a:t>
            </a:r>
            <a:r>
              <a:rPr lang="hu-HU" sz="2400" dirty="0"/>
              <a:t>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056842" y="4001220"/>
            <a:ext cx="2958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Beszéljétek meg párban </a:t>
            </a:r>
            <a:r>
              <a:rPr lang="hu-HU" sz="2400" dirty="0" smtClean="0"/>
              <a:t>a </a:t>
            </a:r>
            <a:r>
              <a:rPr lang="hu-HU" sz="2400" dirty="0"/>
              <a:t>válaszokat!</a:t>
            </a:r>
          </a:p>
        </p:txBody>
      </p:sp>
      <p:grpSp>
        <p:nvGrpSpPr>
          <p:cNvPr id="39" name="Csoportba foglalás 38"/>
          <p:cNvGrpSpPr/>
          <p:nvPr/>
        </p:nvGrpSpPr>
        <p:grpSpPr>
          <a:xfrm>
            <a:off x="497617" y="2695516"/>
            <a:ext cx="4148660" cy="646331"/>
            <a:chOff x="497617" y="2695516"/>
            <a:chExt cx="4148660" cy="646331"/>
          </a:xfrm>
        </p:grpSpPr>
        <p:sp>
          <p:nvSpPr>
            <p:cNvPr id="6" name="Szövegdoboz 5"/>
            <p:cNvSpPr txBox="1"/>
            <p:nvPr/>
          </p:nvSpPr>
          <p:spPr>
            <a:xfrm>
              <a:off x="1115999" y="2695516"/>
              <a:ext cx="3530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Látsz a képen gyáva fiút?</a:t>
              </a:r>
            </a:p>
            <a:p>
              <a:r>
                <a:rPr lang="hu-HU" dirty="0"/>
                <a:t>Miért tartod gyávának? 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97617" y="2776140"/>
              <a:ext cx="7052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1.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1006997" y="2776140"/>
              <a:ext cx="45719" cy="5657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497617" y="3763240"/>
            <a:ext cx="4756117" cy="646331"/>
            <a:chOff x="497617" y="3763240"/>
            <a:chExt cx="4756117" cy="646331"/>
          </a:xfrm>
        </p:grpSpPr>
        <p:sp>
          <p:nvSpPr>
            <p:cNvPr id="5" name="Szövegdoboz 4"/>
            <p:cNvSpPr txBox="1"/>
            <p:nvPr/>
          </p:nvSpPr>
          <p:spPr>
            <a:xfrm>
              <a:off x="1115999" y="3763240"/>
              <a:ext cx="4137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Látsz a képen bátor fiút? </a:t>
              </a:r>
            </a:p>
            <a:p>
              <a:r>
                <a:rPr lang="hu-HU" dirty="0"/>
                <a:t>Miért tartod bátornak? </a:t>
              </a:r>
            </a:p>
          </p:txBody>
        </p:sp>
        <p:grpSp>
          <p:nvGrpSpPr>
            <p:cNvPr id="30" name="Csoportba foglalás 29"/>
            <p:cNvGrpSpPr/>
            <p:nvPr/>
          </p:nvGrpSpPr>
          <p:grpSpPr>
            <a:xfrm>
              <a:off x="497617" y="3805744"/>
              <a:ext cx="705253" cy="569055"/>
              <a:chOff x="497617" y="3805744"/>
              <a:chExt cx="705253" cy="569055"/>
            </a:xfrm>
          </p:grpSpPr>
          <p:sp>
            <p:nvSpPr>
              <p:cNvPr id="17" name="Szövegdoboz 16"/>
              <p:cNvSpPr txBox="1"/>
              <p:nvPr/>
            </p:nvSpPr>
            <p:spPr>
              <a:xfrm>
                <a:off x="497617" y="3805744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2.</a:t>
                </a:r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1006997" y="3809092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1" name="Csoportba foglalás 40"/>
          <p:cNvGrpSpPr/>
          <p:nvPr/>
        </p:nvGrpSpPr>
        <p:grpSpPr>
          <a:xfrm>
            <a:off x="497617" y="4801731"/>
            <a:ext cx="4163868" cy="646331"/>
            <a:chOff x="497617" y="4801731"/>
            <a:chExt cx="4163868" cy="646331"/>
          </a:xfrm>
        </p:grpSpPr>
        <p:sp>
          <p:nvSpPr>
            <p:cNvPr id="7" name="Szövegdoboz 6"/>
            <p:cNvSpPr txBox="1"/>
            <p:nvPr/>
          </p:nvSpPr>
          <p:spPr>
            <a:xfrm>
              <a:off x="1131207" y="4801731"/>
              <a:ext cx="3530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Látsz a képen vakmerőt?</a:t>
              </a:r>
            </a:p>
            <a:p>
              <a:r>
                <a:rPr lang="hu-HU" dirty="0"/>
                <a:t>Miért tartod vakmerőnek? </a:t>
              </a:r>
            </a:p>
          </p:txBody>
        </p:sp>
        <p:grpSp>
          <p:nvGrpSpPr>
            <p:cNvPr id="31" name="Csoportba foglalás 30"/>
            <p:cNvGrpSpPr/>
            <p:nvPr/>
          </p:nvGrpSpPr>
          <p:grpSpPr>
            <a:xfrm>
              <a:off x="497617" y="4835348"/>
              <a:ext cx="705253" cy="572403"/>
              <a:chOff x="497617" y="4835348"/>
              <a:chExt cx="705253" cy="572403"/>
            </a:xfrm>
          </p:grpSpPr>
          <p:sp>
            <p:nvSpPr>
              <p:cNvPr id="18" name="Szövegdoboz 17"/>
              <p:cNvSpPr txBox="1"/>
              <p:nvPr/>
            </p:nvSpPr>
            <p:spPr>
              <a:xfrm>
                <a:off x="497617" y="4835348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3.</a:t>
                </a:r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1006997" y="4842044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2" name="Csoportba foglalás 41"/>
          <p:cNvGrpSpPr/>
          <p:nvPr/>
        </p:nvGrpSpPr>
        <p:grpSpPr>
          <a:xfrm>
            <a:off x="8889214" y="1859620"/>
            <a:ext cx="3126038" cy="646331"/>
            <a:chOff x="9065962" y="3518986"/>
            <a:chExt cx="3126038" cy="646331"/>
          </a:xfrm>
        </p:grpSpPr>
        <p:sp>
          <p:nvSpPr>
            <p:cNvPr id="9" name="Szövegdoboz 8"/>
            <p:cNvSpPr txBox="1"/>
            <p:nvPr/>
          </p:nvSpPr>
          <p:spPr>
            <a:xfrm>
              <a:off x="9719694" y="3518986"/>
              <a:ext cx="2472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Mi történt volna, ha senki sem bátor?</a:t>
              </a:r>
            </a:p>
          </p:txBody>
        </p:sp>
        <p:grpSp>
          <p:nvGrpSpPr>
            <p:cNvPr id="32" name="Csoportba foglalás 31"/>
            <p:cNvGrpSpPr/>
            <p:nvPr/>
          </p:nvGrpSpPr>
          <p:grpSpPr>
            <a:xfrm>
              <a:off x="9065962" y="3537954"/>
              <a:ext cx="705253" cy="569055"/>
              <a:chOff x="497617" y="3805744"/>
              <a:chExt cx="705253" cy="569055"/>
            </a:xfrm>
          </p:grpSpPr>
          <p:sp>
            <p:nvSpPr>
              <p:cNvPr id="33" name="Szövegdoboz 32"/>
              <p:cNvSpPr txBox="1"/>
              <p:nvPr/>
            </p:nvSpPr>
            <p:spPr>
              <a:xfrm>
                <a:off x="497617" y="3805744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4.</a:t>
                </a:r>
              </a:p>
            </p:txBody>
          </p:sp>
          <p:sp>
            <p:nvSpPr>
              <p:cNvPr id="34" name="Téglalap 33"/>
              <p:cNvSpPr/>
              <p:nvPr/>
            </p:nvSpPr>
            <p:spPr>
              <a:xfrm>
                <a:off x="1006997" y="3809092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3" name="Csoportba foglalás 42"/>
          <p:cNvGrpSpPr/>
          <p:nvPr/>
        </p:nvGrpSpPr>
        <p:grpSpPr>
          <a:xfrm>
            <a:off x="8889214" y="2847341"/>
            <a:ext cx="3514036" cy="646331"/>
            <a:chOff x="9065962" y="4506707"/>
            <a:chExt cx="3514036" cy="646331"/>
          </a:xfrm>
        </p:grpSpPr>
        <p:sp>
          <p:nvSpPr>
            <p:cNvPr id="10" name="Szövegdoboz 9"/>
            <p:cNvSpPr txBox="1"/>
            <p:nvPr/>
          </p:nvSpPr>
          <p:spPr>
            <a:xfrm>
              <a:off x="9771215" y="4506707"/>
              <a:ext cx="2808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Mi történt volna, ha mindenki bátor?</a:t>
              </a:r>
            </a:p>
          </p:txBody>
        </p:sp>
        <p:grpSp>
          <p:nvGrpSpPr>
            <p:cNvPr id="35" name="Csoportba foglalás 34"/>
            <p:cNvGrpSpPr/>
            <p:nvPr/>
          </p:nvGrpSpPr>
          <p:grpSpPr>
            <a:xfrm>
              <a:off x="9065962" y="4567558"/>
              <a:ext cx="705253" cy="572403"/>
              <a:chOff x="497617" y="4835348"/>
              <a:chExt cx="705253" cy="572403"/>
            </a:xfrm>
          </p:grpSpPr>
          <p:sp>
            <p:nvSpPr>
              <p:cNvPr id="36" name="Szövegdoboz 35"/>
              <p:cNvSpPr txBox="1"/>
              <p:nvPr/>
            </p:nvSpPr>
            <p:spPr>
              <a:xfrm>
                <a:off x="497617" y="4835348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5.</a:t>
                </a:r>
              </a:p>
            </p:txBody>
          </p:sp>
          <p:sp>
            <p:nvSpPr>
              <p:cNvPr id="37" name="Téglalap 36"/>
              <p:cNvSpPr/>
              <p:nvPr/>
            </p:nvSpPr>
            <p:spPr>
              <a:xfrm>
                <a:off x="1006997" y="4842044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8" name="Kép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36" y="5490000"/>
            <a:ext cx="1400164" cy="1368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2571947" y="5822709"/>
            <a:ext cx="740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Ha ezeken a kérdéseken elgondolkoztál, ha megbeszéltétek a kérdéseket, akkor jöhet a következő lépés! Lapozz!</a:t>
            </a:r>
          </a:p>
        </p:txBody>
      </p:sp>
    </p:spTree>
    <p:extLst>
      <p:ext uri="{BB962C8B-B14F-4D97-AF65-F5344CB8AC3E}">
        <p14:creationId xmlns:p14="http://schemas.microsoft.com/office/powerpoint/2010/main" val="17476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100000">
              <a:srgbClr val="FFD43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31" b="97841" l="4570" r="992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3466" y="1813767"/>
            <a:ext cx="5065319" cy="3898943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3294893" y="344600"/>
            <a:ext cx="6975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Nézzétek meg ismét jól a képet!</a:t>
            </a:r>
          </a:p>
          <a:p>
            <a:r>
              <a:rPr lang="hu-HU" sz="2800" dirty="0"/>
              <a:t>Öt önként jelentkezőre van szükség.</a:t>
            </a:r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1022806" y="3116908"/>
            <a:ext cx="5759959" cy="646331"/>
            <a:chOff x="497617" y="3763240"/>
            <a:chExt cx="5759959" cy="646331"/>
          </a:xfrm>
        </p:grpSpPr>
        <p:sp>
          <p:nvSpPr>
            <p:cNvPr id="5" name="Szövegdoboz 4"/>
            <p:cNvSpPr txBox="1"/>
            <p:nvPr/>
          </p:nvSpPr>
          <p:spPr>
            <a:xfrm>
              <a:off x="1115999" y="3763240"/>
              <a:ext cx="5141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Képzeld el, hogy te vagy az a szereplő a képen! Meséld el, hogy mi történt!</a:t>
              </a:r>
            </a:p>
          </p:txBody>
        </p:sp>
        <p:grpSp>
          <p:nvGrpSpPr>
            <p:cNvPr id="30" name="Csoportba foglalás 29"/>
            <p:cNvGrpSpPr/>
            <p:nvPr/>
          </p:nvGrpSpPr>
          <p:grpSpPr>
            <a:xfrm>
              <a:off x="497617" y="3805744"/>
              <a:ext cx="705253" cy="569055"/>
              <a:chOff x="497617" y="3805744"/>
              <a:chExt cx="705253" cy="569055"/>
            </a:xfrm>
          </p:grpSpPr>
          <p:sp>
            <p:nvSpPr>
              <p:cNvPr id="17" name="Szövegdoboz 16"/>
              <p:cNvSpPr txBox="1"/>
              <p:nvPr/>
            </p:nvSpPr>
            <p:spPr>
              <a:xfrm>
                <a:off x="497617" y="3805744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2.</a:t>
                </a:r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1006997" y="3809092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1" name="Csoportba foglalás 40"/>
          <p:cNvGrpSpPr/>
          <p:nvPr/>
        </p:nvGrpSpPr>
        <p:grpSpPr>
          <a:xfrm>
            <a:off x="1022806" y="4155399"/>
            <a:ext cx="5759958" cy="1200329"/>
            <a:chOff x="497617" y="4801731"/>
            <a:chExt cx="5759958" cy="1200329"/>
          </a:xfrm>
        </p:grpSpPr>
        <p:sp>
          <p:nvSpPr>
            <p:cNvPr id="7" name="Szövegdoboz 6"/>
            <p:cNvSpPr txBox="1"/>
            <p:nvPr/>
          </p:nvSpPr>
          <p:spPr>
            <a:xfrm>
              <a:off x="1131206" y="4801731"/>
              <a:ext cx="51263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A történeted végén mondd el, hogy szerinted </a:t>
              </a:r>
              <a:r>
                <a:rPr lang="hu-HU" b="1" dirty="0"/>
                <a:t>bátor</a:t>
              </a:r>
              <a:r>
                <a:rPr lang="hu-HU" dirty="0"/>
                <a:t> </a:t>
              </a:r>
              <a:r>
                <a:rPr lang="hu-HU" dirty="0" smtClean="0"/>
                <a:t>voltál </a:t>
              </a:r>
              <a:r>
                <a:rPr lang="hu-HU" dirty="0"/>
                <a:t>vagy </a:t>
              </a:r>
              <a:r>
                <a:rPr lang="hu-HU" b="1" dirty="0"/>
                <a:t>vakmerő</a:t>
              </a:r>
              <a:r>
                <a:rPr lang="hu-HU" dirty="0"/>
                <a:t> vagy </a:t>
              </a:r>
              <a:r>
                <a:rPr lang="hu-HU" b="1" dirty="0"/>
                <a:t>gyáva</a:t>
              </a:r>
              <a:r>
                <a:rPr lang="hu-HU" dirty="0"/>
                <a:t>! </a:t>
              </a:r>
              <a:r>
                <a:rPr lang="hu-HU" dirty="0" smtClean="0"/>
                <a:t>Azt is mondd el, hogy miért</a:t>
              </a:r>
              <a:r>
                <a:rPr lang="hu-HU" dirty="0"/>
                <a:t> </a:t>
              </a:r>
              <a:r>
                <a:rPr lang="hu-HU" dirty="0" smtClean="0"/>
                <a:t>neveznéd így ezt a viselkedést!</a:t>
              </a:r>
              <a:endParaRPr lang="hu-HU" dirty="0"/>
            </a:p>
          </p:txBody>
        </p:sp>
        <p:grpSp>
          <p:nvGrpSpPr>
            <p:cNvPr id="31" name="Csoportba foglalás 30"/>
            <p:cNvGrpSpPr/>
            <p:nvPr/>
          </p:nvGrpSpPr>
          <p:grpSpPr>
            <a:xfrm>
              <a:off x="497617" y="4835348"/>
              <a:ext cx="705253" cy="572403"/>
              <a:chOff x="497617" y="4835348"/>
              <a:chExt cx="705253" cy="572403"/>
            </a:xfrm>
          </p:grpSpPr>
          <p:sp>
            <p:nvSpPr>
              <p:cNvPr id="18" name="Szövegdoboz 17"/>
              <p:cNvSpPr txBox="1"/>
              <p:nvPr/>
            </p:nvSpPr>
            <p:spPr>
              <a:xfrm>
                <a:off x="497617" y="4835348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3.</a:t>
                </a:r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1006997" y="4842044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4" name="Kép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48" y="0"/>
            <a:ext cx="1417039" cy="136800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1022806" y="2049184"/>
            <a:ext cx="4942310" cy="646331"/>
            <a:chOff x="1022806" y="2049184"/>
            <a:chExt cx="4942310" cy="646331"/>
          </a:xfrm>
        </p:grpSpPr>
        <p:grpSp>
          <p:nvGrpSpPr>
            <p:cNvPr id="39" name="Csoportba foglalás 38"/>
            <p:cNvGrpSpPr/>
            <p:nvPr/>
          </p:nvGrpSpPr>
          <p:grpSpPr>
            <a:xfrm>
              <a:off x="1022806" y="2049184"/>
              <a:ext cx="4148660" cy="646331"/>
              <a:chOff x="497617" y="2695516"/>
              <a:chExt cx="4148660" cy="646331"/>
            </a:xfrm>
          </p:grpSpPr>
          <p:sp>
            <p:nvSpPr>
              <p:cNvPr id="6" name="Szövegdoboz 5"/>
              <p:cNvSpPr txBox="1"/>
              <p:nvPr/>
            </p:nvSpPr>
            <p:spPr>
              <a:xfrm>
                <a:off x="1115999" y="2695516"/>
                <a:ext cx="3530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u-HU" dirty="0"/>
              </a:p>
            </p:txBody>
          </p:sp>
          <p:sp>
            <p:nvSpPr>
              <p:cNvPr id="16" name="Szövegdoboz 15"/>
              <p:cNvSpPr txBox="1"/>
              <p:nvPr/>
            </p:nvSpPr>
            <p:spPr>
              <a:xfrm>
                <a:off x="497617" y="2776140"/>
                <a:ext cx="705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1.</a:t>
                </a:r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1006997" y="2776140"/>
                <a:ext cx="45719" cy="5657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8" name="Téglalap 7"/>
            <p:cNvSpPr/>
            <p:nvPr/>
          </p:nvSpPr>
          <p:spPr>
            <a:xfrm>
              <a:off x="1728059" y="2205822"/>
              <a:ext cx="42370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/>
                <a:t>Mindenki kapjon egy szereplőt a rajzról!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1466127" y="5868337"/>
            <a:ext cx="9426332" cy="853440"/>
            <a:chOff x="1377838" y="5868337"/>
            <a:chExt cx="9306281" cy="853440"/>
          </a:xfrm>
        </p:grpSpPr>
        <p:sp>
          <p:nvSpPr>
            <p:cNvPr id="13" name="Téglalap 12"/>
            <p:cNvSpPr/>
            <p:nvPr/>
          </p:nvSpPr>
          <p:spPr>
            <a:xfrm>
              <a:off x="1377838" y="5868337"/>
              <a:ext cx="9141818" cy="853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2569410" y="5963709"/>
              <a:ext cx="8114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 smtClean="0">
                  <a:solidFill>
                    <a:srgbClr val="EB553E"/>
                  </a:solidFill>
                </a:rPr>
                <a:t>Néha </a:t>
              </a:r>
              <a:r>
                <a:rPr lang="hu-HU" sz="2800" dirty="0">
                  <a:solidFill>
                    <a:srgbClr val="EB553E"/>
                  </a:solidFill>
                </a:rPr>
                <a:t>bátornak kell lenni, és segíteni </a:t>
              </a:r>
              <a:r>
                <a:rPr lang="hu-HU" sz="2800" dirty="0" smtClean="0">
                  <a:solidFill>
                    <a:srgbClr val="EB553E"/>
                  </a:solidFill>
                </a:rPr>
                <a:t>kell.</a:t>
              </a:r>
              <a:endParaRPr lang="hu-HU" sz="2800" dirty="0">
                <a:solidFill>
                  <a:srgbClr val="EB553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8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100000">
              <a:srgbClr val="FFC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33100" y="2264358"/>
            <a:ext cx="4320000" cy="108000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2400" dirty="0"/>
              <a:t>M</a:t>
            </a:r>
            <a:r>
              <a:rPr lang="hu-HU" sz="2400" dirty="0" smtClean="0"/>
              <a:t>iért </a:t>
            </a:r>
            <a:r>
              <a:rPr lang="hu-HU" sz="2400" dirty="0"/>
              <a:t>vakmerőség, amit a fára mászó fiú tesz?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33100" y="4767666"/>
            <a:ext cx="4946974" cy="179026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2400" dirty="0" smtClean="0"/>
              <a:t>Mit lehet tenni, ha látjuk, hogy valaki vakmerő? Nézd meg a képet! Mit tesz a 3 fiú?</a:t>
            </a:r>
          </a:p>
          <a:p>
            <a:r>
              <a:rPr lang="hu-HU" sz="2400" dirty="0" smtClean="0"/>
              <a:t>Hogyan lehet megakadályozni a balesetet?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33100" y="3516012"/>
            <a:ext cx="4320000" cy="1080000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2400" dirty="0"/>
              <a:t>Milyen következménnyel járhat, amit a fán lévő fiú tesz?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15" b="95929" l="9394" r="92727">
                        <a14:foregroundMark x1="34545" y1="83715" x2="54242" y2="62341"/>
                        <a14:foregroundMark x1="27424" y1="22137" x2="46818" y2="399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7700" y="1235469"/>
            <a:ext cx="6562464" cy="4092176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5827603" y="1407640"/>
            <a:ext cx="5922658" cy="3938423"/>
          </a:xfrm>
          <a:custGeom>
            <a:avLst/>
            <a:gdLst>
              <a:gd name="connsiteX0" fmla="*/ 0 w 5922658"/>
              <a:gd name="connsiteY0" fmla="*/ 656417 h 3938423"/>
              <a:gd name="connsiteX1" fmla="*/ 656417 w 5922658"/>
              <a:gd name="connsiteY1" fmla="*/ 0 h 3938423"/>
              <a:gd name="connsiteX2" fmla="*/ 5266241 w 5922658"/>
              <a:gd name="connsiteY2" fmla="*/ 0 h 3938423"/>
              <a:gd name="connsiteX3" fmla="*/ 5922658 w 5922658"/>
              <a:gd name="connsiteY3" fmla="*/ 656417 h 3938423"/>
              <a:gd name="connsiteX4" fmla="*/ 5922658 w 5922658"/>
              <a:gd name="connsiteY4" fmla="*/ 3282006 h 3938423"/>
              <a:gd name="connsiteX5" fmla="*/ 5266241 w 5922658"/>
              <a:gd name="connsiteY5" fmla="*/ 3938423 h 3938423"/>
              <a:gd name="connsiteX6" fmla="*/ 656417 w 5922658"/>
              <a:gd name="connsiteY6" fmla="*/ 3938423 h 3938423"/>
              <a:gd name="connsiteX7" fmla="*/ 0 w 5922658"/>
              <a:gd name="connsiteY7" fmla="*/ 3282006 h 3938423"/>
              <a:gd name="connsiteX8" fmla="*/ 0 w 5922658"/>
              <a:gd name="connsiteY8" fmla="*/ 656417 h 3938423"/>
              <a:gd name="connsiteX0" fmla="*/ 0 w 5922658"/>
              <a:gd name="connsiteY0" fmla="*/ 656417 h 3938423"/>
              <a:gd name="connsiteX1" fmla="*/ 656417 w 5922658"/>
              <a:gd name="connsiteY1" fmla="*/ 0 h 3938423"/>
              <a:gd name="connsiteX2" fmla="*/ 5266241 w 5922658"/>
              <a:gd name="connsiteY2" fmla="*/ 0 h 3938423"/>
              <a:gd name="connsiteX3" fmla="*/ 5922658 w 5922658"/>
              <a:gd name="connsiteY3" fmla="*/ 656417 h 3938423"/>
              <a:gd name="connsiteX4" fmla="*/ 5922658 w 5922658"/>
              <a:gd name="connsiteY4" fmla="*/ 3282006 h 3938423"/>
              <a:gd name="connsiteX5" fmla="*/ 5266241 w 5922658"/>
              <a:gd name="connsiteY5" fmla="*/ 3938423 h 3938423"/>
              <a:gd name="connsiteX6" fmla="*/ 2798237 w 5922658"/>
              <a:gd name="connsiteY6" fmla="*/ 3936520 h 3938423"/>
              <a:gd name="connsiteX7" fmla="*/ 656417 w 5922658"/>
              <a:gd name="connsiteY7" fmla="*/ 3938423 h 3938423"/>
              <a:gd name="connsiteX8" fmla="*/ 0 w 5922658"/>
              <a:gd name="connsiteY8" fmla="*/ 3282006 h 3938423"/>
              <a:gd name="connsiteX9" fmla="*/ 0 w 5922658"/>
              <a:gd name="connsiteY9" fmla="*/ 656417 h 3938423"/>
              <a:gd name="connsiteX0" fmla="*/ 2798237 w 5922658"/>
              <a:gd name="connsiteY0" fmla="*/ 3936520 h 4027960"/>
              <a:gd name="connsiteX1" fmla="*/ 656417 w 5922658"/>
              <a:gd name="connsiteY1" fmla="*/ 3938423 h 4027960"/>
              <a:gd name="connsiteX2" fmla="*/ 0 w 5922658"/>
              <a:gd name="connsiteY2" fmla="*/ 3282006 h 4027960"/>
              <a:gd name="connsiteX3" fmla="*/ 0 w 5922658"/>
              <a:gd name="connsiteY3" fmla="*/ 656417 h 4027960"/>
              <a:gd name="connsiteX4" fmla="*/ 656417 w 5922658"/>
              <a:gd name="connsiteY4" fmla="*/ 0 h 4027960"/>
              <a:gd name="connsiteX5" fmla="*/ 5266241 w 5922658"/>
              <a:gd name="connsiteY5" fmla="*/ 0 h 4027960"/>
              <a:gd name="connsiteX6" fmla="*/ 5922658 w 5922658"/>
              <a:gd name="connsiteY6" fmla="*/ 656417 h 4027960"/>
              <a:gd name="connsiteX7" fmla="*/ 5922658 w 5922658"/>
              <a:gd name="connsiteY7" fmla="*/ 3282006 h 4027960"/>
              <a:gd name="connsiteX8" fmla="*/ 5266241 w 5922658"/>
              <a:gd name="connsiteY8" fmla="*/ 3938423 h 4027960"/>
              <a:gd name="connsiteX9" fmla="*/ 2889677 w 5922658"/>
              <a:gd name="connsiteY9" fmla="*/ 4027960 h 4027960"/>
              <a:gd name="connsiteX0" fmla="*/ 2798237 w 5922658"/>
              <a:gd name="connsiteY0" fmla="*/ 3936520 h 3938423"/>
              <a:gd name="connsiteX1" fmla="*/ 656417 w 5922658"/>
              <a:gd name="connsiteY1" fmla="*/ 3938423 h 3938423"/>
              <a:gd name="connsiteX2" fmla="*/ 0 w 5922658"/>
              <a:gd name="connsiteY2" fmla="*/ 3282006 h 3938423"/>
              <a:gd name="connsiteX3" fmla="*/ 0 w 5922658"/>
              <a:gd name="connsiteY3" fmla="*/ 656417 h 3938423"/>
              <a:gd name="connsiteX4" fmla="*/ 656417 w 5922658"/>
              <a:gd name="connsiteY4" fmla="*/ 0 h 3938423"/>
              <a:gd name="connsiteX5" fmla="*/ 5266241 w 5922658"/>
              <a:gd name="connsiteY5" fmla="*/ 0 h 3938423"/>
              <a:gd name="connsiteX6" fmla="*/ 5922658 w 5922658"/>
              <a:gd name="connsiteY6" fmla="*/ 656417 h 3938423"/>
              <a:gd name="connsiteX7" fmla="*/ 5922658 w 5922658"/>
              <a:gd name="connsiteY7" fmla="*/ 3282006 h 3938423"/>
              <a:gd name="connsiteX8" fmla="*/ 5266241 w 5922658"/>
              <a:gd name="connsiteY8" fmla="*/ 3938423 h 3938423"/>
              <a:gd name="connsiteX0" fmla="*/ 656417 w 5922658"/>
              <a:gd name="connsiteY0" fmla="*/ 3938423 h 3938423"/>
              <a:gd name="connsiteX1" fmla="*/ 0 w 5922658"/>
              <a:gd name="connsiteY1" fmla="*/ 3282006 h 3938423"/>
              <a:gd name="connsiteX2" fmla="*/ 0 w 5922658"/>
              <a:gd name="connsiteY2" fmla="*/ 656417 h 3938423"/>
              <a:gd name="connsiteX3" fmla="*/ 656417 w 5922658"/>
              <a:gd name="connsiteY3" fmla="*/ 0 h 3938423"/>
              <a:gd name="connsiteX4" fmla="*/ 5266241 w 5922658"/>
              <a:gd name="connsiteY4" fmla="*/ 0 h 3938423"/>
              <a:gd name="connsiteX5" fmla="*/ 5922658 w 5922658"/>
              <a:gd name="connsiteY5" fmla="*/ 656417 h 3938423"/>
              <a:gd name="connsiteX6" fmla="*/ 5922658 w 5922658"/>
              <a:gd name="connsiteY6" fmla="*/ 3282006 h 3938423"/>
              <a:gd name="connsiteX7" fmla="*/ 5266241 w 5922658"/>
              <a:gd name="connsiteY7" fmla="*/ 3938423 h 393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2658" h="3938423">
                <a:moveTo>
                  <a:pt x="656417" y="3938423"/>
                </a:moveTo>
                <a:cubicBezTo>
                  <a:pt x="293888" y="3938423"/>
                  <a:pt x="0" y="3644535"/>
                  <a:pt x="0" y="3282006"/>
                </a:cubicBezTo>
                <a:lnTo>
                  <a:pt x="0" y="656417"/>
                </a:lnTo>
                <a:cubicBezTo>
                  <a:pt x="0" y="293888"/>
                  <a:pt x="293888" y="0"/>
                  <a:pt x="656417" y="0"/>
                </a:cubicBezTo>
                <a:lnTo>
                  <a:pt x="5266241" y="0"/>
                </a:lnTo>
                <a:cubicBezTo>
                  <a:pt x="5628770" y="0"/>
                  <a:pt x="5922658" y="293888"/>
                  <a:pt x="5922658" y="656417"/>
                </a:cubicBezTo>
                <a:lnTo>
                  <a:pt x="5922658" y="3282006"/>
                </a:lnTo>
                <a:cubicBezTo>
                  <a:pt x="5922658" y="3644535"/>
                  <a:pt x="5628770" y="3938423"/>
                  <a:pt x="5266241" y="3938423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659118" y="90484"/>
            <a:ext cx="8549578" cy="1144985"/>
          </a:xfrm>
          <a:prstGeom prst="roundRect">
            <a:avLst>
              <a:gd name="adj" fmla="val 3331"/>
            </a:avLst>
          </a:prstGeom>
          <a:noFill/>
          <a:ln w="31750" cmpd="sng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Nézzétek meg a képet! Az egyik fiú olyat tesz, amivel nagy bajba sodorhatja magát. Melyik ez a fiú? 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33100" y="1150626"/>
            <a:ext cx="470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Ezt a viselkedést már nem bátorságnak nevezzük, hanem azt mondjuk, hogy ez már: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27603" y="4930564"/>
            <a:ext cx="615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ln w="25400">
                  <a:noFill/>
                </a:ln>
                <a:solidFill>
                  <a:srgbClr val="EB553E"/>
                </a:solidFill>
                <a:latin typeface="Arial Black" panose="020B0A04020102020204" pitchFamily="34" charset="0"/>
              </a:rPr>
              <a:t>vakmerőség</a:t>
            </a:r>
            <a:endParaRPr lang="hu-HU" sz="4800" dirty="0">
              <a:ln w="25400">
                <a:noFill/>
              </a:ln>
              <a:solidFill>
                <a:srgbClr val="EB553E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995" y="-11788"/>
            <a:ext cx="1372005" cy="136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457754" y="6010965"/>
            <a:ext cx="529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Legyél </a:t>
            </a:r>
            <a:r>
              <a:rPr lang="hu-HU" sz="2400" b="1" dirty="0" smtClean="0">
                <a:solidFill>
                  <a:schemeClr val="bg1"/>
                </a:solidFill>
              </a:rPr>
              <a:t>bátor</a:t>
            </a:r>
            <a:r>
              <a:rPr lang="hu-HU" sz="2400" dirty="0" smtClean="0"/>
              <a:t>, de ne legyél </a:t>
            </a:r>
            <a:r>
              <a:rPr lang="hu-HU" sz="2400" dirty="0" smtClean="0">
                <a:solidFill>
                  <a:srgbClr val="EB553E"/>
                </a:solidFill>
              </a:rPr>
              <a:t>vakmerő</a:t>
            </a:r>
            <a:r>
              <a:rPr lang="hu-HU" sz="2400" dirty="0" smtClean="0"/>
              <a:t>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62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-72205" y="-20528"/>
            <a:ext cx="4926012" cy="3252405"/>
          </a:xfrm>
          <a:custGeom>
            <a:avLst/>
            <a:gdLst>
              <a:gd name="connsiteX0" fmla="*/ 0 w 5300577"/>
              <a:gd name="connsiteY0" fmla="*/ 2389959 h 4779917"/>
              <a:gd name="connsiteX1" fmla="*/ 2650289 w 5300577"/>
              <a:gd name="connsiteY1" fmla="*/ 0 h 4779917"/>
              <a:gd name="connsiteX2" fmla="*/ 5300578 w 5300577"/>
              <a:gd name="connsiteY2" fmla="*/ 2389959 h 4779917"/>
              <a:gd name="connsiteX3" fmla="*/ 2650289 w 5300577"/>
              <a:gd name="connsiteY3" fmla="*/ 4779918 h 4779917"/>
              <a:gd name="connsiteX4" fmla="*/ 0 w 5300577"/>
              <a:gd name="connsiteY4" fmla="*/ 2389959 h 4779917"/>
              <a:gd name="connsiteX0" fmla="*/ 2650289 w 5300578"/>
              <a:gd name="connsiteY0" fmla="*/ 0 h 4779918"/>
              <a:gd name="connsiteX1" fmla="*/ 5300578 w 5300578"/>
              <a:gd name="connsiteY1" fmla="*/ 2389959 h 4779918"/>
              <a:gd name="connsiteX2" fmla="*/ 2650289 w 5300578"/>
              <a:gd name="connsiteY2" fmla="*/ 4779918 h 4779918"/>
              <a:gd name="connsiteX3" fmla="*/ 0 w 5300578"/>
              <a:gd name="connsiteY3" fmla="*/ 2389959 h 4779918"/>
              <a:gd name="connsiteX4" fmla="*/ 2741729 w 5300578"/>
              <a:gd name="connsiteY4" fmla="*/ 91440 h 4779918"/>
              <a:gd name="connsiteX0" fmla="*/ 2650375 w 5300664"/>
              <a:gd name="connsiteY0" fmla="*/ 0 h 4779918"/>
              <a:gd name="connsiteX1" fmla="*/ 5300664 w 5300664"/>
              <a:gd name="connsiteY1" fmla="*/ 2389959 h 4779918"/>
              <a:gd name="connsiteX2" fmla="*/ 2650375 w 5300664"/>
              <a:gd name="connsiteY2" fmla="*/ 4779918 h 4779918"/>
              <a:gd name="connsiteX3" fmla="*/ 86 w 5300664"/>
              <a:gd name="connsiteY3" fmla="*/ 2389959 h 4779918"/>
              <a:gd name="connsiteX4" fmla="*/ 2721033 w 5300664"/>
              <a:gd name="connsiteY4" fmla="*/ 122613 h 4779918"/>
              <a:gd name="connsiteX0" fmla="*/ 2650375 w 5300664"/>
              <a:gd name="connsiteY0" fmla="*/ 0 h 4779918"/>
              <a:gd name="connsiteX1" fmla="*/ 5300664 w 5300664"/>
              <a:gd name="connsiteY1" fmla="*/ 2389959 h 4779918"/>
              <a:gd name="connsiteX2" fmla="*/ 2650375 w 5300664"/>
              <a:gd name="connsiteY2" fmla="*/ 4779918 h 4779918"/>
              <a:gd name="connsiteX3" fmla="*/ 86 w 5300664"/>
              <a:gd name="connsiteY3" fmla="*/ 2389959 h 4779918"/>
              <a:gd name="connsiteX0" fmla="*/ 5300664 w 5300664"/>
              <a:gd name="connsiteY0" fmla="*/ 0 h 2389959"/>
              <a:gd name="connsiteX1" fmla="*/ 2650375 w 5300664"/>
              <a:gd name="connsiteY1" fmla="*/ 2389959 h 2389959"/>
              <a:gd name="connsiteX2" fmla="*/ 86 w 5300664"/>
              <a:gd name="connsiteY2" fmla="*/ 0 h 2389959"/>
              <a:gd name="connsiteX0" fmla="*/ 5092817 w 5092817"/>
              <a:gd name="connsiteY0" fmla="*/ 0 h 3186718"/>
              <a:gd name="connsiteX1" fmla="*/ 2650347 w 5092817"/>
              <a:gd name="connsiteY1" fmla="*/ 3179669 h 3186718"/>
              <a:gd name="connsiteX2" fmla="*/ 58 w 5092817"/>
              <a:gd name="connsiteY2" fmla="*/ 789710 h 3186718"/>
              <a:gd name="connsiteX0" fmla="*/ 5092817 w 5231904"/>
              <a:gd name="connsiteY0" fmla="*/ 0 h 3186718"/>
              <a:gd name="connsiteX1" fmla="*/ 2650347 w 5231904"/>
              <a:gd name="connsiteY1" fmla="*/ 3179669 h 3186718"/>
              <a:gd name="connsiteX2" fmla="*/ 58 w 5231904"/>
              <a:gd name="connsiteY2" fmla="*/ 789710 h 3186718"/>
              <a:gd name="connsiteX0" fmla="*/ 5092871 w 5287840"/>
              <a:gd name="connsiteY0" fmla="*/ 0 h 3181183"/>
              <a:gd name="connsiteX1" fmla="*/ 2650401 w 5287840"/>
              <a:gd name="connsiteY1" fmla="*/ 3179669 h 3181183"/>
              <a:gd name="connsiteX2" fmla="*/ 112 w 5287840"/>
              <a:gd name="connsiteY2" fmla="*/ 789710 h 3181183"/>
              <a:gd name="connsiteX0" fmla="*/ 5092827 w 5246430"/>
              <a:gd name="connsiteY0" fmla="*/ 0 h 3186718"/>
              <a:gd name="connsiteX1" fmla="*/ 2650357 w 5246430"/>
              <a:gd name="connsiteY1" fmla="*/ 3179669 h 3186718"/>
              <a:gd name="connsiteX2" fmla="*/ 68 w 5246430"/>
              <a:gd name="connsiteY2" fmla="*/ 789710 h 3186718"/>
              <a:gd name="connsiteX0" fmla="*/ 5092841 w 5232249"/>
              <a:gd name="connsiteY0" fmla="*/ 0 h 3259188"/>
              <a:gd name="connsiteX1" fmla="*/ 2380207 w 5232249"/>
              <a:gd name="connsiteY1" fmla="*/ 3252405 h 3259188"/>
              <a:gd name="connsiteX2" fmla="*/ 82 w 5232249"/>
              <a:gd name="connsiteY2" fmla="*/ 789710 h 3259188"/>
              <a:gd name="connsiteX0" fmla="*/ 5092850 w 5238152"/>
              <a:gd name="connsiteY0" fmla="*/ 0 h 3306341"/>
              <a:gd name="connsiteX1" fmla="*/ 2380216 w 5238152"/>
              <a:gd name="connsiteY1" fmla="*/ 3252405 h 3306341"/>
              <a:gd name="connsiteX2" fmla="*/ 91 w 5238152"/>
              <a:gd name="connsiteY2" fmla="*/ 789710 h 3306341"/>
              <a:gd name="connsiteX0" fmla="*/ 5092876 w 5226308"/>
              <a:gd name="connsiteY0" fmla="*/ 0 h 3375946"/>
              <a:gd name="connsiteX1" fmla="*/ 2130860 w 5226308"/>
              <a:gd name="connsiteY1" fmla="*/ 3325141 h 3375946"/>
              <a:gd name="connsiteX2" fmla="*/ 117 w 5226308"/>
              <a:gd name="connsiteY2" fmla="*/ 789710 h 3375946"/>
              <a:gd name="connsiteX0" fmla="*/ 4718791 w 4834690"/>
              <a:gd name="connsiteY0" fmla="*/ 72735 h 3398076"/>
              <a:gd name="connsiteX1" fmla="*/ 1756775 w 4834690"/>
              <a:gd name="connsiteY1" fmla="*/ 3397876 h 3398076"/>
              <a:gd name="connsiteX2" fmla="*/ 105 w 4834690"/>
              <a:gd name="connsiteY2" fmla="*/ 0 h 3398076"/>
              <a:gd name="connsiteX0" fmla="*/ 4823408 w 4939307"/>
              <a:gd name="connsiteY0" fmla="*/ 72735 h 3398076"/>
              <a:gd name="connsiteX1" fmla="*/ 1861392 w 4939307"/>
              <a:gd name="connsiteY1" fmla="*/ 3397876 h 3398076"/>
              <a:gd name="connsiteX2" fmla="*/ 104722 w 4939307"/>
              <a:gd name="connsiteY2" fmla="*/ 0 h 3398076"/>
              <a:gd name="connsiteX0" fmla="*/ 4807060 w 4936104"/>
              <a:gd name="connsiteY0" fmla="*/ 72735 h 3252674"/>
              <a:gd name="connsiteX1" fmla="*/ 2198335 w 4936104"/>
              <a:gd name="connsiteY1" fmla="*/ 3252404 h 3252674"/>
              <a:gd name="connsiteX2" fmla="*/ 88374 w 4936104"/>
              <a:gd name="connsiteY2" fmla="*/ 0 h 3252674"/>
              <a:gd name="connsiteX0" fmla="*/ 4796606 w 4926012"/>
              <a:gd name="connsiteY0" fmla="*/ 0 h 3252405"/>
              <a:gd name="connsiteX1" fmla="*/ 2198271 w 4926012"/>
              <a:gd name="connsiteY1" fmla="*/ 3252405 h 3252405"/>
              <a:gd name="connsiteX2" fmla="*/ 88310 w 4926012"/>
              <a:gd name="connsiteY2" fmla="*/ 1 h 325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6012" h="3252405">
                <a:moveTo>
                  <a:pt x="4796606" y="0"/>
                </a:moveTo>
                <a:cubicBezTo>
                  <a:pt x="5523969" y="2805838"/>
                  <a:pt x="2982987" y="3252405"/>
                  <a:pt x="2198271" y="3252405"/>
                </a:cubicBezTo>
                <a:cubicBezTo>
                  <a:pt x="1413555" y="3252405"/>
                  <a:pt x="-422230" y="2927136"/>
                  <a:pt x="88310" y="1"/>
                </a:cubicBezTo>
              </a:path>
            </a:pathLst>
          </a:custGeom>
          <a:gradFill>
            <a:gsLst>
              <a:gs pos="20000">
                <a:schemeClr val="bg1"/>
              </a:gs>
              <a:gs pos="100000">
                <a:srgbClr val="FFD435"/>
              </a:gs>
            </a:gsLst>
            <a:path path="circle">
              <a:fillToRect l="50000" t="50000" r="50000" b="50000"/>
            </a:path>
          </a:gradFill>
          <a:ln w="69850">
            <a:noFill/>
          </a:ln>
          <a:effectLst>
            <a:outerShdw blurRad="152400" dist="317500" dir="5400000" sx="90000" sy="-19000" rotWithShape="0">
              <a:srgbClr val="FFD434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3" b="99424" l="0" r="96667">
                        <a14:foregroundMark x1="57778" y1="46686" x2="58095" y2="63977"/>
                        <a14:foregroundMark x1="59524" y1="41787" x2="59206" y2="44957"/>
                        <a14:foregroundMark x1="57460" y1="41787" x2="57460" y2="45245"/>
                        <a14:foregroundMark x1="60317" y1="44669" x2="58095" y2="44092"/>
                        <a14:foregroundMark x1="56349" y1="43804" x2="58254" y2="44669"/>
                        <a14:foregroundMark x1="27778" y1="95389" x2="31429" y2="95389"/>
                        <a14:foregroundMark x1="26508" y1="88473" x2="29365" y2="88184"/>
                        <a14:foregroundMark x1="70635" y1="4323" x2="70635" y2="4323"/>
                        <a14:backgroundMark x1="60000" y1="52738" x2="60159" y2="487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0430"/>
            <a:ext cx="4903297" cy="2700705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702628" y="5422267"/>
            <a:ext cx="4786745" cy="118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/>
              <a:t> </a:t>
            </a:r>
            <a:r>
              <a:rPr lang="hu-HU" sz="2400" dirty="0" smtClean="0"/>
              <a:t>Játsszátok el mindkét befejezéssel a történetet!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862150" y="3529094"/>
            <a:ext cx="1256235" cy="118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hu-HU" sz="8000" dirty="0">
                <a:solidFill>
                  <a:schemeClr val="bg1"/>
                </a:solidFill>
                <a:latin typeface="Chiller" panose="04020404031007020602" pitchFamily="82" charset="0"/>
              </a:rPr>
              <a:t>1</a:t>
            </a:r>
            <a:r>
              <a:rPr lang="hu-HU" sz="7200" dirty="0">
                <a:solidFill>
                  <a:schemeClr val="bg1"/>
                </a:solidFill>
                <a:latin typeface="Eraser Head" panose="02000500000000000000" pitchFamily="2" charset="0"/>
              </a:rPr>
              <a:t>.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9071870" y="3529094"/>
            <a:ext cx="1256235" cy="118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/>
            </a:solidFill>
            <a:prstDash val="sysDash"/>
          </a:ln>
        </p:spPr>
        <p:txBody>
          <a:bodyPr wrap="square" rtlCol="0">
            <a:noAutofit/>
          </a:bodyPr>
          <a:lstStyle>
            <a:defPPr>
              <a:defRPr lang="hu-HU"/>
            </a:defPPr>
            <a:lvl1pPr algn="ctr">
              <a:defRPr sz="8000">
                <a:latin typeface="Chiller" panose="04020404031007020602" pitchFamily="82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157872" y="201052"/>
            <a:ext cx="6348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Nézd meg a rajzot! </a:t>
            </a:r>
          </a:p>
          <a:p>
            <a:r>
              <a:rPr lang="hu-HU" sz="3200" dirty="0">
                <a:solidFill>
                  <a:schemeClr val="bg1"/>
                </a:solidFill>
              </a:rPr>
              <a:t>Zsófinak most döntenie kell. </a:t>
            </a:r>
          </a:p>
          <a:p>
            <a:r>
              <a:rPr lang="hu-HU" sz="3200" dirty="0">
                <a:solidFill>
                  <a:schemeClr val="bg1"/>
                </a:solidFill>
              </a:rPr>
              <a:t>Bátor lesz vagy gyáva?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851990" y="3539254"/>
            <a:ext cx="3865072" cy="118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/>
            </a:solidFill>
            <a:prstDash val="sys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hu-HU" sz="2400" dirty="0"/>
              <a:t>Hogyan fejeződik be a történet, </a:t>
            </a:r>
            <a:endParaRPr lang="hu-HU" sz="2400" dirty="0" smtClean="0"/>
          </a:p>
          <a:p>
            <a:pPr algn="ctr"/>
            <a:r>
              <a:rPr lang="hu-HU" sz="2400" dirty="0" smtClean="0"/>
              <a:t>ha </a:t>
            </a:r>
            <a:r>
              <a:rPr lang="hu-HU" sz="2400" dirty="0"/>
              <a:t>a kislány gyáva?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353595" y="3539254"/>
            <a:ext cx="3976255" cy="118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solidFill>
              <a:schemeClr val="bg1"/>
            </a:solidFill>
            <a:prstDash val="sysDash"/>
          </a:ln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</a:lstStyle>
          <a:p>
            <a:pPr algn="ctr"/>
            <a:r>
              <a:rPr lang="hu-HU" sz="2400" dirty="0"/>
              <a:t>Hogyan fejeződik be a történet, </a:t>
            </a:r>
            <a:endParaRPr lang="hu-HU" sz="2400" dirty="0" smtClean="0"/>
          </a:p>
          <a:p>
            <a:pPr algn="ctr"/>
            <a:r>
              <a:rPr lang="hu-HU" sz="2400" dirty="0" smtClean="0"/>
              <a:t>ha </a:t>
            </a:r>
            <a:r>
              <a:rPr lang="hu-HU" sz="2400" dirty="0"/>
              <a:t>a kislány bátor?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688819" y="1837496"/>
            <a:ext cx="6009971" cy="1527948"/>
            <a:chOff x="5688819" y="1837496"/>
            <a:chExt cx="6009971" cy="1527948"/>
          </a:xfrm>
        </p:grpSpPr>
        <p:sp>
          <p:nvSpPr>
            <p:cNvPr id="18" name="Téglalap 17"/>
            <p:cNvSpPr/>
            <p:nvPr/>
          </p:nvSpPr>
          <p:spPr>
            <a:xfrm>
              <a:off x="5869491" y="1837496"/>
              <a:ext cx="5829299" cy="1527948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>
              <a:noFill/>
            </a:ln>
            <a:effectLst>
              <a:softEdge rad="355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rgbClr val="EB553E"/>
                </a:solidFill>
              </a:endParaRPr>
            </a:p>
          </p:txBody>
        </p:sp>
        <p:sp>
          <p:nvSpPr>
            <p:cNvPr id="19" name="Lekerekített téglalap 18"/>
            <p:cNvSpPr/>
            <p:nvPr/>
          </p:nvSpPr>
          <p:spPr>
            <a:xfrm>
              <a:off x="5688819" y="1971065"/>
              <a:ext cx="6009971" cy="1260811"/>
            </a:xfrm>
            <a:prstGeom prst="roundRect">
              <a:avLst/>
            </a:prstGeom>
            <a:noFill/>
            <a:ln w="31750">
              <a:noFill/>
              <a:prstDash val="sysDash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2400" dirty="0">
                  <a:solidFill>
                    <a:srgbClr val="EB553E"/>
                  </a:solidFill>
                </a:rPr>
                <a:t>A Bibliában sokszor olvassuk, hogy Isten nehéz tettek végrehajtására bátorít.</a:t>
              </a:r>
            </a:p>
            <a:p>
              <a:pPr algn="ctr"/>
              <a:r>
                <a:rPr lang="hu-HU" sz="2400" dirty="0" smtClean="0">
                  <a:solidFill>
                    <a:srgbClr val="EB553E"/>
                  </a:solidFill>
                </a:rPr>
                <a:t>Isten azt </a:t>
              </a:r>
              <a:r>
                <a:rPr lang="hu-HU" sz="2400" dirty="0">
                  <a:solidFill>
                    <a:srgbClr val="EB553E"/>
                  </a:solidFill>
                </a:rPr>
                <a:t>ígéri, hogy erőt ad.</a:t>
              </a:r>
            </a:p>
          </p:txBody>
        </p:sp>
      </p:grpSp>
      <p:sp>
        <p:nvSpPr>
          <p:cNvPr id="21" name="Szövegdoboz 20"/>
          <p:cNvSpPr txBox="1"/>
          <p:nvPr/>
        </p:nvSpPr>
        <p:spPr>
          <a:xfrm>
            <a:off x="11465796" y="3062511"/>
            <a:ext cx="869527" cy="4156434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BÁTORSÁG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58089" y="3045860"/>
            <a:ext cx="869527" cy="4156434"/>
          </a:xfrm>
          <a:prstGeom prst="rect">
            <a:avLst/>
          </a:prstGeom>
          <a:noFill/>
        </p:spPr>
        <p:txBody>
          <a:bodyPr vert="wordArtVert" wrap="square" rtlCol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GYÁVASÁG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7913" y="0"/>
            <a:ext cx="13940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87 0.0025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10313 0.001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4" grpId="1" animBg="1"/>
      <p:bldP spid="15" grpId="0" animBg="1"/>
      <p:bldP spid="15" grpId="1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23448</TotalTime>
  <Words>1025</Words>
  <Application>Microsoft Office PowerPoint</Application>
  <PresentationFormat>Szélesvásznú</PresentationFormat>
  <Paragraphs>155</Paragraphs>
  <Slides>17</Slides>
  <Notes>1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Arial Rounded MT Bold</vt:lpstr>
      <vt:lpstr>Calibri</vt:lpstr>
      <vt:lpstr>Chiller</vt:lpstr>
      <vt:lpstr>Comic Sans MS</vt:lpstr>
      <vt:lpstr>Eraser Head</vt:lpstr>
      <vt:lpstr>Times New Roman</vt:lpstr>
      <vt:lpstr>Wingdings 3</vt:lpstr>
      <vt:lpstr>Office Theme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2207</cp:revision>
  <dcterms:created xsi:type="dcterms:W3CDTF">2020-04-05T07:55:46Z</dcterms:created>
  <dcterms:modified xsi:type="dcterms:W3CDTF">2021-07-07T13:14:48Z</dcterms:modified>
</cp:coreProperties>
</file>