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66" r:id="rId3"/>
    <p:sldId id="267" r:id="rId4"/>
    <p:sldId id="307" r:id="rId5"/>
    <p:sldId id="294" r:id="rId6"/>
    <p:sldId id="295" r:id="rId7"/>
    <p:sldId id="297" r:id="rId8"/>
    <p:sldId id="298" r:id="rId9"/>
    <p:sldId id="299" r:id="rId10"/>
    <p:sldId id="296" r:id="rId11"/>
    <p:sldId id="301" r:id="rId12"/>
    <p:sldId id="300" r:id="rId13"/>
    <p:sldId id="303" r:id="rId14"/>
    <p:sldId id="304" r:id="rId15"/>
    <p:sldId id="305" r:id="rId16"/>
    <p:sldId id="306" r:id="rId17"/>
    <p:sldId id="308" r:id="rId18"/>
    <p:sldId id="292" r:id="rId19"/>
    <p:sldId id="293" r:id="rId2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7D6"/>
    <a:srgbClr val="3EA2A4"/>
    <a:srgbClr val="C0DDE6"/>
    <a:srgbClr val="35A3BF"/>
    <a:srgbClr val="E2B02D"/>
    <a:srgbClr val="FBCA8D"/>
    <a:srgbClr val="40A5C0"/>
    <a:srgbClr val="FDCD96"/>
    <a:srgbClr val="FBD19A"/>
    <a:srgbClr val="FCCF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332" autoAdjust="0"/>
  </p:normalViewPr>
  <p:slideViewPr>
    <p:cSldViewPr snapToGrid="0">
      <p:cViewPr varScale="1">
        <p:scale>
          <a:sx n="112" d="100"/>
          <a:sy n="112" d="100"/>
        </p:scale>
        <p:origin x="414" y="7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DCD425-06A8-4C65-A3D2-E06B81482295}" type="datetimeFigureOut">
              <a:rPr lang="hu-HU" smtClean="0"/>
              <a:t>2021. 01. 18.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432738-1ED0-4EEF-B934-B57D67051E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1703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2ECD5-BB6F-4A9B-9078-615F1E8482AE}" type="slidenum">
              <a:rPr lang="hu-HU" smtClean="0">
                <a:solidFill>
                  <a:prstClr val="black"/>
                </a:solidFill>
              </a:rPr>
              <a:pPr/>
              <a:t>1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545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82D5A-A51A-43D9-AAB7-58FE63442F3A}" type="datetimeFigureOut">
              <a:rPr lang="hu-HU" smtClean="0"/>
              <a:t>2021. 01. 18.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56C2-4F0E-4E08-ABD1-9D690CF9AC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6235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82D5A-A51A-43D9-AAB7-58FE63442F3A}" type="datetimeFigureOut">
              <a:rPr lang="hu-HU" smtClean="0"/>
              <a:t>2021. 01. 18.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56C2-4F0E-4E08-ABD1-9D690CF9AC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6082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82D5A-A51A-43D9-AAB7-58FE63442F3A}" type="datetimeFigureOut">
              <a:rPr lang="hu-HU" smtClean="0"/>
              <a:t>2021. 01. 18.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56C2-4F0E-4E08-ABD1-9D690CF9AC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0643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2021. 01. 18.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7626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2021. 01. 18.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234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2021. 01. 18.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517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2021. 01. 18.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208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2021. 01. 18.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142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2021. 01. 18.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7654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2021. 01. 18.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59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2021. 01. 18.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07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82D5A-A51A-43D9-AAB7-58FE63442F3A}" type="datetimeFigureOut">
              <a:rPr lang="hu-HU" smtClean="0"/>
              <a:t>2021. 01. 18.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56C2-4F0E-4E08-ABD1-9D690CF9AC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72662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2021. 01. 18.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514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2021. 01. 18.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807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2021. 01. 18.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993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82D5A-A51A-43D9-AAB7-58FE63442F3A}" type="datetimeFigureOut">
              <a:rPr lang="hu-HU" smtClean="0"/>
              <a:t>2021. 01. 18.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56C2-4F0E-4E08-ABD1-9D690CF9AC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0281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82D5A-A51A-43D9-AAB7-58FE63442F3A}" type="datetimeFigureOut">
              <a:rPr lang="hu-HU" smtClean="0"/>
              <a:t>2021. 01. 18.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56C2-4F0E-4E08-ABD1-9D690CF9AC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4849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82D5A-A51A-43D9-AAB7-58FE63442F3A}" type="datetimeFigureOut">
              <a:rPr lang="hu-HU" smtClean="0"/>
              <a:t>2021. 01. 18.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56C2-4F0E-4E08-ABD1-9D690CF9AC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5855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82D5A-A51A-43D9-AAB7-58FE63442F3A}" type="datetimeFigureOut">
              <a:rPr lang="hu-HU" smtClean="0"/>
              <a:t>2021. 01. 18.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56C2-4F0E-4E08-ABD1-9D690CF9AC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7634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82D5A-A51A-43D9-AAB7-58FE63442F3A}" type="datetimeFigureOut">
              <a:rPr lang="hu-HU" smtClean="0"/>
              <a:t>2021. 01. 18.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56C2-4F0E-4E08-ABD1-9D690CF9AC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3103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82D5A-A51A-43D9-AAB7-58FE63442F3A}" type="datetimeFigureOut">
              <a:rPr lang="hu-HU" smtClean="0"/>
              <a:t>2021. 01. 18.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56C2-4F0E-4E08-ABD1-9D690CF9AC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870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82D5A-A51A-43D9-AAB7-58FE63442F3A}" type="datetimeFigureOut">
              <a:rPr lang="hu-HU" smtClean="0"/>
              <a:t>2021. 01. 18.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56C2-4F0E-4E08-ABD1-9D690CF9AC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6501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82D5A-A51A-43D9-AAB7-58FE63442F3A}" type="datetimeFigureOut">
              <a:rPr lang="hu-HU" smtClean="0"/>
              <a:t>2021. 01. 18.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056C2-4F0E-4E08-ABD1-9D690CF9AC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742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2021. 01. 18.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366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ps.com/download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5.wdp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5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7.wdp"/><Relationship Id="rId18" Type="http://schemas.openxmlformats.org/officeDocument/2006/relationships/image" Target="../media/image21.png"/><Relationship Id="rId26" Type="http://schemas.openxmlformats.org/officeDocument/2006/relationships/image" Target="../media/image25.png"/><Relationship Id="rId3" Type="http://schemas.microsoft.com/office/2007/relationships/hdphoto" Target="../media/hdphoto2.wdp"/><Relationship Id="rId21" Type="http://schemas.microsoft.com/office/2007/relationships/hdphoto" Target="../media/hdphoto11.wdp"/><Relationship Id="rId7" Type="http://schemas.microsoft.com/office/2007/relationships/hdphoto" Target="../media/hdphoto4.wdp"/><Relationship Id="rId12" Type="http://schemas.openxmlformats.org/officeDocument/2006/relationships/image" Target="../media/image18.png"/><Relationship Id="rId17" Type="http://schemas.microsoft.com/office/2007/relationships/hdphoto" Target="../media/hdphoto9.wdp"/><Relationship Id="rId25" Type="http://schemas.microsoft.com/office/2007/relationships/hdphoto" Target="../media/hdphoto13.wdp"/><Relationship Id="rId2" Type="http://schemas.openxmlformats.org/officeDocument/2006/relationships/image" Target="../media/image13.png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microsoft.com/office/2007/relationships/hdphoto" Target="../media/hdphoto6.wdp"/><Relationship Id="rId24" Type="http://schemas.openxmlformats.org/officeDocument/2006/relationships/image" Target="../media/image24.png"/><Relationship Id="rId5" Type="http://schemas.microsoft.com/office/2007/relationships/hdphoto" Target="../media/hdphoto3.wdp"/><Relationship Id="rId15" Type="http://schemas.microsoft.com/office/2007/relationships/hdphoto" Target="../media/hdphoto8.wdp"/><Relationship Id="rId23" Type="http://schemas.microsoft.com/office/2007/relationships/hdphoto" Target="../media/hdphoto12.wdp"/><Relationship Id="rId10" Type="http://schemas.openxmlformats.org/officeDocument/2006/relationships/image" Target="../media/image17.png"/><Relationship Id="rId19" Type="http://schemas.microsoft.com/office/2007/relationships/hdphoto" Target="../media/hdphoto10.wdp"/><Relationship Id="rId4" Type="http://schemas.openxmlformats.org/officeDocument/2006/relationships/image" Target="../media/image14.png"/><Relationship Id="rId9" Type="http://schemas.microsoft.com/office/2007/relationships/hdphoto" Target="../media/hdphoto5.wdp"/><Relationship Id="rId14" Type="http://schemas.openxmlformats.org/officeDocument/2006/relationships/image" Target="../media/image19.png"/><Relationship Id="rId22" Type="http://schemas.openxmlformats.org/officeDocument/2006/relationships/image" Target="../media/image23.png"/><Relationship Id="rId27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5.wdp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87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3701269" y="2106990"/>
            <a:ext cx="8490731" cy="4751010"/>
          </a:xfrm>
          <a:prstGeom prst="rect">
            <a:avLst/>
          </a:prstGeom>
          <a:solidFill>
            <a:srgbClr val="DA9769"/>
          </a:solidFill>
          <a:ln w="73025">
            <a:solidFill>
              <a:schemeClr val="bg1">
                <a:alpha val="3000"/>
              </a:schemeClr>
            </a:solidFill>
          </a:ln>
        </p:spPr>
        <p:txBody>
          <a:bodyPr>
            <a:noAutofit/>
          </a:bodyPr>
          <a:lstStyle/>
          <a:p>
            <a:pPr algn="ctr">
              <a:defRPr/>
            </a:pPr>
            <a:endParaRPr lang="hu-HU" sz="2400" b="1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Kedves </a:t>
            </a:r>
            <a:r>
              <a:rPr lang="hu-HU" sz="2400" dirty="0">
                <a:solidFill>
                  <a:schemeClr val="bg1"/>
                </a:solidFill>
                <a:cs typeface="Arial" panose="020B0604020202020204" pitchFamily="34" charset="0"/>
              </a:rPr>
              <a:t>Szülők!</a:t>
            </a:r>
          </a:p>
          <a:p>
            <a:pPr algn="ctr">
              <a:defRPr/>
            </a:pPr>
            <a:r>
              <a:rPr lang="hu-HU" sz="2400" dirty="0">
                <a:solidFill>
                  <a:schemeClr val="bg1"/>
                </a:solidFill>
                <a:cs typeface="Arial" panose="020B0604020202020204" pitchFamily="34" charset="0"/>
              </a:rPr>
              <a:t>Kérjük, hogy segítsenek a gyermeküknek a hittanóra tananyagának az elsajátításában</a:t>
            </a:r>
            <a:r>
              <a:rPr lang="hu-HU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!</a:t>
            </a:r>
            <a:endParaRPr lang="hu-HU" sz="2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2800" dirty="0">
                <a:solidFill>
                  <a:schemeClr val="bg1"/>
                </a:solidFill>
                <a:cs typeface="Arial" panose="020B0604020202020204" pitchFamily="34" charset="0"/>
              </a:rPr>
              <a:t>A digitális hittanórán szükség</a:t>
            </a:r>
          </a:p>
          <a:p>
            <a:pPr algn="ctr">
              <a:defRPr/>
            </a:pPr>
            <a:r>
              <a:rPr lang="hu-HU" sz="2800" dirty="0">
                <a:solidFill>
                  <a:schemeClr val="bg1"/>
                </a:solidFill>
                <a:cs typeface="Arial" panose="020B0604020202020204" pitchFamily="34" charset="0"/>
              </a:rPr>
              <a:t>lesz az alábbiakra</a:t>
            </a:r>
            <a:r>
              <a:rPr lang="hu-HU" sz="2800" dirty="0" smtClean="0">
                <a:solidFill>
                  <a:schemeClr val="bg1"/>
                </a:solidFill>
                <a:cs typeface="Arial" panose="020B0604020202020204" pitchFamily="34" charset="0"/>
              </a:rPr>
              <a:t>:</a:t>
            </a:r>
            <a:endParaRPr lang="hu-HU" sz="2400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hu-HU" sz="2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fejhallgató (ha nem zavar a tanuló másokat, nem szükséges)</a:t>
            </a: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hu-HU" sz="2400" b="1" dirty="0">
                <a:solidFill>
                  <a:schemeClr val="bg1"/>
                </a:solidFill>
                <a:cs typeface="Arial" panose="020B0604020202020204" pitchFamily="34" charset="0"/>
              </a:rPr>
              <a:t>f</a:t>
            </a:r>
            <a:r>
              <a:rPr lang="hu-HU" sz="2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üzet és íróeszköz</a:t>
            </a:r>
          </a:p>
          <a:p>
            <a:pPr algn="ctr">
              <a:defRPr/>
            </a:pPr>
            <a:r>
              <a:rPr lang="hu-HU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Kérem</a:t>
            </a:r>
            <a:r>
              <a:rPr lang="hu-HU" sz="2800" b="1" dirty="0">
                <a:solidFill>
                  <a:schemeClr val="bg1"/>
                </a:solidFill>
                <a:cs typeface="Arial" panose="020B0604020202020204" pitchFamily="34" charset="0"/>
              </a:rPr>
              <a:t>, hogy indítsák el a diavetítést! </a:t>
            </a:r>
            <a:endParaRPr lang="hu-HU" sz="2800" b="1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Az animációkat csak így tudják látni!</a:t>
            </a:r>
            <a:endParaRPr lang="hu-HU" sz="2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492550" y="1627590"/>
            <a:ext cx="2428510" cy="2345521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000" b="1" dirty="0" smtClean="0">
              <a:solidFill>
                <a:srgbClr val="9D9017"/>
              </a:solidFill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0" y="4149725"/>
            <a:ext cx="3415553" cy="2641822"/>
          </a:xfrm>
          <a:prstGeom prst="rect">
            <a:avLst/>
          </a:prstGeom>
          <a:solidFill>
            <a:srgbClr val="78A3A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dirty="0">
                <a:solidFill>
                  <a:schemeClr val="bg1"/>
                </a:solidFill>
              </a:rPr>
              <a:t>Javaslat: A PPT fájlok megjelenítéséhez használják a WPS Office ingyenes verzióját (Letölthető innen: </a:t>
            </a:r>
            <a:r>
              <a:rPr lang="hu-HU" dirty="0">
                <a:solidFill>
                  <a:schemeClr val="bg1"/>
                </a:solidFill>
                <a:hlinkClick r:id="rId3"/>
              </a:rPr>
              <a:t>WPS Office letöltések</a:t>
            </a:r>
            <a:r>
              <a:rPr lang="hu-HU" dirty="0">
                <a:solidFill>
                  <a:schemeClr val="bg1"/>
                </a:solidFill>
              </a:rPr>
              <a:t> ). Az alkalmazás elérhető Windows-</a:t>
            </a:r>
            <a:r>
              <a:rPr lang="hu-HU" dirty="0" err="1">
                <a:solidFill>
                  <a:schemeClr val="bg1"/>
                </a:solidFill>
              </a:rPr>
              <a:t>os</a:t>
            </a:r>
            <a:r>
              <a:rPr lang="hu-HU" dirty="0">
                <a:solidFill>
                  <a:schemeClr val="bg1"/>
                </a:solidFill>
              </a:rPr>
              <a:t> és </a:t>
            </a:r>
            <a:r>
              <a:rPr lang="hu-HU" dirty="0" err="1">
                <a:solidFill>
                  <a:schemeClr val="bg1"/>
                </a:solidFill>
              </a:rPr>
              <a:t>Android-os</a:t>
            </a:r>
            <a:r>
              <a:rPr lang="hu-HU" dirty="0">
                <a:solidFill>
                  <a:schemeClr val="bg1"/>
                </a:solidFill>
              </a:rPr>
              <a:t> platformokra is!</a:t>
            </a:r>
          </a:p>
        </p:txBody>
      </p:sp>
      <p:sp>
        <p:nvSpPr>
          <p:cNvPr id="2" name="Téglalap 1"/>
          <p:cNvSpPr/>
          <p:nvPr/>
        </p:nvSpPr>
        <p:spPr>
          <a:xfrm>
            <a:off x="825742" y="3137430"/>
            <a:ext cx="1762125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3F8785"/>
                </a:solidFill>
                <a:cs typeface="Arial" panose="020B0604020202020204" pitchFamily="34" charset="0"/>
              </a:rPr>
              <a:t>DIGITÁLIS</a:t>
            </a:r>
            <a:endParaRPr lang="hu-HU" dirty="0">
              <a:solidFill>
                <a:srgbClr val="3F8785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63158" y="3090748"/>
            <a:ext cx="1762125" cy="371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rgbClr val="3F8785"/>
              </a:solidFill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825741" y="3293793"/>
            <a:ext cx="1762125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hu-HU" b="1" dirty="0">
                <a:solidFill>
                  <a:srgbClr val="3F8785"/>
                </a:solidFill>
                <a:cs typeface="Arial" panose="020B0604020202020204" pitchFamily="34" charset="0"/>
              </a:rPr>
              <a:t>HITTANÓRA</a:t>
            </a:r>
          </a:p>
        </p:txBody>
      </p:sp>
      <p:sp>
        <p:nvSpPr>
          <p:cNvPr id="9" name="Téglalap 8"/>
          <p:cNvSpPr/>
          <p:nvPr/>
        </p:nvSpPr>
        <p:spPr>
          <a:xfrm>
            <a:off x="930126" y="3304117"/>
            <a:ext cx="1495157" cy="371475"/>
          </a:xfrm>
          <a:prstGeom prst="rect">
            <a:avLst/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rgbClr val="3F8785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0" y="1"/>
            <a:ext cx="12191999" cy="1384522"/>
          </a:xfrm>
          <a:prstGeom prst="rect">
            <a:avLst/>
          </a:prstGeom>
          <a:solidFill>
            <a:srgbClr val="78A3A1"/>
          </a:solidFill>
          <a:ln w="73025">
            <a:noFill/>
          </a:ln>
          <a:effectLst/>
        </p:spPr>
        <p:txBody>
          <a:bodyPr tIns="216000" anchor="ctr" anchorCtr="0">
            <a:noAutofit/>
          </a:bodyPr>
          <a:lstStyle/>
          <a:p>
            <a:pPr algn="ctr">
              <a:defRPr/>
            </a:pPr>
            <a:r>
              <a:rPr lang="hu-HU" sz="4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ISTEN HAZÁT KÉSZÍT: KÉMEK KÁNAÁNBAN</a:t>
            </a:r>
          </a:p>
        </p:txBody>
      </p:sp>
    </p:spTree>
    <p:extLst>
      <p:ext uri="{BB962C8B-B14F-4D97-AF65-F5344CB8AC3E}">
        <p14:creationId xmlns:p14="http://schemas.microsoft.com/office/powerpoint/2010/main" val="372980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0.00092 -0.100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50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1.48148E-6 L -3.95833E-6 -0.07384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8">
              <a:srgbClr val="3EA2A4"/>
            </a:gs>
            <a:gs pos="53000">
              <a:srgbClr val="D0ECED"/>
            </a:gs>
            <a:gs pos="88000">
              <a:srgbClr val="FBD19A"/>
            </a:gs>
            <a:gs pos="97000">
              <a:srgbClr val="FCCF9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1773" y="2729554"/>
            <a:ext cx="2453955" cy="3022482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9105" y="2550695"/>
            <a:ext cx="5297529" cy="4767251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02" b="94811" l="4444" r="79397">
                        <a14:foregroundMark x1="72778" y1="18866" x2="70851" y2="38117"/>
                        <a14:foregroundMark x1="33592" y1="26618" x2="40740" y2="41544"/>
                        <a14:foregroundMark x1="15724" y1="22646" x2="43474" y2="19154"/>
                        <a14:foregroundMark x1="29832" y1="18674" x2="31106" y2="42761"/>
                        <a14:foregroundMark x1="75886" y1="30878" x2="74052" y2="54452"/>
                        <a14:foregroundMark x1="17651" y1="13101" x2="19608" y2="14734"/>
                        <a14:backgroundMark x1="81355" y1="35170" x2="82722" y2="36867"/>
                        <a14:backgroundMark x1="83965" y1="38149" x2="92418" y2="34593"/>
                        <a14:backgroundMark x1="79801" y1="36579" x2="80640" y2="38853"/>
                        <a14:backgroundMark x1="77191" y1="17585" x2="80516" y2="25432"/>
                        <a14:backgroundMark x1="74518" y1="27098" x2="77626" y2="24151"/>
                        <a14:backgroundMark x1="75792" y1="27194" x2="75792" y2="27194"/>
                        <a14:backgroundMark x1="73959" y1="31518" x2="73959" y2="31518"/>
                        <a14:backgroundMark x1="73866" y1="32575" x2="73866" y2="38309"/>
                        <a14:backgroundMark x1="73866" y1="28796" x2="73866" y2="28796"/>
                        <a14:backgroundMark x1="78496" y1="27995" x2="78496" y2="31294"/>
                        <a14:backgroundMark x1="64854" y1="7623" x2="70820" y2="19635"/>
                      </a14:backgroundRemoval>
                    </a14:imgEffect>
                  </a14:imgLayer>
                </a14:imgProps>
              </a:ext>
            </a:extLst>
          </a:blip>
          <a:srcRect l="8146" t="3389" r="20179" b="6693"/>
          <a:stretch/>
        </p:blipFill>
        <p:spPr>
          <a:xfrm>
            <a:off x="96253" y="2550695"/>
            <a:ext cx="4546013" cy="5532976"/>
          </a:xfrm>
          <a:prstGeom prst="rect">
            <a:avLst/>
          </a:prstGeom>
        </p:spPr>
      </p:pic>
      <p:sp>
        <p:nvSpPr>
          <p:cNvPr id="19" name="Ellipszis buborék 18"/>
          <p:cNvSpPr/>
          <p:nvPr/>
        </p:nvSpPr>
        <p:spPr>
          <a:xfrm>
            <a:off x="9706811" y="1201317"/>
            <a:ext cx="2165547" cy="1099574"/>
          </a:xfrm>
          <a:prstGeom prst="wedgeEllipseCallout">
            <a:avLst>
              <a:gd name="adj1" fmla="val -29665"/>
              <a:gd name="adj2" fmla="val 93991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114300" algn="l" rotWithShape="0">
              <a:schemeClr val="tx1">
                <a:lumMod val="95000"/>
                <a:lumOff val="5000"/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333333"/>
                </a:solidFill>
                <a:latin typeface="+mj-lt"/>
              </a:rPr>
              <a:t>Erős népek élnek ott! </a:t>
            </a:r>
          </a:p>
        </p:txBody>
      </p:sp>
      <p:sp>
        <p:nvSpPr>
          <p:cNvPr id="17" name="Ellipszis buborék 16"/>
          <p:cNvSpPr/>
          <p:nvPr/>
        </p:nvSpPr>
        <p:spPr>
          <a:xfrm>
            <a:off x="7898132" y="243032"/>
            <a:ext cx="2891452" cy="1099574"/>
          </a:xfrm>
          <a:prstGeom prst="wedgeEllipseCallout">
            <a:avLst>
              <a:gd name="adj1" fmla="val 20713"/>
              <a:gd name="adj2" fmla="val 18061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114300" algn="l" rotWithShape="0">
              <a:schemeClr val="tx1">
                <a:lumMod val="95000"/>
                <a:lumOff val="5000"/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333333"/>
                </a:solidFill>
                <a:latin typeface="+mj-lt"/>
              </a:rPr>
              <a:t>A városok falakkal vannak megerősítve!</a:t>
            </a:r>
          </a:p>
        </p:txBody>
      </p:sp>
      <p:sp>
        <p:nvSpPr>
          <p:cNvPr id="20" name="Ellipszis buborék 19"/>
          <p:cNvSpPr/>
          <p:nvPr/>
        </p:nvSpPr>
        <p:spPr>
          <a:xfrm>
            <a:off x="7524019" y="1378937"/>
            <a:ext cx="2546656" cy="1260330"/>
          </a:xfrm>
          <a:prstGeom prst="wedgeEllipseCallout">
            <a:avLst>
              <a:gd name="adj1" fmla="val -31994"/>
              <a:gd name="adj2" fmla="val 61992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114300" algn="l" rotWithShape="0">
              <a:schemeClr val="tx1">
                <a:lumMod val="95000"/>
                <a:lumOff val="5000"/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333333"/>
                </a:solidFill>
                <a:latin typeface="+mj-lt"/>
              </a:rPr>
              <a:t>Jaj, nagyok azok az emberek! Óriások!</a:t>
            </a:r>
          </a:p>
        </p:txBody>
      </p:sp>
      <p:sp>
        <p:nvSpPr>
          <p:cNvPr id="22" name="Ellipszis buborék 21"/>
          <p:cNvSpPr/>
          <p:nvPr/>
        </p:nvSpPr>
        <p:spPr>
          <a:xfrm>
            <a:off x="5323351" y="243032"/>
            <a:ext cx="2891452" cy="1473237"/>
          </a:xfrm>
          <a:prstGeom prst="wedgeEllipseCallout">
            <a:avLst>
              <a:gd name="adj1" fmla="val 19395"/>
              <a:gd name="adj2" fmla="val 87889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114300" algn="l" rotWithShape="0">
              <a:schemeClr val="tx1">
                <a:lumMod val="95000"/>
                <a:lumOff val="5000"/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333333"/>
                </a:solidFill>
                <a:latin typeface="+mj-lt"/>
              </a:rPr>
              <a:t>Nem vonulhatunk fel ellenük, mert erősebbek!</a:t>
            </a:r>
          </a:p>
        </p:txBody>
      </p:sp>
      <p:sp>
        <p:nvSpPr>
          <p:cNvPr id="25" name="Ellipszis buborék 24"/>
          <p:cNvSpPr/>
          <p:nvPr/>
        </p:nvSpPr>
        <p:spPr>
          <a:xfrm>
            <a:off x="2748569" y="243032"/>
            <a:ext cx="2165547" cy="1099574"/>
          </a:xfrm>
          <a:prstGeom prst="wedgeEllipseCallout">
            <a:avLst>
              <a:gd name="adj1" fmla="val -10312"/>
              <a:gd name="adj2" fmla="val 88794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114300" algn="l" rotWithShape="0">
              <a:schemeClr val="tx1">
                <a:lumMod val="95000"/>
                <a:lumOff val="5000"/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333333"/>
                </a:solidFill>
                <a:latin typeface="+mj-lt"/>
              </a:rPr>
              <a:t>Nem tudjuk legyőzni őket!</a:t>
            </a:r>
          </a:p>
        </p:txBody>
      </p:sp>
      <p:sp>
        <p:nvSpPr>
          <p:cNvPr id="26" name="Ellipszis buborék 25"/>
          <p:cNvSpPr/>
          <p:nvPr/>
        </p:nvSpPr>
        <p:spPr>
          <a:xfrm>
            <a:off x="6032011" y="1856535"/>
            <a:ext cx="1769704" cy="746401"/>
          </a:xfrm>
          <a:prstGeom prst="wedgeEllipseCallout">
            <a:avLst>
              <a:gd name="adj1" fmla="val -76813"/>
              <a:gd name="adj2" fmla="val 51552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114300" algn="l" rotWithShape="0">
              <a:schemeClr val="tx1">
                <a:lumMod val="95000"/>
                <a:lumOff val="5000"/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333333"/>
                </a:solidFill>
                <a:latin typeface="+mj-lt"/>
              </a:rPr>
              <a:t>Jaj, jaj!</a:t>
            </a:r>
          </a:p>
        </p:txBody>
      </p:sp>
      <p:sp>
        <p:nvSpPr>
          <p:cNvPr id="28" name="Ellipszis buborék 27"/>
          <p:cNvSpPr/>
          <p:nvPr/>
        </p:nvSpPr>
        <p:spPr>
          <a:xfrm>
            <a:off x="2602729" y="1608215"/>
            <a:ext cx="3184368" cy="987040"/>
          </a:xfrm>
          <a:prstGeom prst="wedgeEllipseCallout">
            <a:avLst>
              <a:gd name="adj1" fmla="val -18172"/>
              <a:gd name="adj2" fmla="val 8305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114300" algn="l" rotWithShape="0">
              <a:schemeClr val="tx1">
                <a:lumMod val="95000"/>
                <a:lumOff val="5000"/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333333"/>
                </a:solidFill>
                <a:latin typeface="+mj-lt"/>
              </a:rPr>
              <a:t>El fognak minket pusztítani!</a:t>
            </a:r>
          </a:p>
        </p:txBody>
      </p:sp>
      <p:sp>
        <p:nvSpPr>
          <p:cNvPr id="29" name="Ellipszis buborék 28"/>
          <p:cNvSpPr/>
          <p:nvPr/>
        </p:nvSpPr>
        <p:spPr>
          <a:xfrm>
            <a:off x="4438499" y="2791334"/>
            <a:ext cx="1769704" cy="746401"/>
          </a:xfrm>
          <a:prstGeom prst="wedgeEllipseCallout">
            <a:avLst>
              <a:gd name="adj1" fmla="val -71126"/>
              <a:gd name="adj2" fmla="val 19249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114300" algn="l" rotWithShape="0">
              <a:schemeClr val="tx1">
                <a:lumMod val="95000"/>
                <a:lumOff val="5000"/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333333"/>
                </a:solidFill>
                <a:latin typeface="+mj-lt"/>
              </a:rPr>
              <a:t>Jaj, jaj!</a:t>
            </a:r>
          </a:p>
        </p:txBody>
      </p:sp>
      <p:sp>
        <p:nvSpPr>
          <p:cNvPr id="30" name="Ellipszis buborék 29"/>
          <p:cNvSpPr/>
          <p:nvPr/>
        </p:nvSpPr>
        <p:spPr>
          <a:xfrm>
            <a:off x="283183" y="343871"/>
            <a:ext cx="2765224" cy="746401"/>
          </a:xfrm>
          <a:prstGeom prst="wedgeEllipseCallout">
            <a:avLst>
              <a:gd name="adj1" fmla="val 10590"/>
              <a:gd name="adj2" fmla="val 311691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114300" algn="l" rotWithShape="0">
              <a:schemeClr val="tx1">
                <a:lumMod val="95000"/>
                <a:lumOff val="5000"/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333333"/>
                </a:solidFill>
                <a:latin typeface="+mj-lt"/>
              </a:rPr>
              <a:t>Menjünk vissza Egyiptomba!</a:t>
            </a:r>
          </a:p>
        </p:txBody>
      </p:sp>
      <p:sp>
        <p:nvSpPr>
          <p:cNvPr id="31" name="Ellipszis buborék 30"/>
          <p:cNvSpPr/>
          <p:nvPr/>
        </p:nvSpPr>
        <p:spPr>
          <a:xfrm>
            <a:off x="748714" y="5317183"/>
            <a:ext cx="2765224" cy="1409808"/>
          </a:xfrm>
          <a:prstGeom prst="wedgeEllipseCallout">
            <a:avLst>
              <a:gd name="adj1" fmla="val 3803"/>
              <a:gd name="adj2" fmla="val -110796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114300" algn="l" rotWithShape="0">
              <a:schemeClr val="tx1">
                <a:lumMod val="95000"/>
                <a:lumOff val="5000"/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333333"/>
                </a:solidFill>
                <a:latin typeface="+mj-lt"/>
              </a:rPr>
              <a:t>Válasszunk másik vezetőt Mózes helyett!</a:t>
            </a:r>
          </a:p>
        </p:txBody>
      </p:sp>
      <p:sp>
        <p:nvSpPr>
          <p:cNvPr id="39" name="Ellipszis buborék 38"/>
          <p:cNvSpPr/>
          <p:nvPr/>
        </p:nvSpPr>
        <p:spPr>
          <a:xfrm>
            <a:off x="122490" y="1568862"/>
            <a:ext cx="2746950" cy="746401"/>
          </a:xfrm>
          <a:prstGeom prst="wedgeEllipseCallout">
            <a:avLst>
              <a:gd name="adj1" fmla="val -16278"/>
              <a:gd name="adj2" fmla="val 121796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114300" algn="l" rotWithShape="0">
              <a:schemeClr val="tx1">
                <a:lumMod val="95000"/>
                <a:lumOff val="5000"/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333333"/>
                </a:solidFill>
                <a:latin typeface="+mj-lt"/>
              </a:rPr>
              <a:t>Miért menjünk oda?</a:t>
            </a:r>
          </a:p>
        </p:txBody>
      </p:sp>
    </p:spTree>
    <p:extLst>
      <p:ext uri="{BB962C8B-B14F-4D97-AF65-F5344CB8AC3E}">
        <p14:creationId xmlns:p14="http://schemas.microsoft.com/office/powerpoint/2010/main" val="130407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 animBg="1"/>
      <p:bldP spid="20" grpId="0" animBg="1"/>
      <p:bldP spid="22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7000">
              <a:srgbClr val="D0ECED"/>
            </a:gs>
            <a:gs pos="97000">
              <a:srgbClr val="FCCF9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51" l="0" r="99719">
                        <a14:foregroundMark x1="9283" y1="54133" x2="20956" y2="62398"/>
                        <a14:foregroundMark x1="75387" y1="11641" x2="69339" y2="9779"/>
                        <a14:backgroundMark x1="29536" y1="53318" x2="33755" y2="2794"/>
                        <a14:backgroundMark x1="63010" y1="15367" x2="53727" y2="349"/>
                        <a14:backgroundMark x1="19972" y1="65891" x2="22222" y2="99302"/>
                        <a14:backgroundMark x1="42616" y1="72759" x2="4360" y2="82771"/>
                        <a14:backgroundMark x1="6329" y1="48661" x2="141" y2="22701"/>
                        <a14:backgroundMark x1="20253" y1="55530" x2="10267" y2="30151"/>
                        <a14:backgroundMark x1="985" y1="59953" x2="7173" y2="38184"/>
                        <a14:backgroundMark x1="42616" y1="35274" x2="46132" y2="2095"/>
                        <a14:backgroundMark x1="67229" y1="19558" x2="57243" y2="349"/>
                        <a14:backgroundMark x1="88186" y1="10477" x2="93390" y2="466"/>
                        <a14:backgroundMark x1="67229" y1="23283" x2="66807" y2="16414"/>
                        <a14:backgroundMark x1="72433" y1="36205" x2="72433" y2="36205"/>
                        <a14:backgroundMark x1="41632" y1="68801" x2="38959" y2="73923"/>
                        <a14:backgroundMark x1="39522" y1="44470" x2="47117" y2="27939"/>
                      </a14:backgroundRemoval>
                    </a14:imgEffect>
                  </a14:imgLayer>
                </a14:imgProps>
              </a:ext>
            </a:extLst>
          </a:blip>
          <a:srcRect l="3413" t="1868" r="3322" b="3455"/>
          <a:stretch/>
        </p:blipFill>
        <p:spPr>
          <a:xfrm>
            <a:off x="7724274" y="1646428"/>
            <a:ext cx="4467726" cy="5479501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02" b="94811" l="4444" r="79397">
                        <a14:foregroundMark x1="72778" y1="18866" x2="70851" y2="38117"/>
                        <a14:foregroundMark x1="33592" y1="26618" x2="40740" y2="41544"/>
                        <a14:foregroundMark x1="15724" y1="22646" x2="43474" y2="19154"/>
                        <a14:foregroundMark x1="29832" y1="18674" x2="31106" y2="42761"/>
                        <a14:foregroundMark x1="75886" y1="30878" x2="74052" y2="54452"/>
                        <a14:foregroundMark x1="17651" y1="13101" x2="19608" y2="14734"/>
                        <a14:backgroundMark x1="81355" y1="35170" x2="82722" y2="36867"/>
                        <a14:backgroundMark x1="83965" y1="38149" x2="92418" y2="34593"/>
                        <a14:backgroundMark x1="79801" y1="36579" x2="80640" y2="38853"/>
                        <a14:backgroundMark x1="77191" y1="17585" x2="80516" y2="25432"/>
                        <a14:backgroundMark x1="74518" y1="27098" x2="77626" y2="24151"/>
                        <a14:backgroundMark x1="75792" y1="27194" x2="75792" y2="27194"/>
                        <a14:backgroundMark x1="73959" y1="31518" x2="73959" y2="31518"/>
                        <a14:backgroundMark x1="73866" y1="32575" x2="73866" y2="38309"/>
                        <a14:backgroundMark x1="73866" y1="28796" x2="73866" y2="28796"/>
                        <a14:backgroundMark x1="78496" y1="27995" x2="78496" y2="31294"/>
                        <a14:backgroundMark x1="64854" y1="7623" x2="70820" y2="19635"/>
                      </a14:backgroundRemoval>
                    </a14:imgEffect>
                  </a14:imgLayer>
                </a14:imgProps>
              </a:ext>
            </a:extLst>
          </a:blip>
          <a:srcRect l="8146" t="3389" r="20179" b="6693"/>
          <a:stretch/>
        </p:blipFill>
        <p:spPr>
          <a:xfrm>
            <a:off x="176464" y="2956532"/>
            <a:ext cx="3425667" cy="4169397"/>
          </a:xfrm>
          <a:prstGeom prst="rect">
            <a:avLst/>
          </a:prstGeom>
        </p:spPr>
      </p:pic>
      <p:sp>
        <p:nvSpPr>
          <p:cNvPr id="16" name="Ellipszis buborék 15"/>
          <p:cNvSpPr/>
          <p:nvPr/>
        </p:nvSpPr>
        <p:spPr>
          <a:xfrm>
            <a:off x="5281864" y="255670"/>
            <a:ext cx="4339390" cy="2319612"/>
          </a:xfrm>
          <a:prstGeom prst="wedgeEllipseCallout">
            <a:avLst>
              <a:gd name="adj1" fmla="val 40889"/>
              <a:gd name="adj2" fmla="val 53321"/>
            </a:avLst>
          </a:prstGeom>
          <a:solidFill>
            <a:schemeClr val="bg1"/>
          </a:solidFill>
          <a:ln>
            <a:noFill/>
          </a:ln>
          <a:effectLst>
            <a:outerShdw blurRad="50800" dist="127000" algn="l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333333"/>
                </a:solidFill>
                <a:latin typeface="+mj-lt"/>
              </a:rPr>
              <a:t>Ne mondjatok ilyet! Ne lázadjatok Isten ellen! Ha akarja, bevisz minket arra a csodálatos földre. 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184790" y="255670"/>
            <a:ext cx="4772221" cy="2812383"/>
          </a:xfrm>
          <a:prstGeom prst="rect">
            <a:avLst/>
          </a:prstGeom>
          <a:solidFill>
            <a:srgbClr val="40A5C0"/>
          </a:solidFill>
          <a:ln>
            <a:noFill/>
          </a:ln>
          <a:effectLst>
            <a:outerShdw blurRad="50800" dist="127000" algn="l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algn="ctr">
              <a:defRPr sz="2000">
                <a:solidFill>
                  <a:srgbClr val="333333"/>
                </a:solidFill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dirty="0">
                <a:solidFill>
                  <a:schemeClr val="bg1"/>
                </a:solidFill>
              </a:rPr>
              <a:t>A nép először lelkesen </a:t>
            </a:r>
            <a:r>
              <a:rPr lang="hu-HU" dirty="0" smtClean="0">
                <a:solidFill>
                  <a:schemeClr val="bg1"/>
                </a:solidFill>
              </a:rPr>
              <a:t>hallgatja </a:t>
            </a:r>
            <a:r>
              <a:rPr lang="hu-HU" dirty="0">
                <a:solidFill>
                  <a:schemeClr val="bg1"/>
                </a:solidFill>
              </a:rPr>
              <a:t>a beszámolókat, de most mindenki egészen </a:t>
            </a:r>
            <a:r>
              <a:rPr lang="hu-HU" dirty="0" smtClean="0">
                <a:solidFill>
                  <a:schemeClr val="bg1"/>
                </a:solidFill>
              </a:rPr>
              <a:t>elkeseredik és </a:t>
            </a:r>
            <a:r>
              <a:rPr lang="hu-HU" dirty="0">
                <a:solidFill>
                  <a:schemeClr val="bg1"/>
                </a:solidFill>
              </a:rPr>
              <a:t>zúgolódni kezdenek Mózes és Áron ellen. </a:t>
            </a:r>
          </a:p>
          <a:p>
            <a:r>
              <a:rPr lang="hu-HU" dirty="0">
                <a:solidFill>
                  <a:schemeClr val="bg1"/>
                </a:solidFill>
              </a:rPr>
              <a:t>A 12 kémből csak kettő van, </a:t>
            </a:r>
            <a:endParaRPr lang="hu-HU" dirty="0" smtClean="0">
              <a:solidFill>
                <a:schemeClr val="bg1"/>
              </a:solidFill>
            </a:endParaRPr>
          </a:p>
          <a:p>
            <a:r>
              <a:rPr lang="hu-HU" dirty="0" smtClean="0">
                <a:solidFill>
                  <a:schemeClr val="bg1"/>
                </a:solidFill>
              </a:rPr>
              <a:t>akinek </a:t>
            </a:r>
            <a:r>
              <a:rPr lang="hu-HU" dirty="0">
                <a:solidFill>
                  <a:schemeClr val="bg1"/>
                </a:solidFill>
              </a:rPr>
              <a:t>más a véleménye.</a:t>
            </a:r>
          </a:p>
          <a:p>
            <a:r>
              <a:rPr lang="hu-HU" dirty="0" smtClean="0">
                <a:solidFill>
                  <a:schemeClr val="bg1"/>
                </a:solidFill>
              </a:rPr>
              <a:t>Az egyik </a:t>
            </a:r>
            <a:r>
              <a:rPr lang="hu-HU" dirty="0">
                <a:solidFill>
                  <a:schemeClr val="bg1"/>
                </a:solidFill>
              </a:rPr>
              <a:t>neve: </a:t>
            </a:r>
            <a:endParaRPr lang="hu-HU" dirty="0" smtClean="0">
              <a:solidFill>
                <a:schemeClr val="bg1"/>
              </a:solidFill>
            </a:endParaRPr>
          </a:p>
          <a:p>
            <a:r>
              <a:rPr lang="hu-HU" dirty="0" err="1" smtClean="0">
                <a:solidFill>
                  <a:schemeClr val="bg1"/>
                </a:solidFill>
              </a:rPr>
              <a:t>Káléb</a:t>
            </a:r>
            <a:r>
              <a:rPr lang="hu-HU" dirty="0">
                <a:solidFill>
                  <a:schemeClr val="bg1"/>
                </a:solidFill>
              </a:rPr>
              <a:t>, a másik neve: Józsué.</a:t>
            </a:r>
          </a:p>
        </p:txBody>
      </p:sp>
      <p:sp>
        <p:nvSpPr>
          <p:cNvPr id="18" name="Ellipszis buborék 17"/>
          <p:cNvSpPr/>
          <p:nvPr/>
        </p:nvSpPr>
        <p:spPr>
          <a:xfrm>
            <a:off x="4764505" y="2819278"/>
            <a:ext cx="3447000" cy="2052633"/>
          </a:xfrm>
          <a:prstGeom prst="wedgeEllipseCallout">
            <a:avLst>
              <a:gd name="adj1" fmla="val 70607"/>
              <a:gd name="adj2" fmla="val -5723"/>
            </a:avLst>
          </a:prstGeom>
          <a:solidFill>
            <a:schemeClr val="bg1"/>
          </a:solidFill>
          <a:ln>
            <a:noFill/>
          </a:ln>
          <a:effectLst>
            <a:outerShdw blurRad="50800" dist="127000" algn="l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333333"/>
                </a:solidFill>
                <a:latin typeface="+mj-lt"/>
              </a:rPr>
              <a:t>Velünk az Úr, ne féljetek tőlük!</a:t>
            </a:r>
          </a:p>
        </p:txBody>
      </p:sp>
    </p:spTree>
    <p:extLst>
      <p:ext uri="{BB962C8B-B14F-4D97-AF65-F5344CB8AC3E}">
        <p14:creationId xmlns:p14="http://schemas.microsoft.com/office/powerpoint/2010/main" val="40079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zis buborék 7"/>
          <p:cNvSpPr/>
          <p:nvPr/>
        </p:nvSpPr>
        <p:spPr>
          <a:xfrm>
            <a:off x="3086356" y="955296"/>
            <a:ext cx="3385680" cy="2073622"/>
          </a:xfrm>
          <a:prstGeom prst="wedgeEllipseCallout">
            <a:avLst>
              <a:gd name="adj1" fmla="val 219331"/>
              <a:gd name="adj2" fmla="val -94988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508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FFC000"/>
                </a:solidFill>
              </a:rPr>
              <a:t>Tudom, hogy elfordultak tőlem.</a:t>
            </a:r>
            <a:endParaRPr lang="hu-HU" sz="2800" dirty="0">
              <a:solidFill>
                <a:srgbClr val="FFC000"/>
              </a:solidFill>
            </a:endParaRPr>
          </a:p>
        </p:txBody>
      </p:sp>
      <p:sp>
        <p:nvSpPr>
          <p:cNvPr id="9" name="Ellipszis buborék 8"/>
          <p:cNvSpPr/>
          <p:nvPr/>
        </p:nvSpPr>
        <p:spPr>
          <a:xfrm>
            <a:off x="772284" y="4043402"/>
            <a:ext cx="3137980" cy="1888166"/>
          </a:xfrm>
          <a:prstGeom prst="wedgeEllipseCallout">
            <a:avLst>
              <a:gd name="adj1" fmla="val 311491"/>
              <a:gd name="adj2" fmla="val -262910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508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FFC000"/>
                </a:solidFill>
              </a:rPr>
              <a:t>Ezért nem mehetnek be az Ígéret Földjére.</a:t>
            </a:r>
            <a:endParaRPr lang="hu-HU" sz="2400" dirty="0">
              <a:solidFill>
                <a:srgbClr val="FFC000"/>
              </a:solidFill>
            </a:endParaRPr>
          </a:p>
        </p:txBody>
      </p:sp>
      <p:sp>
        <p:nvSpPr>
          <p:cNvPr id="19" name="Ellipszis buborék 18"/>
          <p:cNvSpPr/>
          <p:nvPr/>
        </p:nvSpPr>
        <p:spPr>
          <a:xfrm>
            <a:off x="4462931" y="4056628"/>
            <a:ext cx="5536355" cy="1888166"/>
          </a:xfrm>
          <a:prstGeom prst="wedgeEllipseCallout">
            <a:avLst>
              <a:gd name="adj1" fmla="val 89061"/>
              <a:gd name="adj2" fmla="val -26227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508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600" dirty="0" smtClean="0">
              <a:solidFill>
                <a:srgbClr val="FFC000"/>
              </a:solidFill>
            </a:endParaRPr>
          </a:p>
          <a:p>
            <a:pPr algn="ctr"/>
            <a:r>
              <a:rPr lang="hu-HU" sz="2600" dirty="0" smtClean="0">
                <a:solidFill>
                  <a:srgbClr val="FFC000"/>
                </a:solidFill>
              </a:rPr>
              <a:t>Csak majd a gyermekeik  és </a:t>
            </a:r>
            <a:r>
              <a:rPr lang="hu-HU" sz="2600" dirty="0" err="1" smtClean="0">
                <a:solidFill>
                  <a:srgbClr val="FFC000"/>
                </a:solidFill>
              </a:rPr>
              <a:t>Káléb</a:t>
            </a:r>
            <a:r>
              <a:rPr lang="hu-HU" sz="2600" dirty="0" smtClean="0">
                <a:solidFill>
                  <a:srgbClr val="FFC000"/>
                </a:solidFill>
              </a:rPr>
              <a:t> </a:t>
            </a:r>
            <a:r>
              <a:rPr lang="hu-HU" sz="2600" dirty="0">
                <a:solidFill>
                  <a:srgbClr val="FFC000"/>
                </a:solidFill>
              </a:rPr>
              <a:t>és Józsué lakhatnak ott.</a:t>
            </a:r>
          </a:p>
          <a:p>
            <a:pPr algn="ctr"/>
            <a:endParaRPr lang="hu-HU" sz="2600" dirty="0">
              <a:solidFill>
                <a:srgbClr val="FFC000"/>
              </a:solidFill>
            </a:endParaRPr>
          </a:p>
        </p:txBody>
      </p:sp>
      <p:sp>
        <p:nvSpPr>
          <p:cNvPr id="20" name="Ellipszis buborék 19"/>
          <p:cNvSpPr/>
          <p:nvPr/>
        </p:nvSpPr>
        <p:spPr>
          <a:xfrm>
            <a:off x="7734555" y="694611"/>
            <a:ext cx="3385680" cy="2073622"/>
          </a:xfrm>
          <a:prstGeom prst="wedgeEllipseCallout">
            <a:avLst>
              <a:gd name="adj1" fmla="val 79672"/>
              <a:gd name="adj2" fmla="val -82803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508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FFC000"/>
                </a:solidFill>
              </a:rPr>
              <a:t>Mózes, mondd el a népemnek, hogy meghallottam a zúgolódásukat!</a:t>
            </a:r>
            <a:endParaRPr lang="hu-HU" sz="2400" dirty="0">
              <a:solidFill>
                <a:srgbClr val="FFC000"/>
              </a:solidFill>
            </a:endParaRPr>
          </a:p>
        </p:txBody>
      </p:sp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2"/>
          <a:srcRect l="5884" t="2155" r="11899" b="13551"/>
          <a:stretch/>
        </p:blipFill>
        <p:spPr>
          <a:xfrm>
            <a:off x="-21929" y="4117188"/>
            <a:ext cx="1588426" cy="274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22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7000">
              <a:srgbClr val="D0ECED"/>
            </a:gs>
            <a:gs pos="97000">
              <a:srgbClr val="FCCF9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Csoportba foglalás 9"/>
          <p:cNvGrpSpPr/>
          <p:nvPr/>
        </p:nvGrpSpPr>
        <p:grpSpPr>
          <a:xfrm>
            <a:off x="0" y="0"/>
            <a:ext cx="12192000" cy="6867897"/>
            <a:chOff x="0" y="0"/>
            <a:chExt cx="12192000" cy="6867897"/>
          </a:xfrm>
        </p:grpSpPr>
        <p:pic>
          <p:nvPicPr>
            <p:cNvPr id="19" name="Kép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67897"/>
            </a:xfrm>
            <a:prstGeom prst="rect">
              <a:avLst/>
            </a:prstGeom>
          </p:spPr>
        </p:pic>
        <p:sp>
          <p:nvSpPr>
            <p:cNvPr id="21" name="Szövegdoboz 20"/>
            <p:cNvSpPr txBox="1"/>
            <p:nvPr/>
          </p:nvSpPr>
          <p:spPr>
            <a:xfrm>
              <a:off x="0" y="0"/>
              <a:ext cx="12192000" cy="6867897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u-HU"/>
              </a:defPPr>
              <a:lvl1pPr algn="ctr">
                <a:defRPr sz="2000">
                  <a:solidFill>
                    <a:srgbClr val="333333"/>
                  </a:solidFill>
                  <a:latin typeface="+mj-lt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endParaRPr lang="hu-HU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Szövegdoboz 23"/>
          <p:cNvSpPr txBox="1"/>
          <p:nvPr/>
        </p:nvSpPr>
        <p:spPr>
          <a:xfrm>
            <a:off x="3775880" y="557351"/>
            <a:ext cx="8616287" cy="5743298"/>
          </a:xfrm>
          <a:custGeom>
            <a:avLst/>
            <a:gdLst>
              <a:gd name="connsiteX0" fmla="*/ 0 w 8416120"/>
              <a:gd name="connsiteY0" fmla="*/ 0 h 5743298"/>
              <a:gd name="connsiteX1" fmla="*/ 8416120 w 8416120"/>
              <a:gd name="connsiteY1" fmla="*/ 0 h 5743298"/>
              <a:gd name="connsiteX2" fmla="*/ 8416120 w 8416120"/>
              <a:gd name="connsiteY2" fmla="*/ 5743298 h 5743298"/>
              <a:gd name="connsiteX3" fmla="*/ 0 w 8416120"/>
              <a:gd name="connsiteY3" fmla="*/ 5743298 h 5743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6120" h="5743298">
                <a:moveTo>
                  <a:pt x="0" y="0"/>
                </a:moveTo>
                <a:lnTo>
                  <a:pt x="8416120" y="0"/>
                </a:lnTo>
                <a:lnTo>
                  <a:pt x="8416120" y="5743298"/>
                </a:lnTo>
                <a:lnTo>
                  <a:pt x="0" y="5743298"/>
                </a:lnTo>
                <a:close/>
              </a:path>
            </a:pathLst>
          </a:custGeom>
          <a:noFill/>
          <a:ln w="142875">
            <a:solidFill>
              <a:srgbClr val="40A5C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hu-HU"/>
            </a:defPPr>
            <a:lvl1pPr algn="ctr">
              <a:defRPr sz="2000">
                <a:solidFill>
                  <a:srgbClr val="333333"/>
                </a:solidFill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hu-HU" dirty="0" smtClean="0">
              <a:solidFill>
                <a:schemeClr val="bg1"/>
              </a:solidFill>
            </a:endParaRPr>
          </a:p>
          <a:p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25" name="Szövegdoboz 24"/>
          <p:cNvSpPr txBox="1"/>
          <p:nvPr/>
        </p:nvSpPr>
        <p:spPr>
          <a:xfrm>
            <a:off x="1678676" y="868372"/>
            <a:ext cx="7929350" cy="5121255"/>
          </a:xfrm>
          <a:prstGeom prst="rect">
            <a:avLst/>
          </a:prstGeom>
          <a:solidFill>
            <a:srgbClr val="40A5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algn="ctr">
              <a:defRPr sz="2000">
                <a:solidFill>
                  <a:srgbClr val="333333"/>
                </a:solidFill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hu-HU" sz="2400" dirty="0" smtClean="0">
              <a:solidFill>
                <a:schemeClr val="bg1"/>
              </a:solidFill>
            </a:endParaRPr>
          </a:p>
          <a:p>
            <a:endParaRPr lang="hu-HU" sz="2400" dirty="0">
              <a:solidFill>
                <a:schemeClr val="bg1"/>
              </a:solidFill>
            </a:endParaRPr>
          </a:p>
          <a:p>
            <a:r>
              <a:rPr lang="hu-HU" sz="2400" dirty="0" smtClean="0">
                <a:solidFill>
                  <a:schemeClr val="bg1"/>
                </a:solidFill>
              </a:rPr>
              <a:t>Isten népe ott állt az Ígéret Földjének a határában.</a:t>
            </a:r>
          </a:p>
          <a:p>
            <a:r>
              <a:rPr lang="hu-HU" sz="2400" dirty="0" smtClean="0">
                <a:solidFill>
                  <a:schemeClr val="bg1"/>
                </a:solidFill>
              </a:rPr>
              <a:t>Megtudták a kémektől, hogy ez valóban egy csodálatos ország. </a:t>
            </a:r>
          </a:p>
          <a:p>
            <a:r>
              <a:rPr lang="hu-HU" sz="2400" dirty="0" smtClean="0">
                <a:solidFill>
                  <a:schemeClr val="bg1"/>
                </a:solidFill>
              </a:rPr>
              <a:t>Ez a tejjel és mézzel folyó föld, amiről Isten beszélt.</a:t>
            </a:r>
          </a:p>
          <a:p>
            <a:r>
              <a:rPr lang="hu-HU" sz="2400" dirty="0" smtClean="0">
                <a:solidFill>
                  <a:schemeClr val="bg1"/>
                </a:solidFill>
              </a:rPr>
              <a:t>De sajnos a 12 kém szavai után megrettentek attól, </a:t>
            </a:r>
          </a:p>
          <a:p>
            <a:r>
              <a:rPr lang="hu-HU" sz="2400" dirty="0" smtClean="0">
                <a:solidFill>
                  <a:schemeClr val="bg1"/>
                </a:solidFill>
              </a:rPr>
              <a:t>hogy nem tudják elfoglalni az országot.</a:t>
            </a:r>
          </a:p>
          <a:p>
            <a:r>
              <a:rPr lang="hu-HU" sz="2400" dirty="0" smtClean="0">
                <a:solidFill>
                  <a:schemeClr val="bg1"/>
                </a:solidFill>
              </a:rPr>
              <a:t>Nem hitték el, hogy Isten segíteni fogja őket.</a:t>
            </a:r>
          </a:p>
          <a:p>
            <a:endParaRPr lang="hu-HU" sz="2400" dirty="0" smtClean="0">
              <a:solidFill>
                <a:schemeClr val="bg1"/>
              </a:solidFill>
            </a:endParaRPr>
          </a:p>
          <a:p>
            <a:r>
              <a:rPr lang="hu-HU" sz="2400" dirty="0" smtClean="0">
                <a:solidFill>
                  <a:schemeClr val="bg1"/>
                </a:solidFill>
              </a:rPr>
              <a:t>Ezután még sok-sok időnek kellett eltelni addig, </a:t>
            </a:r>
          </a:p>
          <a:p>
            <a:r>
              <a:rPr lang="hu-HU" sz="2400" dirty="0" smtClean="0">
                <a:solidFill>
                  <a:schemeClr val="bg1"/>
                </a:solidFill>
              </a:rPr>
              <a:t>hogy a csodálatos föld terméseiből </a:t>
            </a:r>
            <a:r>
              <a:rPr lang="hu-HU" sz="2400" dirty="0" err="1" smtClean="0">
                <a:solidFill>
                  <a:schemeClr val="bg1"/>
                </a:solidFill>
              </a:rPr>
              <a:t>ehessenek</a:t>
            </a:r>
            <a:r>
              <a:rPr lang="hu-HU" sz="2400" dirty="0" smtClean="0">
                <a:solidFill>
                  <a:schemeClr val="bg1"/>
                </a:solidFill>
              </a:rPr>
              <a:t>,</a:t>
            </a:r>
          </a:p>
          <a:p>
            <a:r>
              <a:rPr lang="hu-HU" sz="2400" dirty="0" smtClean="0">
                <a:solidFill>
                  <a:schemeClr val="bg1"/>
                </a:solidFill>
              </a:rPr>
              <a:t> és beteljesüljön az ígéret, </a:t>
            </a:r>
          </a:p>
          <a:p>
            <a:r>
              <a:rPr lang="hu-HU" sz="2400" dirty="0" smtClean="0">
                <a:solidFill>
                  <a:schemeClr val="bg1"/>
                </a:solidFill>
              </a:rPr>
              <a:t>amit Isten tett Ábrahámnak és utódainak.</a:t>
            </a:r>
          </a:p>
          <a:p>
            <a:endParaRPr lang="hu-HU" sz="2400" dirty="0" smtClean="0">
              <a:solidFill>
                <a:schemeClr val="bg1"/>
              </a:solidFill>
            </a:endParaRPr>
          </a:p>
          <a:p>
            <a:endParaRPr lang="hu-HU" sz="2400" dirty="0">
              <a:solidFill>
                <a:schemeClr val="bg1"/>
              </a:solidFill>
            </a:endParaRPr>
          </a:p>
        </p:txBody>
      </p:sp>
      <p:pic>
        <p:nvPicPr>
          <p:cNvPr id="28" name="Kép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83691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8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7000">
              <a:srgbClr val="D0ECED"/>
            </a:gs>
            <a:gs pos="97000">
              <a:srgbClr val="FCCF9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zövegdoboz 24"/>
          <p:cNvSpPr txBox="1"/>
          <p:nvPr/>
        </p:nvSpPr>
        <p:spPr>
          <a:xfrm>
            <a:off x="1166315" y="2519754"/>
            <a:ext cx="9859370" cy="13835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algn="ctr">
              <a:defRPr sz="2000">
                <a:solidFill>
                  <a:srgbClr val="333333"/>
                </a:solidFill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sz="2800" dirty="0" smtClean="0">
                <a:solidFill>
                  <a:srgbClr val="E2B02D"/>
                </a:solidFill>
              </a:rPr>
              <a:t>„Bárcsak rám hallgatna népem, az én utamon járna Izráel!”</a:t>
            </a:r>
          </a:p>
          <a:p>
            <a:r>
              <a:rPr lang="hu-HU" sz="2800" dirty="0" smtClean="0">
                <a:solidFill>
                  <a:srgbClr val="E2B02D"/>
                </a:solidFill>
              </a:rPr>
              <a:t>Zsoltárok könyve 81,14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1400164" y="0"/>
            <a:ext cx="10791836" cy="1368000"/>
          </a:xfrm>
          <a:prstGeom prst="rect">
            <a:avLst/>
          </a:prstGeom>
          <a:solidFill>
            <a:srgbClr val="E2B0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algn="ctr">
              <a:defRPr sz="2000">
                <a:solidFill>
                  <a:srgbClr val="333333"/>
                </a:solidFill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sz="2800" dirty="0" smtClean="0">
                <a:solidFill>
                  <a:schemeClr val="bg1"/>
                </a:solidFill>
              </a:rPr>
              <a:t>Olvasd el az aranymondást és tanuld meg!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3" y="0"/>
            <a:ext cx="1383691" cy="1368000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1400164" y="5517296"/>
            <a:ext cx="10791836" cy="1368000"/>
          </a:xfrm>
          <a:prstGeom prst="rect">
            <a:avLst/>
          </a:prstGeom>
          <a:solidFill>
            <a:srgbClr val="E2B0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algn="ctr">
              <a:defRPr sz="2000">
                <a:solidFill>
                  <a:srgbClr val="333333"/>
                </a:solidFill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hu-HU" sz="2400" dirty="0" smtClean="0">
                <a:solidFill>
                  <a:schemeClr val="bg1"/>
                </a:solidFill>
              </a:rPr>
              <a:t>Mit gondolsz, hogy miért kapcsolódik ez a bibliai idézet a kánaáni kémek történetéhez? Beszéld </a:t>
            </a:r>
            <a:r>
              <a:rPr lang="hu-HU" sz="2400" smtClean="0">
                <a:solidFill>
                  <a:schemeClr val="bg1"/>
                </a:solidFill>
              </a:rPr>
              <a:t>meg </a:t>
            </a:r>
            <a:r>
              <a:rPr lang="hu-HU" sz="2400" smtClean="0">
                <a:solidFill>
                  <a:schemeClr val="bg1"/>
                </a:solidFill>
              </a:rPr>
              <a:t>a </a:t>
            </a:r>
            <a:r>
              <a:rPr lang="hu-HU" sz="2400" dirty="0" smtClean="0">
                <a:solidFill>
                  <a:schemeClr val="bg1"/>
                </a:solidFill>
              </a:rPr>
              <a:t>partársaddal!</a:t>
            </a: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17296"/>
            <a:ext cx="1400164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5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7000">
              <a:srgbClr val="D0ECED"/>
            </a:gs>
            <a:gs pos="97000">
              <a:srgbClr val="FCCF9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Csoportba foglalás 9"/>
          <p:cNvGrpSpPr/>
          <p:nvPr/>
        </p:nvGrpSpPr>
        <p:grpSpPr>
          <a:xfrm>
            <a:off x="0" y="0"/>
            <a:ext cx="12192000" cy="6867897"/>
            <a:chOff x="0" y="0"/>
            <a:chExt cx="12192000" cy="6867897"/>
          </a:xfrm>
        </p:grpSpPr>
        <p:pic>
          <p:nvPicPr>
            <p:cNvPr id="19" name="Kép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67897"/>
            </a:xfrm>
            <a:prstGeom prst="rect">
              <a:avLst/>
            </a:prstGeom>
          </p:spPr>
        </p:pic>
        <p:sp>
          <p:nvSpPr>
            <p:cNvPr id="21" name="Szövegdoboz 20"/>
            <p:cNvSpPr txBox="1"/>
            <p:nvPr/>
          </p:nvSpPr>
          <p:spPr>
            <a:xfrm>
              <a:off x="0" y="0"/>
              <a:ext cx="12192000" cy="6867897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u-HU"/>
              </a:defPPr>
              <a:lvl1pPr algn="ctr">
                <a:defRPr sz="2000">
                  <a:solidFill>
                    <a:srgbClr val="333333"/>
                  </a:solidFill>
                  <a:latin typeface="+mj-lt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endParaRPr lang="hu-HU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Szövegdoboz 24"/>
          <p:cNvSpPr txBox="1"/>
          <p:nvPr/>
        </p:nvSpPr>
        <p:spPr>
          <a:xfrm>
            <a:off x="286604" y="226929"/>
            <a:ext cx="8229662" cy="3130420"/>
          </a:xfrm>
          <a:prstGeom prst="rect">
            <a:avLst/>
          </a:prstGeom>
          <a:solidFill>
            <a:srgbClr val="3EA2A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08000" rIns="180000" rtlCol="0" anchor="ctr"/>
          <a:lstStyle>
            <a:defPPr>
              <a:defRPr lang="hu-HU"/>
            </a:defPPr>
            <a:lvl1pPr algn="ctr">
              <a:defRPr sz="2000">
                <a:solidFill>
                  <a:srgbClr val="333333"/>
                </a:solidFill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hu-HU" sz="2400" dirty="0" smtClean="0">
              <a:solidFill>
                <a:schemeClr val="bg1"/>
              </a:solidFill>
            </a:endParaRPr>
          </a:p>
          <a:p>
            <a:endParaRPr lang="hu-HU" sz="2400" dirty="0">
              <a:solidFill>
                <a:schemeClr val="bg1"/>
              </a:solidFill>
            </a:endParaRPr>
          </a:p>
          <a:p>
            <a:endParaRPr lang="hu-HU" sz="2400" dirty="0" smtClean="0">
              <a:solidFill>
                <a:schemeClr val="bg1"/>
              </a:solidFill>
            </a:endParaRPr>
          </a:p>
          <a:p>
            <a:endParaRPr lang="hu-HU" sz="2400" dirty="0" smtClean="0">
              <a:solidFill>
                <a:schemeClr val="bg1"/>
              </a:solidFill>
            </a:endParaRPr>
          </a:p>
          <a:p>
            <a:pPr algn="l"/>
            <a:endParaRPr lang="hu-HU" sz="2400" dirty="0" smtClean="0">
              <a:solidFill>
                <a:schemeClr val="bg1"/>
              </a:solidFill>
            </a:endParaRPr>
          </a:p>
          <a:p>
            <a:pPr algn="l"/>
            <a:r>
              <a:rPr lang="hu-HU" sz="2400" dirty="0">
                <a:solidFill>
                  <a:schemeClr val="bg1"/>
                </a:solidFill>
              </a:rPr>
              <a:t>J</a:t>
            </a:r>
            <a:r>
              <a:rPr lang="hu-HU" sz="2400" dirty="0" smtClean="0">
                <a:solidFill>
                  <a:schemeClr val="bg1"/>
                </a:solidFill>
              </a:rPr>
              <a:t>ó lett volna, ha az emberek nem zúgolódnak Isten ellen!</a:t>
            </a:r>
          </a:p>
          <a:p>
            <a:pPr algn="l"/>
            <a:r>
              <a:rPr lang="hu-HU" sz="2400" dirty="0" smtClean="0">
                <a:solidFill>
                  <a:schemeClr val="bg1"/>
                </a:solidFill>
              </a:rPr>
              <a:t>Olvassátok fel egyesével a mondatokat, és találjátok ki, hogyan tudnátok megcáfolni a kételkedő mondatokat!</a:t>
            </a:r>
          </a:p>
          <a:p>
            <a:pPr algn="l"/>
            <a:r>
              <a:rPr lang="hu-HU" sz="2400" dirty="0" smtClean="0">
                <a:solidFill>
                  <a:schemeClr val="bg1"/>
                </a:solidFill>
              </a:rPr>
              <a:t>Írjátok le! </a:t>
            </a:r>
          </a:p>
          <a:p>
            <a:pPr algn="l"/>
            <a:r>
              <a:rPr lang="hu-HU" sz="2400" dirty="0" smtClean="0">
                <a:solidFill>
                  <a:schemeClr val="bg1"/>
                </a:solidFill>
              </a:rPr>
              <a:t>Olvassátok fel hangosan párban a kételkedő és az Istenben bízó mondatokat!</a:t>
            </a:r>
          </a:p>
          <a:p>
            <a:endParaRPr lang="hu-HU" sz="2400" dirty="0" smtClean="0">
              <a:solidFill>
                <a:schemeClr val="bg1"/>
              </a:solidFill>
            </a:endParaRPr>
          </a:p>
          <a:p>
            <a:endParaRPr lang="hu-HU" sz="2400" dirty="0" smtClean="0">
              <a:solidFill>
                <a:schemeClr val="bg1"/>
              </a:solidFill>
            </a:endParaRPr>
          </a:p>
          <a:p>
            <a:endParaRPr lang="hu-HU" sz="2400" dirty="0" smtClean="0">
              <a:solidFill>
                <a:schemeClr val="bg1"/>
              </a:solidFill>
            </a:endParaRPr>
          </a:p>
          <a:p>
            <a:r>
              <a:rPr lang="hu-HU" sz="2400" dirty="0" smtClean="0">
                <a:solidFill>
                  <a:schemeClr val="bg1"/>
                </a:solidFill>
              </a:rPr>
              <a:t> </a:t>
            </a:r>
          </a:p>
          <a:p>
            <a:endParaRPr lang="hu-HU" sz="2400" dirty="0" smtClean="0">
              <a:solidFill>
                <a:schemeClr val="bg1"/>
              </a:solidFill>
            </a:endParaRPr>
          </a:p>
          <a:p>
            <a:endParaRPr lang="hu-HU" sz="2400" dirty="0" smtClean="0">
              <a:solidFill>
                <a:schemeClr val="bg1"/>
              </a:solidFill>
            </a:endParaRPr>
          </a:p>
          <a:p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11" name="Ellipszis buborék 10"/>
          <p:cNvSpPr/>
          <p:nvPr/>
        </p:nvSpPr>
        <p:spPr>
          <a:xfrm>
            <a:off x="8635682" y="226929"/>
            <a:ext cx="2891452" cy="1543794"/>
          </a:xfrm>
          <a:prstGeom prst="wedgeEllipseCallout">
            <a:avLst>
              <a:gd name="adj1" fmla="val -15159"/>
              <a:gd name="adj2" fmla="val 115324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114300" algn="l" rotWithShape="0">
              <a:schemeClr val="tx1">
                <a:lumMod val="95000"/>
                <a:lumOff val="5000"/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333333"/>
                </a:solidFill>
                <a:latin typeface="+mj-lt"/>
              </a:rPr>
              <a:t>A városok falakkal vannak megerősítve!</a:t>
            </a:r>
          </a:p>
        </p:txBody>
      </p:sp>
      <p:sp>
        <p:nvSpPr>
          <p:cNvPr id="12" name="Ellipszis buborék 11"/>
          <p:cNvSpPr/>
          <p:nvPr/>
        </p:nvSpPr>
        <p:spPr>
          <a:xfrm>
            <a:off x="6971622" y="4648878"/>
            <a:ext cx="2546656" cy="1618426"/>
          </a:xfrm>
          <a:prstGeom prst="wedgeEllipseCallout">
            <a:avLst>
              <a:gd name="adj1" fmla="val -31994"/>
              <a:gd name="adj2" fmla="val 61992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114300" algn="l" rotWithShape="0">
              <a:schemeClr val="tx1">
                <a:lumMod val="95000"/>
                <a:lumOff val="5000"/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333333"/>
                </a:solidFill>
                <a:latin typeface="+mj-lt"/>
              </a:rPr>
              <a:t>Jaj, nagyok azok az emberek! Óriások!</a:t>
            </a:r>
          </a:p>
        </p:txBody>
      </p:sp>
      <p:sp>
        <p:nvSpPr>
          <p:cNvPr id="13" name="Ellipszis buborék 12"/>
          <p:cNvSpPr/>
          <p:nvPr/>
        </p:nvSpPr>
        <p:spPr>
          <a:xfrm>
            <a:off x="4264475" y="2510498"/>
            <a:ext cx="2891452" cy="1473237"/>
          </a:xfrm>
          <a:prstGeom prst="wedgeEllipseCallout">
            <a:avLst>
              <a:gd name="adj1" fmla="val 38747"/>
              <a:gd name="adj2" fmla="val 86963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114300" algn="l" rotWithShape="0">
              <a:schemeClr val="tx1">
                <a:lumMod val="95000"/>
                <a:lumOff val="5000"/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333333"/>
                </a:solidFill>
                <a:latin typeface="+mj-lt"/>
              </a:rPr>
              <a:t>Nem vonulhatunk fel ellenük, mert erősebbek!</a:t>
            </a:r>
          </a:p>
        </p:txBody>
      </p:sp>
      <p:sp>
        <p:nvSpPr>
          <p:cNvPr id="14" name="Ellipszis buborék 13"/>
          <p:cNvSpPr/>
          <p:nvPr/>
        </p:nvSpPr>
        <p:spPr>
          <a:xfrm>
            <a:off x="167188" y="2697329"/>
            <a:ext cx="2583641" cy="1473237"/>
          </a:xfrm>
          <a:prstGeom prst="wedgeEllipseCallout">
            <a:avLst>
              <a:gd name="adj1" fmla="val 74206"/>
              <a:gd name="adj2" fmla="val 67487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114300" algn="l" rotWithShape="0">
              <a:schemeClr val="tx1">
                <a:lumMod val="95000"/>
                <a:lumOff val="5000"/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333333"/>
                </a:solidFill>
                <a:latin typeface="+mj-lt"/>
              </a:rPr>
              <a:t>Nem tudjuk legyőzni őket!</a:t>
            </a:r>
          </a:p>
        </p:txBody>
      </p:sp>
      <p:sp>
        <p:nvSpPr>
          <p:cNvPr id="16" name="Ellipszis buborék 15"/>
          <p:cNvSpPr/>
          <p:nvPr/>
        </p:nvSpPr>
        <p:spPr>
          <a:xfrm>
            <a:off x="3660189" y="5047525"/>
            <a:ext cx="3184368" cy="987040"/>
          </a:xfrm>
          <a:prstGeom prst="wedgeEllipseCallout">
            <a:avLst>
              <a:gd name="adj1" fmla="val -18172"/>
              <a:gd name="adj2" fmla="val 8305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114300" algn="l" rotWithShape="0">
              <a:schemeClr val="tx1">
                <a:lumMod val="95000"/>
                <a:lumOff val="5000"/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333333"/>
                </a:solidFill>
                <a:latin typeface="+mj-lt"/>
              </a:rPr>
              <a:t>El fognak minket pusztítani!</a:t>
            </a:r>
          </a:p>
        </p:txBody>
      </p:sp>
      <p:sp>
        <p:nvSpPr>
          <p:cNvPr id="18" name="Ellipszis buborék 17"/>
          <p:cNvSpPr/>
          <p:nvPr/>
        </p:nvSpPr>
        <p:spPr>
          <a:xfrm>
            <a:off x="344953" y="4689429"/>
            <a:ext cx="2765224" cy="1472774"/>
          </a:xfrm>
          <a:prstGeom prst="wedgeEllipseCallout">
            <a:avLst>
              <a:gd name="adj1" fmla="val 39216"/>
              <a:gd name="adj2" fmla="val 79258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114300" algn="l" rotWithShape="0">
              <a:schemeClr val="tx1">
                <a:lumMod val="95000"/>
                <a:lumOff val="5000"/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333333"/>
                </a:solidFill>
                <a:latin typeface="+mj-lt"/>
              </a:rPr>
              <a:t>Menjünk vissza Egyiptomba!</a:t>
            </a:r>
          </a:p>
        </p:txBody>
      </p:sp>
      <p:sp>
        <p:nvSpPr>
          <p:cNvPr id="22" name="Ellipszis buborék 21"/>
          <p:cNvSpPr/>
          <p:nvPr/>
        </p:nvSpPr>
        <p:spPr>
          <a:xfrm>
            <a:off x="7362354" y="2804762"/>
            <a:ext cx="2765224" cy="1409808"/>
          </a:xfrm>
          <a:prstGeom prst="wedgeEllipseCallout">
            <a:avLst>
              <a:gd name="adj1" fmla="val 4297"/>
              <a:gd name="adj2" fmla="val -119509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114300" algn="l" rotWithShape="0">
              <a:schemeClr val="tx1">
                <a:lumMod val="95000"/>
                <a:lumOff val="5000"/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333333"/>
                </a:solidFill>
                <a:latin typeface="+mj-lt"/>
              </a:rPr>
              <a:t>Válasszunk másik vezetőt Mózes helyett!</a:t>
            </a:r>
          </a:p>
        </p:txBody>
      </p:sp>
      <p:pic>
        <p:nvPicPr>
          <p:cNvPr id="23" name="Kép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1836" y="5490000"/>
            <a:ext cx="1400164" cy="1368000"/>
          </a:xfrm>
          <a:prstGeom prst="rect">
            <a:avLst/>
          </a:prstGeom>
        </p:spPr>
      </p:pic>
      <p:sp>
        <p:nvSpPr>
          <p:cNvPr id="26" name="Ellipszis buborék 25"/>
          <p:cNvSpPr/>
          <p:nvPr/>
        </p:nvSpPr>
        <p:spPr>
          <a:xfrm>
            <a:off x="9749336" y="2023656"/>
            <a:ext cx="2165547" cy="1099574"/>
          </a:xfrm>
          <a:prstGeom prst="wedgeEllipseCallout">
            <a:avLst>
              <a:gd name="adj1" fmla="val 14451"/>
              <a:gd name="adj2" fmla="val 98956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114300" algn="l" rotWithShape="0">
              <a:schemeClr val="tx1">
                <a:lumMod val="95000"/>
                <a:lumOff val="5000"/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333333"/>
                </a:solidFill>
                <a:latin typeface="+mj-lt"/>
              </a:rPr>
              <a:t>Erős népek élnek ott! </a:t>
            </a:r>
          </a:p>
        </p:txBody>
      </p:sp>
    </p:spTree>
    <p:extLst>
      <p:ext uri="{BB962C8B-B14F-4D97-AF65-F5344CB8AC3E}">
        <p14:creationId xmlns:p14="http://schemas.microsoft.com/office/powerpoint/2010/main" val="384144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6" grpId="0" animBg="1"/>
      <p:bldP spid="18" grpId="0" animBg="1"/>
      <p:bldP spid="22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A2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/>
          <a:srcRect t="13823"/>
          <a:stretch/>
        </p:blipFill>
        <p:spPr>
          <a:xfrm>
            <a:off x="173912" y="2497539"/>
            <a:ext cx="9233945" cy="4234029"/>
          </a:xfrm>
          <a:prstGeom prst="rect">
            <a:avLst/>
          </a:prstGeom>
          <a:effectLst>
            <a:outerShdw blurRad="63500" sx="102000" sy="102000" algn="ctr" rotWithShape="0">
              <a:srgbClr val="FEF7D6">
                <a:alpha val="40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379910" cy="1368000"/>
          </a:xfrm>
          <a:prstGeom prst="rect">
            <a:avLst/>
          </a:prstGeom>
        </p:spPr>
      </p:pic>
      <p:sp>
        <p:nvSpPr>
          <p:cNvPr id="6" name="Lekerekített téglalap 5"/>
          <p:cNvSpPr/>
          <p:nvPr/>
        </p:nvSpPr>
        <p:spPr>
          <a:xfrm>
            <a:off x="1674645" y="303476"/>
            <a:ext cx="6232477" cy="1825576"/>
          </a:xfrm>
          <a:prstGeom prst="roundRect">
            <a:avLst/>
          </a:prstGeom>
          <a:solidFill>
            <a:srgbClr val="FEF7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</a:rPr>
              <a:t>Hallgasd meg hangszerekkel és kánonban az éneket! Kattints a hangszóróra!</a:t>
            </a:r>
            <a:endParaRPr lang="hu-HU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Csak nyisd ki a szíved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57397" y="531125"/>
            <a:ext cx="2538484" cy="253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2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87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1965097" y="351277"/>
            <a:ext cx="9552453" cy="707886"/>
          </a:xfrm>
          <a:prstGeom prst="rect">
            <a:avLst/>
          </a:prstGeom>
          <a:solidFill>
            <a:srgbClr val="D5A6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4000" dirty="0">
                <a:solidFill>
                  <a:prstClr val="white"/>
                </a:solidFill>
                <a:cs typeface="Arial" panose="020B0604020202020204" pitchFamily="34" charset="0"/>
              </a:rPr>
              <a:t>A digitális hittanóra végén így imádkozz! </a:t>
            </a:r>
          </a:p>
        </p:txBody>
      </p:sp>
      <p:sp>
        <p:nvSpPr>
          <p:cNvPr id="7" name="Ellipszis 6"/>
          <p:cNvSpPr>
            <a:spLocks noChangeAspect="1"/>
          </p:cNvSpPr>
          <p:nvPr/>
        </p:nvSpPr>
        <p:spPr>
          <a:xfrm>
            <a:off x="7999423" y="2100860"/>
            <a:ext cx="3837443" cy="3837443"/>
          </a:xfrm>
          <a:prstGeom prst="ellipse">
            <a:avLst/>
          </a:prstGeom>
          <a:solidFill>
            <a:schemeClr val="bg1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000" dirty="0">
              <a:solidFill>
                <a:srgbClr val="E2B0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8318737" y="3419506"/>
            <a:ext cx="3198813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2400" dirty="0">
                <a:solidFill>
                  <a:srgbClr val="E2B02D"/>
                </a:solidFill>
                <a:cs typeface="Arial" panose="020B0604020202020204" pitchFamily="34" charset="0"/>
              </a:rPr>
              <a:t>Kedves Hittanos! </a:t>
            </a:r>
          </a:p>
          <a:p>
            <a:pPr algn="ctr">
              <a:defRPr/>
            </a:pPr>
            <a:r>
              <a:rPr lang="hu-HU" sz="2400" dirty="0">
                <a:solidFill>
                  <a:srgbClr val="E2B02D"/>
                </a:solidFill>
                <a:cs typeface="Arial" panose="020B0604020202020204" pitchFamily="34" charset="0"/>
              </a:rPr>
              <a:t>Várunk a következő digitális </a:t>
            </a:r>
            <a:r>
              <a:rPr lang="hu-HU" sz="2400" dirty="0" smtClean="0">
                <a:solidFill>
                  <a:srgbClr val="E2B02D"/>
                </a:solidFill>
                <a:cs typeface="Arial" panose="020B0604020202020204" pitchFamily="34" charset="0"/>
              </a:rPr>
              <a:t>hittanórára!</a:t>
            </a:r>
            <a:endParaRPr lang="hu-HU" sz="2400" dirty="0">
              <a:solidFill>
                <a:srgbClr val="E2B02D"/>
              </a:solidFill>
              <a:cs typeface="Arial" panose="020B0604020202020204" pitchFamily="34" charset="0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741" y="1364543"/>
            <a:ext cx="5328366" cy="5310076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91187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58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97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878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grpSp>
        <p:nvGrpSpPr>
          <p:cNvPr id="3" name="Csoportba foglalás 2"/>
          <p:cNvGrpSpPr/>
          <p:nvPr/>
        </p:nvGrpSpPr>
        <p:grpSpPr>
          <a:xfrm>
            <a:off x="854836" y="2524021"/>
            <a:ext cx="3600000" cy="3600001"/>
            <a:chOff x="5725765" y="-1726033"/>
            <a:chExt cx="3934395" cy="3727683"/>
          </a:xfrm>
          <a:effectLst/>
        </p:grpSpPr>
        <p:sp>
          <p:nvSpPr>
            <p:cNvPr id="10" name="Ellipszis 9"/>
            <p:cNvSpPr>
              <a:spLocks noChangeAspect="1"/>
            </p:cNvSpPr>
            <p:nvPr/>
          </p:nvSpPr>
          <p:spPr>
            <a:xfrm>
              <a:off x="5725765" y="-1726033"/>
              <a:ext cx="3934395" cy="3727683"/>
            </a:xfrm>
            <a:prstGeom prst="ellipse">
              <a:avLst/>
            </a:prstGeom>
            <a:solidFill>
              <a:srgbClr val="FFFFFF"/>
            </a:solidFill>
            <a:ln w="444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 sz="2000" dirty="0">
                <a:solidFill>
                  <a:srgbClr val="1177B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églalap 4"/>
            <p:cNvSpPr>
              <a:spLocks noChangeArrowheads="1"/>
            </p:cNvSpPr>
            <p:nvPr/>
          </p:nvSpPr>
          <p:spPr bwMode="auto">
            <a:xfrm>
              <a:off x="5752258" y="-1185276"/>
              <a:ext cx="3881409" cy="2772625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400050"/>
            </a:sp3d>
            <a:extLst/>
          </p:spPr>
          <p:txBody>
            <a:bodyPr wrap="squar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2800" dirty="0">
                  <a:solidFill>
                    <a:srgbClr val="E2B02D"/>
                  </a:solidFill>
                  <a:cs typeface="Arial" panose="020B0604020202020204" pitchFamily="34" charset="0"/>
                </a:rPr>
                <a:t>Kedves Szülők!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2800" dirty="0">
                  <a:solidFill>
                    <a:srgbClr val="E2B02D"/>
                  </a:solidFill>
                  <a:cs typeface="Arial" panose="020B0604020202020204" pitchFamily="34" charset="0"/>
                </a:rPr>
                <a:t>Köszönjük </a:t>
              </a:r>
              <a:r>
                <a:rPr lang="hu-HU" altLang="hu-HU" sz="2800" dirty="0" smtClean="0">
                  <a:solidFill>
                    <a:srgbClr val="E2B02D"/>
                  </a:solidFill>
                  <a:cs typeface="Arial" panose="020B0604020202020204" pitchFamily="34" charset="0"/>
                </a:rPr>
                <a:t>a segítségüket</a:t>
              </a:r>
              <a:r>
                <a:rPr lang="hu-HU" altLang="hu-HU" sz="2800" dirty="0">
                  <a:solidFill>
                    <a:srgbClr val="E2B02D"/>
                  </a:solidFill>
                  <a:cs typeface="Arial" panose="020B0604020202020204" pitchFamily="34" charset="0"/>
                </a:rPr>
                <a:t>!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2800" dirty="0">
                  <a:solidFill>
                    <a:srgbClr val="E2B02D"/>
                  </a:solidFill>
                  <a:cs typeface="Arial" panose="020B0604020202020204" pitchFamily="34" charset="0"/>
                </a:rPr>
                <a:t>Isten áldását </a:t>
              </a:r>
              <a:r>
                <a:rPr lang="hu-HU" altLang="hu-HU" sz="2800" dirty="0" smtClean="0">
                  <a:solidFill>
                    <a:srgbClr val="E2B02D"/>
                  </a:solidFill>
                  <a:cs typeface="Arial" panose="020B0604020202020204" pitchFamily="34" charset="0"/>
                </a:rPr>
                <a:t>kívánjuk ezzel </a:t>
              </a:r>
              <a:r>
                <a:rPr lang="hu-HU" altLang="hu-HU" sz="2800" dirty="0">
                  <a:solidFill>
                    <a:srgbClr val="E2B02D"/>
                  </a:solidFill>
                  <a:cs typeface="Arial" panose="020B0604020202020204" pitchFamily="34" charset="0"/>
                </a:rPr>
                <a:t>az Igével!</a:t>
              </a:r>
            </a:p>
          </p:txBody>
        </p:sp>
      </p:grpSp>
      <p:sp>
        <p:nvSpPr>
          <p:cNvPr id="7" name="Szövegdoboz 5"/>
          <p:cNvSpPr txBox="1">
            <a:spLocks noChangeArrowheads="1"/>
          </p:cNvSpPr>
          <p:nvPr/>
        </p:nvSpPr>
        <p:spPr bwMode="auto">
          <a:xfrm>
            <a:off x="6050068" y="2646147"/>
            <a:ext cx="5102199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5B9BD5"/>
              </a:buClr>
              <a:buFont typeface="Wingdings 3" panose="05040102010807070707" pitchFamily="18" charset="2"/>
              <a:buNone/>
            </a:pPr>
            <a:r>
              <a:rPr lang="hu-HU" sz="44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„Jóságod </a:t>
            </a:r>
            <a:r>
              <a:rPr lang="hu-HU" sz="4400" dirty="0">
                <a:solidFill>
                  <a:prstClr val="white"/>
                </a:solidFill>
                <a:latin typeface="Comic Sans MS" panose="030F0702030302020204" pitchFamily="66" charset="0"/>
              </a:rPr>
              <a:t>és szereteted kísér életem minden </a:t>
            </a:r>
            <a:r>
              <a:rPr lang="hu-HU" sz="44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napján.” </a:t>
            </a:r>
            <a:r>
              <a:rPr lang="hu-HU" sz="4400" dirty="0">
                <a:solidFill>
                  <a:prstClr val="white"/>
                </a:solidFill>
                <a:latin typeface="Comic Sans MS" panose="030F0702030302020204" pitchFamily="66" charset="0"/>
              </a:rPr>
              <a:t>(Zsoltárok 23,4) </a:t>
            </a:r>
          </a:p>
        </p:txBody>
      </p:sp>
      <p:sp>
        <p:nvSpPr>
          <p:cNvPr id="6" name="Téglalap 5"/>
          <p:cNvSpPr/>
          <p:nvPr/>
        </p:nvSpPr>
        <p:spPr>
          <a:xfrm>
            <a:off x="5472747" y="1021611"/>
            <a:ext cx="625684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6000" dirty="0">
                <a:solidFill>
                  <a:prstClr val="white"/>
                </a:solidFill>
                <a:cs typeface="Arial" panose="020B0604020202020204" pitchFamily="34" charset="0"/>
              </a:rPr>
              <a:t>Áldás, békesség! </a:t>
            </a:r>
          </a:p>
        </p:txBody>
      </p:sp>
    </p:spTree>
    <p:extLst>
      <p:ext uri="{BB962C8B-B14F-4D97-AF65-F5344CB8AC3E}">
        <p14:creationId xmlns:p14="http://schemas.microsoft.com/office/powerpoint/2010/main" val="257494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87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7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270234" cy="225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47" y="663522"/>
            <a:ext cx="5293179" cy="5400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453744" y="2832649"/>
            <a:ext cx="5470634" cy="3231654"/>
          </a:xfrm>
          <a:prstGeom prst="rect">
            <a:avLst/>
          </a:prstGeom>
          <a:solidFill>
            <a:srgbClr val="DA9769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hu-HU" altLang="hu-HU" sz="3600" dirty="0" smtClean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Áldás</a:t>
            </a:r>
            <a:r>
              <a:rPr lang="hu-HU" altLang="hu-HU" sz="3600" dirty="0">
                <a:solidFill>
                  <a:prstClr val="white"/>
                </a:solidFill>
                <a:cs typeface="Arial" panose="020B0604020202020204" pitchFamily="34" charset="0"/>
              </a:rPr>
              <a:t>, békesség!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hu-HU" altLang="hu-HU" sz="36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>
                <a:solidFill>
                  <a:prstClr val="white"/>
                </a:solidFill>
                <a:cs typeface="Arial" panose="020B0604020202020204" pitchFamily="34" charset="0"/>
              </a:rPr>
              <a:t>Kezdd a digitális </a:t>
            </a:r>
            <a:r>
              <a:rPr lang="hu-HU" altLang="hu-HU" sz="3200" dirty="0" smtClean="0">
                <a:solidFill>
                  <a:prstClr val="white"/>
                </a:solidFill>
                <a:cs typeface="Arial" panose="020B0604020202020204" pitchFamily="34" charset="0"/>
              </a:rPr>
              <a:t>hittanórát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 smtClean="0">
                <a:solidFill>
                  <a:prstClr val="white"/>
                </a:solidFill>
                <a:cs typeface="Arial" panose="020B0604020202020204" pitchFamily="34" charset="0"/>
              </a:rPr>
              <a:t>az </a:t>
            </a:r>
            <a:r>
              <a:rPr lang="hu-HU" altLang="hu-HU" sz="3200" dirty="0">
                <a:solidFill>
                  <a:prstClr val="white"/>
                </a:solidFill>
                <a:cs typeface="Arial" panose="020B0604020202020204" pitchFamily="34" charset="0"/>
              </a:rPr>
              <a:t>óra eleji imádsággal</a:t>
            </a:r>
            <a:r>
              <a:rPr lang="hu-HU" altLang="hu-HU" sz="3200" dirty="0" smtClean="0">
                <a:solidFill>
                  <a:prstClr val="white"/>
                </a:solidFill>
                <a:cs typeface="Arial" panose="020B0604020202020204" pitchFamily="34" charset="0"/>
              </a:rPr>
              <a:t>!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hu-HU" altLang="hu-HU" sz="32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07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A2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/>
          <a:srcRect t="13823"/>
          <a:stretch/>
        </p:blipFill>
        <p:spPr>
          <a:xfrm>
            <a:off x="173912" y="2497539"/>
            <a:ext cx="9233945" cy="4234029"/>
          </a:xfrm>
          <a:prstGeom prst="rect">
            <a:avLst/>
          </a:prstGeom>
          <a:effectLst>
            <a:outerShdw blurRad="63500" sx="102000" sy="102000" algn="ctr" rotWithShape="0">
              <a:srgbClr val="FEF7D6">
                <a:alpha val="40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379910" cy="1368000"/>
          </a:xfrm>
          <a:prstGeom prst="rect">
            <a:avLst/>
          </a:prstGeom>
        </p:spPr>
      </p:pic>
      <p:sp>
        <p:nvSpPr>
          <p:cNvPr id="6" name="Lekerekített téglalap 5"/>
          <p:cNvSpPr/>
          <p:nvPr/>
        </p:nvSpPr>
        <p:spPr>
          <a:xfrm>
            <a:off x="1674645" y="303476"/>
            <a:ext cx="6232477" cy="1825576"/>
          </a:xfrm>
          <a:prstGeom prst="roundRect">
            <a:avLst/>
          </a:prstGeom>
          <a:solidFill>
            <a:srgbClr val="FEF7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</a:rPr>
              <a:t>Hallgasd meg az éneket! Kattints a hangszóróra!</a:t>
            </a:r>
          </a:p>
          <a:p>
            <a:pPr algn="ctr"/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</a:rPr>
              <a:t>Az 1. versszak háromszor hangzik el. </a:t>
            </a:r>
          </a:p>
          <a:p>
            <a:pPr algn="ctr"/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</a:rPr>
              <a:t>A másodiknál kapcsolódj be te is!</a:t>
            </a:r>
            <a:endParaRPr lang="hu-HU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8" name="Csak nyisd ki a szíved - acapell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88777" y="684000"/>
            <a:ext cx="2179092" cy="2179092"/>
          </a:xfrm>
          <a:prstGeom prst="rect">
            <a:avLst/>
          </a:prstGeom>
        </p:spPr>
      </p:pic>
      <p:sp>
        <p:nvSpPr>
          <p:cNvPr id="9" name="Lekerekített téglalap 8"/>
          <p:cNvSpPr/>
          <p:nvPr/>
        </p:nvSpPr>
        <p:spPr>
          <a:xfrm>
            <a:off x="9744501" y="3992631"/>
            <a:ext cx="2068155" cy="1825576"/>
          </a:xfrm>
          <a:prstGeom prst="roundRect">
            <a:avLst/>
          </a:prstGeom>
          <a:solidFill>
            <a:srgbClr val="FEF7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dirty="0" smtClean="0">
                <a:solidFill>
                  <a:schemeClr val="bg2">
                    <a:lumMod val="50000"/>
                  </a:schemeClr>
                </a:solidFill>
              </a:rPr>
              <a:t>A 3. versszak az eredeti héber ének átirata. Kérd a kiejtéshez a Hittanoktatód segítségét!</a:t>
            </a:r>
            <a:endParaRPr lang="hu-HU" sz="1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69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0ECED"/>
            </a:gs>
            <a:gs pos="76800">
              <a:srgbClr val="EFC99B"/>
            </a:gs>
            <a:gs pos="100000">
              <a:srgbClr val="CEB19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Kép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720255" y="1780673"/>
            <a:ext cx="4480598" cy="5077327"/>
          </a:xfrm>
          <a:prstGeom prst="rect">
            <a:avLst/>
          </a:prstGeom>
        </p:spPr>
      </p:pic>
      <p:sp>
        <p:nvSpPr>
          <p:cNvPr id="47" name="Szövegdoboz 46"/>
          <p:cNvSpPr txBox="1"/>
          <p:nvPr/>
        </p:nvSpPr>
        <p:spPr>
          <a:xfrm>
            <a:off x="2791472" y="1409596"/>
            <a:ext cx="4428968" cy="3318171"/>
          </a:xfrm>
          <a:prstGeom prst="rect">
            <a:avLst/>
          </a:prstGeom>
          <a:solidFill>
            <a:srgbClr val="DEDEA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pPr algn="ctr"/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Isten már Egyiptomban megígérte népének, hogy elviszi őket egy</a:t>
            </a:r>
          </a:p>
          <a:p>
            <a:pPr algn="ctr"/>
            <a:r>
              <a:rPr lang="hu-HU" sz="2400" b="1" dirty="0" smtClean="0">
                <a:solidFill>
                  <a:schemeClr val="tx2">
                    <a:lumMod val="75000"/>
                  </a:schemeClr>
                </a:solidFill>
              </a:rPr>
              <a:t>tejjel és mézzel folyó föld</a:t>
            </a:r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re.</a:t>
            </a:r>
          </a:p>
          <a:p>
            <a:pPr algn="ctr"/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Ez a kifejezés azt jelenti: </a:t>
            </a:r>
          </a:p>
          <a:p>
            <a:pPr algn="ctr"/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dús növények teremnek, </a:t>
            </a:r>
          </a:p>
          <a:p>
            <a:pPr algn="ctr"/>
            <a:r>
              <a:rPr lang="hu-HU" sz="2400" dirty="0">
                <a:solidFill>
                  <a:schemeClr val="tx2">
                    <a:lumMod val="75000"/>
                  </a:schemeClr>
                </a:solidFill>
              </a:rPr>
              <a:t>t</a:t>
            </a:r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ermészeti kincsekben gazdag a terület.</a:t>
            </a:r>
          </a:p>
        </p:txBody>
      </p:sp>
      <p:pic>
        <p:nvPicPr>
          <p:cNvPr id="48" name="Kép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856" y="4067175"/>
            <a:ext cx="4200083" cy="2797569"/>
          </a:xfrm>
          <a:prstGeom prst="rect">
            <a:avLst/>
          </a:prstGeom>
        </p:spPr>
      </p:pic>
      <p:sp>
        <p:nvSpPr>
          <p:cNvPr id="66" name="Szövegdoboz 65"/>
          <p:cNvSpPr txBox="1"/>
          <p:nvPr/>
        </p:nvSpPr>
        <p:spPr>
          <a:xfrm>
            <a:off x="858564" y="380711"/>
            <a:ext cx="2415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chemeClr val="bg1"/>
                </a:solidFill>
              </a:rPr>
              <a:t>Tudod-e?</a:t>
            </a:r>
            <a:endParaRPr lang="hu-HU" sz="3600" dirty="0">
              <a:solidFill>
                <a:schemeClr val="bg1"/>
              </a:solidFill>
            </a:endParaRPr>
          </a:p>
        </p:txBody>
      </p:sp>
      <p:sp>
        <p:nvSpPr>
          <p:cNvPr id="68" name="Téglalap 67"/>
          <p:cNvSpPr/>
          <p:nvPr/>
        </p:nvSpPr>
        <p:spPr>
          <a:xfrm>
            <a:off x="803385" y="7021922"/>
            <a:ext cx="55179" cy="1171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bg1"/>
              </a:solidFill>
            </a:endParaRPr>
          </a:p>
        </p:txBody>
      </p:sp>
      <p:pic>
        <p:nvPicPr>
          <p:cNvPr id="72" name="Kép 71"/>
          <p:cNvPicPr>
            <a:picLocks noChangeAspect="1"/>
          </p:cNvPicPr>
          <p:nvPr/>
        </p:nvPicPr>
        <p:blipFill rotWithShape="1">
          <a:blip r:embed="rId4"/>
          <a:srcRect l="4226" t="4860" b="18646"/>
          <a:stretch/>
        </p:blipFill>
        <p:spPr>
          <a:xfrm>
            <a:off x="-144383" y="3540518"/>
            <a:ext cx="2841108" cy="332422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7162" y="0"/>
            <a:ext cx="1383691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9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69 -0.01273 L -0.0207 -0.9900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4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66" grpId="0"/>
      <p:bldP spid="6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0ECED"/>
            </a:gs>
            <a:gs pos="76800">
              <a:srgbClr val="EFC99B"/>
            </a:gs>
            <a:gs pos="100000">
              <a:srgbClr val="CEB19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llipszis buborék 31"/>
          <p:cNvSpPr/>
          <p:nvPr/>
        </p:nvSpPr>
        <p:spPr>
          <a:xfrm>
            <a:off x="215352" y="1016557"/>
            <a:ext cx="2448503" cy="1541719"/>
          </a:xfrm>
          <a:prstGeom prst="wedgeEllipseCallout">
            <a:avLst>
              <a:gd name="adj1" fmla="val 24614"/>
              <a:gd name="adj2" fmla="val 79676"/>
            </a:avLst>
          </a:prstGeom>
          <a:solidFill>
            <a:schemeClr val="bg1"/>
          </a:solidFill>
          <a:ln>
            <a:noFill/>
          </a:ln>
          <a:effectLst>
            <a:outerShdw blurRad="50800" dist="127000" algn="l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3F8785"/>
                </a:solidFill>
              </a:rPr>
              <a:t>Végre itt vagyunk az Ígéret Földjén! Lesz saját országunk!</a:t>
            </a:r>
            <a:endParaRPr lang="hu-HU" dirty="0">
              <a:solidFill>
                <a:srgbClr val="3F8785"/>
              </a:solidFill>
            </a:endParaRPr>
          </a:p>
        </p:txBody>
      </p:sp>
      <p:sp>
        <p:nvSpPr>
          <p:cNvPr id="34" name="Ellipszis buborék 33"/>
          <p:cNvSpPr/>
          <p:nvPr/>
        </p:nvSpPr>
        <p:spPr>
          <a:xfrm>
            <a:off x="2926902" y="774975"/>
            <a:ext cx="2575866" cy="1630609"/>
          </a:xfrm>
          <a:prstGeom prst="wedgeEllipseCallout">
            <a:avLst>
              <a:gd name="adj1" fmla="val -53053"/>
              <a:gd name="adj2" fmla="val 83427"/>
            </a:avLst>
          </a:prstGeom>
          <a:solidFill>
            <a:schemeClr val="bg1"/>
          </a:solidFill>
          <a:ln>
            <a:noFill/>
          </a:ln>
          <a:effectLst>
            <a:outerShdw blurRad="50800" dist="127000" algn="l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3F8785"/>
                </a:solidFill>
              </a:rPr>
              <a:t>Nem kell többet aggódnom, hogy mit együnk vagy igyunk!</a:t>
            </a:r>
            <a:endParaRPr lang="hu-HU" dirty="0">
              <a:solidFill>
                <a:srgbClr val="3F8785"/>
              </a:solidFill>
            </a:endParaRPr>
          </a:p>
        </p:txBody>
      </p:sp>
      <p:sp>
        <p:nvSpPr>
          <p:cNvPr id="35" name="Ellipszis buborék 34"/>
          <p:cNvSpPr/>
          <p:nvPr/>
        </p:nvSpPr>
        <p:spPr>
          <a:xfrm>
            <a:off x="9344024" y="179193"/>
            <a:ext cx="2503533" cy="1411087"/>
          </a:xfrm>
          <a:prstGeom prst="wedgeEllipseCallout">
            <a:avLst>
              <a:gd name="adj1" fmla="val -567"/>
              <a:gd name="adj2" fmla="val 72875"/>
            </a:avLst>
          </a:prstGeom>
          <a:solidFill>
            <a:schemeClr val="bg1"/>
          </a:solidFill>
          <a:ln>
            <a:noFill/>
          </a:ln>
          <a:effectLst>
            <a:outerShdw blurRad="50800" dist="127000" algn="l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3F8785"/>
                </a:solidFill>
              </a:rPr>
              <a:t>Nem kell többet cipelni a csomagjainkat!</a:t>
            </a:r>
            <a:endParaRPr lang="hu-HU" dirty="0">
              <a:solidFill>
                <a:srgbClr val="3F8785"/>
              </a:solidFill>
            </a:endParaRPr>
          </a:p>
        </p:txBody>
      </p:sp>
      <p:pic>
        <p:nvPicPr>
          <p:cNvPr id="28" name="Kép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711402" y="1787417"/>
            <a:ext cx="4480598" cy="5077327"/>
          </a:xfrm>
          <a:prstGeom prst="rect">
            <a:avLst/>
          </a:prstGeom>
        </p:spPr>
      </p:pic>
      <p:grpSp>
        <p:nvGrpSpPr>
          <p:cNvPr id="61" name="Csoportba foglalás 60"/>
          <p:cNvGrpSpPr/>
          <p:nvPr/>
        </p:nvGrpSpPr>
        <p:grpSpPr>
          <a:xfrm>
            <a:off x="8706364" y="2716045"/>
            <a:ext cx="170759" cy="182244"/>
            <a:chOff x="10024085" y="3212199"/>
            <a:chExt cx="110131" cy="117291"/>
          </a:xfrm>
        </p:grpSpPr>
        <p:sp>
          <p:nvSpPr>
            <p:cNvPr id="62" name="Ellipszis 61"/>
            <p:cNvSpPr/>
            <p:nvPr/>
          </p:nvSpPr>
          <p:spPr>
            <a:xfrm>
              <a:off x="10037218" y="3283771"/>
              <a:ext cx="81201" cy="45719"/>
            </a:xfrm>
            <a:prstGeom prst="ellipse">
              <a:avLst/>
            </a:prstGeom>
            <a:solidFill>
              <a:srgbClr val="FABE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3" name="Ellipszis 62"/>
            <p:cNvSpPr/>
            <p:nvPr/>
          </p:nvSpPr>
          <p:spPr>
            <a:xfrm rot="18352248">
              <a:off x="10053966" y="3246730"/>
              <a:ext cx="114781" cy="45719"/>
            </a:xfrm>
            <a:prstGeom prst="ellipse">
              <a:avLst/>
            </a:prstGeom>
            <a:solidFill>
              <a:srgbClr val="FABE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64" name="Kép 6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86364" l="0" r="96970">
                          <a14:backgroundMark x1="81818" y1="6818" x2="81818" y2="6818"/>
                          <a14:backgroundMark x1="27273" y1="75000" x2="0" y2="75000"/>
                        </a14:backgroundRemoval>
                      </a14:imgEffect>
                    </a14:imgLayer>
                  </a14:imgProps>
                </a:ext>
              </a:extLst>
            </a:blip>
            <a:srcRect l="14041" t="23534" r="34663" b="40597"/>
            <a:stretch/>
          </p:blipFill>
          <p:spPr>
            <a:xfrm rot="1076015" flipH="1">
              <a:off x="10024085" y="3254920"/>
              <a:ext cx="84607" cy="72000"/>
            </a:xfrm>
            <a:prstGeom prst="rect">
              <a:avLst/>
            </a:prstGeom>
          </p:spPr>
        </p:pic>
      </p:grpSp>
      <p:sp>
        <p:nvSpPr>
          <p:cNvPr id="65" name="Ellipszis buborék 64"/>
          <p:cNvSpPr/>
          <p:nvPr/>
        </p:nvSpPr>
        <p:spPr>
          <a:xfrm>
            <a:off x="5999360" y="585858"/>
            <a:ext cx="2575866" cy="1630609"/>
          </a:xfrm>
          <a:prstGeom prst="wedgeEllipseCallout">
            <a:avLst>
              <a:gd name="adj1" fmla="val 43752"/>
              <a:gd name="adj2" fmla="val 62737"/>
            </a:avLst>
          </a:prstGeom>
          <a:solidFill>
            <a:schemeClr val="bg1"/>
          </a:solidFill>
          <a:ln>
            <a:noFill/>
          </a:ln>
          <a:effectLst>
            <a:outerShdw blurRad="50800" dist="127000" algn="l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3F8785"/>
                </a:solidFill>
              </a:rPr>
              <a:t>Ó, lesz saját otthonunk!</a:t>
            </a:r>
            <a:endParaRPr lang="hu-HU" dirty="0">
              <a:solidFill>
                <a:srgbClr val="3F8785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2918456" y="3230492"/>
            <a:ext cx="4864116" cy="1840843"/>
          </a:xfrm>
          <a:prstGeom prst="rect">
            <a:avLst/>
          </a:prstGeom>
          <a:solidFill>
            <a:srgbClr val="DEDEA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Hosszú és </a:t>
            </a:r>
            <a:r>
              <a:rPr lang="hu-HU" sz="2400" dirty="0">
                <a:solidFill>
                  <a:schemeClr val="tx2">
                    <a:lumMod val="75000"/>
                  </a:schemeClr>
                </a:solidFill>
              </a:rPr>
              <a:t>próbákkal teli vándorút után Isten </a:t>
            </a:r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népe </a:t>
            </a:r>
          </a:p>
          <a:p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végre </a:t>
            </a:r>
            <a:r>
              <a:rPr lang="hu-HU" sz="2400" dirty="0">
                <a:solidFill>
                  <a:schemeClr val="tx2">
                    <a:lumMod val="75000"/>
                  </a:schemeClr>
                </a:solidFill>
              </a:rPr>
              <a:t>ott </a:t>
            </a:r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áll</a:t>
            </a:r>
          </a:p>
          <a:p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u-HU" sz="2400" dirty="0">
                <a:solidFill>
                  <a:schemeClr val="tx2">
                    <a:lumMod val="75000"/>
                  </a:schemeClr>
                </a:solidFill>
              </a:rPr>
              <a:t>az </a:t>
            </a:r>
            <a:r>
              <a:rPr lang="hu-HU" sz="2400" b="1" dirty="0">
                <a:solidFill>
                  <a:schemeClr val="tx2">
                    <a:lumMod val="75000"/>
                  </a:schemeClr>
                </a:solidFill>
              </a:rPr>
              <a:t>Ígéret Földjének </a:t>
            </a:r>
            <a:r>
              <a:rPr lang="hu-HU" sz="2400" dirty="0">
                <a:solidFill>
                  <a:schemeClr val="tx2">
                    <a:lumMod val="75000"/>
                  </a:schemeClr>
                </a:solidFill>
              </a:rPr>
              <a:t>kapujában! </a:t>
            </a: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5"/>
          <a:srcRect l="4226" t="4860" b="18646"/>
          <a:stretch/>
        </p:blipFill>
        <p:spPr>
          <a:xfrm>
            <a:off x="-146137" y="3533774"/>
            <a:ext cx="2841108" cy="3324226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6535" y="4289031"/>
            <a:ext cx="3856878" cy="256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1328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35" grpId="0" animBg="1"/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0ECED"/>
            </a:gs>
            <a:gs pos="60000">
              <a:srgbClr val="EFC99B"/>
            </a:gs>
            <a:gs pos="97000">
              <a:srgbClr val="85A273">
                <a:alpha val="64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llipszis buborék 33"/>
          <p:cNvSpPr/>
          <p:nvPr/>
        </p:nvSpPr>
        <p:spPr>
          <a:xfrm>
            <a:off x="6474497" y="376062"/>
            <a:ext cx="3176423" cy="2081265"/>
          </a:xfrm>
          <a:prstGeom prst="wedgeEllipseCallout">
            <a:avLst>
              <a:gd name="adj1" fmla="val 70553"/>
              <a:gd name="adj2" fmla="val 49631"/>
            </a:avLst>
          </a:prstGeom>
          <a:solidFill>
            <a:schemeClr val="bg1"/>
          </a:solidFill>
          <a:ln>
            <a:noFill/>
          </a:ln>
          <a:effectLst>
            <a:outerShdw blurRad="50800" dist="127000" algn="l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3F8785"/>
                </a:solidFill>
              </a:rPr>
              <a:t>Mielőtt belépnénk az Ígéret Földjére, először ki kell kémlelni az országot.</a:t>
            </a:r>
            <a:endParaRPr lang="hu-HU" dirty="0">
              <a:solidFill>
                <a:srgbClr val="3F8785"/>
              </a:solidFill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2"/>
          <a:srcRect l="5884" t="2155" r="11899" b="13551"/>
          <a:stretch/>
        </p:blipFill>
        <p:spPr>
          <a:xfrm flipH="1">
            <a:off x="9566027" y="2198077"/>
            <a:ext cx="2690447" cy="4642337"/>
          </a:xfrm>
          <a:prstGeom prst="rect">
            <a:avLst/>
          </a:prstGeom>
        </p:spPr>
      </p:pic>
      <p:sp>
        <p:nvSpPr>
          <p:cNvPr id="21" name="Ellipszis buborék 20"/>
          <p:cNvSpPr/>
          <p:nvPr/>
        </p:nvSpPr>
        <p:spPr>
          <a:xfrm>
            <a:off x="3250788" y="1420516"/>
            <a:ext cx="3385680" cy="2073622"/>
          </a:xfrm>
          <a:prstGeom prst="wedgeEllipseCallout">
            <a:avLst>
              <a:gd name="adj1" fmla="val -146140"/>
              <a:gd name="adj2" fmla="val -116897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  <a:outerShdw blurRad="50800" dist="12700" algn="l" rotWithShape="0">
              <a:srgbClr val="FFC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CF5F51"/>
                </a:solidFill>
              </a:rPr>
              <a:t>Mózes!</a:t>
            </a:r>
          </a:p>
          <a:p>
            <a:pPr algn="ctr"/>
            <a:r>
              <a:rPr lang="hu-HU" sz="2000" dirty="0" smtClean="0">
                <a:solidFill>
                  <a:srgbClr val="CF5F51"/>
                </a:solidFill>
              </a:rPr>
              <a:t>Küldj ki 12 tekintélyes embert Kánaánba!</a:t>
            </a:r>
            <a:endParaRPr lang="hu-HU" sz="2000" dirty="0">
              <a:solidFill>
                <a:srgbClr val="CF5F51"/>
              </a:solidFill>
            </a:endParaRPr>
          </a:p>
        </p:txBody>
      </p:sp>
      <p:sp>
        <p:nvSpPr>
          <p:cNvPr id="22" name="Ellipszis buborék 21"/>
          <p:cNvSpPr/>
          <p:nvPr/>
        </p:nvSpPr>
        <p:spPr>
          <a:xfrm>
            <a:off x="6354303" y="3482434"/>
            <a:ext cx="3385680" cy="2073622"/>
          </a:xfrm>
          <a:prstGeom prst="wedgeEllipseCallout">
            <a:avLst>
              <a:gd name="adj1" fmla="val 63489"/>
              <a:gd name="adj2" fmla="val -50980"/>
            </a:avLst>
          </a:prstGeom>
          <a:solidFill>
            <a:schemeClr val="bg1"/>
          </a:solidFill>
          <a:ln>
            <a:noFill/>
          </a:ln>
          <a:effectLst>
            <a:outerShdw blurRad="50800" dist="127000" algn="l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3F8785"/>
                </a:solidFill>
              </a:rPr>
              <a:t>12 megbízható férfira van szükség. Minden törzsből egy emberre.</a:t>
            </a:r>
            <a:endParaRPr lang="hu-HU" sz="2000" dirty="0">
              <a:solidFill>
                <a:srgbClr val="3F8785"/>
              </a:solidFill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26796" y="2340933"/>
            <a:ext cx="6914327" cy="5144863"/>
            <a:chOff x="49348" y="1713137"/>
            <a:chExt cx="6914327" cy="5144863"/>
          </a:xfrm>
        </p:grpSpPr>
        <p:grpSp>
          <p:nvGrpSpPr>
            <p:cNvPr id="4" name="Csoportba foglalás 3"/>
            <p:cNvGrpSpPr/>
            <p:nvPr/>
          </p:nvGrpSpPr>
          <p:grpSpPr>
            <a:xfrm>
              <a:off x="49348" y="1713137"/>
              <a:ext cx="6914327" cy="5144863"/>
              <a:chOff x="49348" y="1713137"/>
              <a:chExt cx="6914327" cy="5144863"/>
            </a:xfrm>
          </p:grpSpPr>
          <p:pic>
            <p:nvPicPr>
              <p:cNvPr id="3" name="Kép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49348" y="1713137"/>
                <a:ext cx="3571561" cy="4047769"/>
              </a:xfrm>
              <a:prstGeom prst="rect">
                <a:avLst/>
              </a:prstGeom>
            </p:spPr>
          </p:pic>
          <p:pic>
            <p:nvPicPr>
              <p:cNvPr id="19" name="Kép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1530328" y="3238985"/>
                <a:ext cx="5433347" cy="3619015"/>
              </a:xfrm>
              <a:prstGeom prst="rect">
                <a:avLst/>
              </a:prstGeom>
            </p:spPr>
          </p:pic>
        </p:grpSp>
        <p:pic>
          <p:nvPicPr>
            <p:cNvPr id="12" name="Kép 11"/>
            <p:cNvPicPr>
              <a:picLocks noChangeAspect="1"/>
            </p:cNvPicPr>
            <p:nvPr/>
          </p:nvPicPr>
          <p:blipFill rotWithShape="1">
            <a:blip r:embed="rId5"/>
            <a:srcRect l="4226" t="4860" b="18646"/>
            <a:stretch/>
          </p:blipFill>
          <p:spPr>
            <a:xfrm>
              <a:off x="49348" y="3221399"/>
              <a:ext cx="3093055" cy="36190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728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1" grpId="0" animBg="1"/>
      <p:bldP spid="21" grpId="1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8785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Ellipszis 125"/>
          <p:cNvSpPr/>
          <p:nvPr/>
        </p:nvSpPr>
        <p:spPr>
          <a:xfrm>
            <a:off x="1332295" y="928514"/>
            <a:ext cx="9527411" cy="5000973"/>
          </a:xfrm>
          <a:prstGeom prst="ellipse">
            <a:avLst/>
          </a:prstGeom>
          <a:solidFill>
            <a:srgbClr val="85A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21" name="Csoportba foglalás 120"/>
          <p:cNvGrpSpPr/>
          <p:nvPr/>
        </p:nvGrpSpPr>
        <p:grpSpPr>
          <a:xfrm>
            <a:off x="5802698" y="129600"/>
            <a:ext cx="1440000" cy="1452032"/>
            <a:chOff x="3660877" y="457959"/>
            <a:chExt cx="2519749" cy="2541113"/>
          </a:xfrm>
        </p:grpSpPr>
        <p:sp>
          <p:nvSpPr>
            <p:cNvPr id="31" name="Ellipszis 30"/>
            <p:cNvSpPr/>
            <p:nvPr/>
          </p:nvSpPr>
          <p:spPr>
            <a:xfrm>
              <a:off x="3660877" y="457959"/>
              <a:ext cx="2519749" cy="2520000"/>
            </a:xfrm>
            <a:prstGeom prst="ellipse">
              <a:avLst/>
            </a:prstGeom>
            <a:solidFill>
              <a:srgbClr val="FABE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36" name="Kép 3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82" b="100000" l="4839" r="97097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3706778" y="717658"/>
              <a:ext cx="2276287" cy="2281414"/>
            </a:xfrm>
            <a:custGeom>
              <a:avLst/>
              <a:gdLst>
                <a:gd name="connsiteX0" fmla="*/ 173349 w 2080113"/>
                <a:gd name="connsiteY0" fmla="*/ 0 h 2281414"/>
                <a:gd name="connsiteX1" fmla="*/ 1644738 w 2080113"/>
                <a:gd name="connsiteY1" fmla="*/ 0 h 2281414"/>
                <a:gd name="connsiteX2" fmla="*/ 1710441 w 2080113"/>
                <a:gd name="connsiteY2" fmla="*/ 49137 h 2281414"/>
                <a:gd name="connsiteX3" fmla="*/ 2069911 w 2080113"/>
                <a:gd name="connsiteY3" fmla="*/ 530965 h 2281414"/>
                <a:gd name="connsiteX4" fmla="*/ 2080113 w 2080113"/>
                <a:gd name="connsiteY4" fmla="*/ 558842 h 2281414"/>
                <a:gd name="connsiteX5" fmla="*/ 2080113 w 2080113"/>
                <a:gd name="connsiteY5" fmla="*/ 1483986 h 2281414"/>
                <a:gd name="connsiteX6" fmla="*/ 2069911 w 2080113"/>
                <a:gd name="connsiteY6" fmla="*/ 1511863 h 2281414"/>
                <a:gd name="connsiteX7" fmla="*/ 909043 w 2080113"/>
                <a:gd name="connsiteY7" fmla="*/ 2281414 h 2281414"/>
                <a:gd name="connsiteX8" fmla="*/ 18177 w 2080113"/>
                <a:gd name="connsiteY8" fmla="*/ 1912369 h 2281414"/>
                <a:gd name="connsiteX9" fmla="*/ 0 w 2080113"/>
                <a:gd name="connsiteY9" fmla="*/ 1892367 h 2281414"/>
                <a:gd name="connsiteX10" fmla="*/ 0 w 2080113"/>
                <a:gd name="connsiteY10" fmla="*/ 150461 h 2281414"/>
                <a:gd name="connsiteX11" fmla="*/ 18177 w 2080113"/>
                <a:gd name="connsiteY11" fmla="*/ 130459 h 2281414"/>
                <a:gd name="connsiteX12" fmla="*/ 107646 w 2080113"/>
                <a:gd name="connsiteY12" fmla="*/ 49137 h 2281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80113" h="2281414">
                  <a:moveTo>
                    <a:pt x="173349" y="0"/>
                  </a:moveTo>
                  <a:lnTo>
                    <a:pt x="1644738" y="0"/>
                  </a:lnTo>
                  <a:lnTo>
                    <a:pt x="1710441" y="49137"/>
                  </a:lnTo>
                  <a:cubicBezTo>
                    <a:pt x="1865998" y="177527"/>
                    <a:pt x="1990219" y="342535"/>
                    <a:pt x="2069911" y="530965"/>
                  </a:cubicBezTo>
                  <a:lnTo>
                    <a:pt x="2080113" y="558842"/>
                  </a:lnTo>
                  <a:lnTo>
                    <a:pt x="2080113" y="1483986"/>
                  </a:lnTo>
                  <a:lnTo>
                    <a:pt x="2069911" y="1511863"/>
                  </a:lnTo>
                  <a:cubicBezTo>
                    <a:pt x="1878651" y="1964096"/>
                    <a:pt x="1430900" y="2281414"/>
                    <a:pt x="909043" y="2281414"/>
                  </a:cubicBezTo>
                  <a:cubicBezTo>
                    <a:pt x="561138" y="2281414"/>
                    <a:pt x="246170" y="2140384"/>
                    <a:pt x="18177" y="1912369"/>
                  </a:cubicBezTo>
                  <a:lnTo>
                    <a:pt x="0" y="1892367"/>
                  </a:lnTo>
                  <a:lnTo>
                    <a:pt x="0" y="150461"/>
                  </a:lnTo>
                  <a:lnTo>
                    <a:pt x="18177" y="130459"/>
                  </a:lnTo>
                  <a:cubicBezTo>
                    <a:pt x="46676" y="101958"/>
                    <a:pt x="76534" y="74815"/>
                    <a:pt x="107646" y="49137"/>
                  </a:cubicBezTo>
                  <a:close/>
                </a:path>
              </a:pathLst>
            </a:custGeom>
          </p:spPr>
        </p:pic>
      </p:grpSp>
      <p:grpSp>
        <p:nvGrpSpPr>
          <p:cNvPr id="119" name="Csoportba foglalás 118"/>
          <p:cNvGrpSpPr/>
          <p:nvPr/>
        </p:nvGrpSpPr>
        <p:grpSpPr>
          <a:xfrm>
            <a:off x="2405510" y="428543"/>
            <a:ext cx="1440000" cy="1440000"/>
            <a:chOff x="231104" y="1560324"/>
            <a:chExt cx="2519749" cy="2794471"/>
          </a:xfrm>
        </p:grpSpPr>
        <p:sp>
          <p:nvSpPr>
            <p:cNvPr id="24" name="Ellipszis 23"/>
            <p:cNvSpPr/>
            <p:nvPr/>
          </p:nvSpPr>
          <p:spPr>
            <a:xfrm>
              <a:off x="231104" y="1560324"/>
              <a:ext cx="2519749" cy="2520000"/>
            </a:xfrm>
            <a:prstGeom prst="ellipse">
              <a:avLst/>
            </a:prstGeom>
            <a:solidFill>
              <a:srgbClr val="FABE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47" name="Kép 4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35737" t="28676" r="35256" b="11495"/>
            <a:stretch/>
          </p:blipFill>
          <p:spPr>
            <a:xfrm>
              <a:off x="317577" y="1910533"/>
              <a:ext cx="2106721" cy="2444262"/>
            </a:xfrm>
            <a:prstGeom prst="rect">
              <a:avLst/>
            </a:prstGeom>
          </p:spPr>
        </p:pic>
      </p:grpSp>
      <p:grpSp>
        <p:nvGrpSpPr>
          <p:cNvPr id="120" name="Csoportba foglalás 119"/>
          <p:cNvGrpSpPr/>
          <p:nvPr/>
        </p:nvGrpSpPr>
        <p:grpSpPr>
          <a:xfrm>
            <a:off x="2030003" y="4541159"/>
            <a:ext cx="1440000" cy="1450758"/>
            <a:chOff x="218601" y="4320414"/>
            <a:chExt cx="2532252" cy="2708258"/>
          </a:xfrm>
        </p:grpSpPr>
        <p:sp>
          <p:nvSpPr>
            <p:cNvPr id="28" name="Ellipszis 27"/>
            <p:cNvSpPr/>
            <p:nvPr/>
          </p:nvSpPr>
          <p:spPr>
            <a:xfrm>
              <a:off x="231104" y="4320414"/>
              <a:ext cx="2519749" cy="2520000"/>
            </a:xfrm>
            <a:prstGeom prst="ellipse">
              <a:avLst/>
            </a:prstGeom>
            <a:solidFill>
              <a:srgbClr val="FABE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48" name="Kép 47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204" b="79938" l="35938" r="58420"/>
                      </a14:imgEffect>
                    </a14:imgLayer>
                  </a14:imgProps>
                </a:ext>
              </a:extLst>
            </a:blip>
            <a:srcRect l="39637" t="42592" r="41453" b="20086"/>
            <a:stretch/>
          </p:blipFill>
          <p:spPr>
            <a:xfrm>
              <a:off x="218601" y="4725087"/>
              <a:ext cx="2074984" cy="2303585"/>
            </a:xfrm>
            <a:prstGeom prst="rect">
              <a:avLst/>
            </a:prstGeom>
          </p:spPr>
        </p:pic>
      </p:grpSp>
      <p:grpSp>
        <p:nvGrpSpPr>
          <p:cNvPr id="88" name="Csoportba foglalás 87"/>
          <p:cNvGrpSpPr/>
          <p:nvPr/>
        </p:nvGrpSpPr>
        <p:grpSpPr>
          <a:xfrm rot="21079078">
            <a:off x="5589360" y="5158004"/>
            <a:ext cx="1440000" cy="1440000"/>
            <a:chOff x="6609777" y="612664"/>
            <a:chExt cx="2519749" cy="2533984"/>
          </a:xfrm>
        </p:grpSpPr>
        <p:sp>
          <p:nvSpPr>
            <p:cNvPr id="53" name="Ellipszis 52"/>
            <p:cNvSpPr/>
            <p:nvPr/>
          </p:nvSpPr>
          <p:spPr>
            <a:xfrm>
              <a:off x="6609777" y="612664"/>
              <a:ext cx="2519749" cy="2520000"/>
            </a:xfrm>
            <a:prstGeom prst="ellipse">
              <a:avLst/>
            </a:prstGeom>
            <a:solidFill>
              <a:srgbClr val="FABE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52" name="Kép 51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732" b="100000" l="10000" r="99231">
                          <a14:foregroundMark x1="48077" y1="36242" x2="55385" y2="56040"/>
                          <a14:foregroundMark x1="76538" y1="39597" x2="76538" y2="50671"/>
                          <a14:foregroundMark x1="63846" y1="77181" x2="61538" y2="50671"/>
                          <a14:foregroundMark x1="65769" y1="72148" x2="70769" y2="61745"/>
                          <a14:foregroundMark x1="48077" y1="58389" x2="71538" y2="75168"/>
                          <a14:foregroundMark x1="65000" y1="90604" x2="72308" y2="99329"/>
                        </a14:backgroundRemoval>
                      </a14:imgEffect>
                    </a14:imgLayer>
                  </a14:imgProps>
                </a:ext>
              </a:extLst>
            </a:blip>
            <a:srcRect b="2449"/>
            <a:stretch>
              <a:fillRect/>
            </a:stretch>
          </p:blipFill>
          <p:spPr>
            <a:xfrm>
              <a:off x="6691403" y="806477"/>
              <a:ext cx="2093023" cy="2340171"/>
            </a:xfrm>
            <a:custGeom>
              <a:avLst/>
              <a:gdLst>
                <a:gd name="connsiteX0" fmla="*/ 613664 w 2093023"/>
                <a:gd name="connsiteY0" fmla="*/ 0 h 2340171"/>
                <a:gd name="connsiteX1" fmla="*/ 1906086 w 2093023"/>
                <a:gd name="connsiteY1" fmla="*/ 0 h 2340171"/>
                <a:gd name="connsiteX2" fmla="*/ 1964283 w 2093023"/>
                <a:gd name="connsiteY2" fmla="*/ 35359 h 2340171"/>
                <a:gd name="connsiteX3" fmla="*/ 2061273 w 2093023"/>
                <a:gd name="connsiteY3" fmla="*/ 107894 h 2340171"/>
                <a:gd name="connsiteX4" fmla="*/ 2093023 w 2093023"/>
                <a:gd name="connsiteY4" fmla="*/ 136753 h 2340171"/>
                <a:gd name="connsiteX5" fmla="*/ 2093023 w 2093023"/>
                <a:gd name="connsiteY5" fmla="*/ 2023589 h 2340171"/>
                <a:gd name="connsiteX6" fmla="*/ 2061273 w 2093023"/>
                <a:gd name="connsiteY6" fmla="*/ 2052448 h 2340171"/>
                <a:gd name="connsiteX7" fmla="*/ 1259875 w 2093023"/>
                <a:gd name="connsiteY7" fmla="*/ 2340171 h 2340171"/>
                <a:gd name="connsiteX8" fmla="*/ 0 w 2093023"/>
                <a:gd name="connsiteY8" fmla="*/ 1080171 h 2340171"/>
                <a:gd name="connsiteX9" fmla="*/ 555467 w 2093023"/>
                <a:gd name="connsiteY9" fmla="*/ 35359 h 2340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3023" h="2340171">
                  <a:moveTo>
                    <a:pt x="613664" y="0"/>
                  </a:moveTo>
                  <a:lnTo>
                    <a:pt x="1906086" y="0"/>
                  </a:lnTo>
                  <a:lnTo>
                    <a:pt x="1964283" y="35359"/>
                  </a:lnTo>
                  <a:cubicBezTo>
                    <a:pt x="1997796" y="58002"/>
                    <a:pt x="2030161" y="82216"/>
                    <a:pt x="2061273" y="107894"/>
                  </a:cubicBezTo>
                  <a:lnTo>
                    <a:pt x="2093023" y="136753"/>
                  </a:lnTo>
                  <a:lnTo>
                    <a:pt x="2093023" y="2023589"/>
                  </a:lnTo>
                  <a:lnTo>
                    <a:pt x="2061273" y="2052448"/>
                  </a:lnTo>
                  <a:cubicBezTo>
                    <a:pt x="1843492" y="2232195"/>
                    <a:pt x="1564292" y="2340171"/>
                    <a:pt x="1259875" y="2340171"/>
                  </a:cubicBezTo>
                  <a:cubicBezTo>
                    <a:pt x="564065" y="2340171"/>
                    <a:pt x="0" y="1776050"/>
                    <a:pt x="0" y="1080171"/>
                  </a:cubicBezTo>
                  <a:cubicBezTo>
                    <a:pt x="0" y="645247"/>
                    <a:pt x="220338" y="261790"/>
                    <a:pt x="555467" y="35359"/>
                  </a:cubicBezTo>
                  <a:close/>
                </a:path>
              </a:pathLst>
            </a:custGeom>
          </p:spPr>
        </p:pic>
      </p:grpSp>
      <p:grpSp>
        <p:nvGrpSpPr>
          <p:cNvPr id="118" name="Csoportba foglalás 117"/>
          <p:cNvGrpSpPr/>
          <p:nvPr/>
        </p:nvGrpSpPr>
        <p:grpSpPr>
          <a:xfrm>
            <a:off x="4031487" y="64799"/>
            <a:ext cx="1440000" cy="1440000"/>
            <a:chOff x="306949" y="-1675641"/>
            <a:chExt cx="2519749" cy="2520000"/>
          </a:xfrm>
        </p:grpSpPr>
        <p:sp>
          <p:nvSpPr>
            <p:cNvPr id="50" name="Ellipszis 49"/>
            <p:cNvSpPr/>
            <p:nvPr/>
          </p:nvSpPr>
          <p:spPr>
            <a:xfrm>
              <a:off x="306949" y="-1675641"/>
              <a:ext cx="2519749" cy="2520000"/>
            </a:xfrm>
            <a:prstGeom prst="ellipse">
              <a:avLst/>
            </a:prstGeom>
            <a:solidFill>
              <a:srgbClr val="FABE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57" name="Kép 56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464" b="100000" l="3383" r="95865">
                          <a14:foregroundMark x1="37218" y1="46372" x2="73308" y2="85489"/>
                          <a14:foregroundMark x1="46617" y1="68139" x2="66165" y2="54574"/>
                        </a14:backgroundRemoval>
                      </a14:imgEffect>
                    </a14:imgLayer>
                  </a14:imgProps>
                </a:ext>
              </a:extLst>
            </a:blip>
            <a:srcRect l="1" t="19847" r="2112" b="4433"/>
            <a:stretch/>
          </p:blipFill>
          <p:spPr>
            <a:xfrm>
              <a:off x="346561" y="-1441938"/>
              <a:ext cx="2480137" cy="2286297"/>
            </a:xfrm>
            <a:custGeom>
              <a:avLst/>
              <a:gdLst>
                <a:gd name="connsiteX0" fmla="*/ 491097 w 2480137"/>
                <a:gd name="connsiteY0" fmla="*/ 0 h 2286297"/>
                <a:gd name="connsiteX1" fmla="*/ 1949427 w 2480137"/>
                <a:gd name="connsiteY1" fmla="*/ 0 h 2286297"/>
                <a:gd name="connsiteX2" fmla="*/ 2021660 w 2480137"/>
                <a:gd name="connsiteY2" fmla="*/ 54020 h 2286297"/>
                <a:gd name="connsiteX3" fmla="*/ 2480137 w 2480137"/>
                <a:gd name="connsiteY3" fmla="*/ 1026297 h 2286297"/>
                <a:gd name="connsiteX4" fmla="*/ 1220262 w 2480137"/>
                <a:gd name="connsiteY4" fmla="*/ 2286297 h 2286297"/>
                <a:gd name="connsiteX5" fmla="*/ 17029 w 2480137"/>
                <a:gd name="connsiteY5" fmla="*/ 1400983 h 2286297"/>
                <a:gd name="connsiteX6" fmla="*/ 0 w 2480137"/>
                <a:gd name="connsiteY6" fmla="*/ 1334750 h 2286297"/>
                <a:gd name="connsiteX7" fmla="*/ 0 w 2480137"/>
                <a:gd name="connsiteY7" fmla="*/ 717844 h 2286297"/>
                <a:gd name="connsiteX8" fmla="*/ 17029 w 2480137"/>
                <a:gd name="connsiteY8" fmla="*/ 651612 h 2286297"/>
                <a:gd name="connsiteX9" fmla="*/ 418865 w 2480137"/>
                <a:gd name="connsiteY9" fmla="*/ 54020 h 228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0137" h="2286297">
                  <a:moveTo>
                    <a:pt x="491097" y="0"/>
                  </a:moveTo>
                  <a:lnTo>
                    <a:pt x="1949427" y="0"/>
                  </a:lnTo>
                  <a:lnTo>
                    <a:pt x="2021660" y="54020"/>
                  </a:lnTo>
                  <a:cubicBezTo>
                    <a:pt x="2301663" y="285122"/>
                    <a:pt x="2480137" y="634865"/>
                    <a:pt x="2480137" y="1026297"/>
                  </a:cubicBezTo>
                  <a:cubicBezTo>
                    <a:pt x="2480137" y="1722176"/>
                    <a:pt x="1916072" y="2286297"/>
                    <a:pt x="1220262" y="2286297"/>
                  </a:cubicBezTo>
                  <a:cubicBezTo>
                    <a:pt x="654917" y="2286297"/>
                    <a:pt x="176543" y="1913889"/>
                    <a:pt x="17029" y="1400983"/>
                  </a:cubicBezTo>
                  <a:lnTo>
                    <a:pt x="0" y="1334750"/>
                  </a:lnTo>
                  <a:lnTo>
                    <a:pt x="0" y="717844"/>
                  </a:lnTo>
                  <a:lnTo>
                    <a:pt x="17029" y="651612"/>
                  </a:lnTo>
                  <a:cubicBezTo>
                    <a:pt x="90651" y="414885"/>
                    <a:pt x="232196" y="208088"/>
                    <a:pt x="418865" y="54020"/>
                  </a:cubicBezTo>
                  <a:close/>
                </a:path>
              </a:pathLst>
            </a:custGeom>
          </p:spPr>
        </p:pic>
      </p:grpSp>
      <p:grpSp>
        <p:nvGrpSpPr>
          <p:cNvPr id="87" name="Csoportba foglalás 86"/>
          <p:cNvGrpSpPr/>
          <p:nvPr/>
        </p:nvGrpSpPr>
        <p:grpSpPr>
          <a:xfrm>
            <a:off x="765394" y="3153707"/>
            <a:ext cx="1440780" cy="1440000"/>
            <a:chOff x="5957889" y="-2234154"/>
            <a:chExt cx="2521113" cy="2520000"/>
          </a:xfrm>
        </p:grpSpPr>
        <p:sp>
          <p:nvSpPr>
            <p:cNvPr id="62" name="Ellipszis 61"/>
            <p:cNvSpPr/>
            <p:nvPr/>
          </p:nvSpPr>
          <p:spPr>
            <a:xfrm>
              <a:off x="5957889" y="-2234154"/>
              <a:ext cx="2519749" cy="2520000"/>
            </a:xfrm>
            <a:prstGeom prst="ellipse">
              <a:avLst/>
            </a:prstGeom>
            <a:solidFill>
              <a:srgbClr val="FABE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63" name="Kép 62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9605" r="94633">
                          <a14:foregroundMark x1="87853" y1="84012" x2="82486" y2="80814"/>
                          <a14:foregroundMark x1="85593" y1="91570" x2="77966" y2="83721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5985996" y="-2136737"/>
              <a:ext cx="2493006" cy="2422583"/>
            </a:xfrm>
            <a:custGeom>
              <a:avLst/>
              <a:gdLst>
                <a:gd name="connsiteX0" fmla="*/ 747100 w 2493006"/>
                <a:gd name="connsiteY0" fmla="*/ 0 h 2422582"/>
                <a:gd name="connsiteX1" fmla="*/ 1719164 w 2493006"/>
                <a:gd name="connsiteY1" fmla="*/ 0 h 2422582"/>
                <a:gd name="connsiteX2" fmla="*/ 1723532 w 2493006"/>
                <a:gd name="connsiteY2" fmla="*/ 1599 h 2422582"/>
                <a:gd name="connsiteX3" fmla="*/ 2486502 w 2493006"/>
                <a:gd name="connsiteY3" fmla="*/ 1033754 h 2422582"/>
                <a:gd name="connsiteX4" fmla="*/ 2493006 w 2493006"/>
                <a:gd name="connsiteY4" fmla="*/ 1162563 h 2422582"/>
                <a:gd name="connsiteX5" fmla="*/ 2493006 w 2493006"/>
                <a:gd name="connsiteY5" fmla="*/ 1162601 h 2422582"/>
                <a:gd name="connsiteX6" fmla="*/ 2486502 w 2493006"/>
                <a:gd name="connsiteY6" fmla="*/ 1291410 h 2422582"/>
                <a:gd name="connsiteX7" fmla="*/ 1233132 w 2493006"/>
                <a:gd name="connsiteY7" fmla="*/ 2422582 h 2422582"/>
                <a:gd name="connsiteX8" fmla="*/ 29898 w 2493006"/>
                <a:gd name="connsiteY8" fmla="*/ 1537268 h 2422582"/>
                <a:gd name="connsiteX9" fmla="*/ 0 w 2493006"/>
                <a:gd name="connsiteY9" fmla="*/ 1420977 h 2422582"/>
                <a:gd name="connsiteX10" fmla="*/ 0 w 2493006"/>
                <a:gd name="connsiteY10" fmla="*/ 904187 h 2422582"/>
                <a:gd name="connsiteX11" fmla="*/ 29898 w 2493006"/>
                <a:gd name="connsiteY11" fmla="*/ 787897 h 2422582"/>
                <a:gd name="connsiteX12" fmla="*/ 742732 w 2493006"/>
                <a:gd name="connsiteY12" fmla="*/ 1599 h 2422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93006" h="2422582">
                  <a:moveTo>
                    <a:pt x="747100" y="0"/>
                  </a:moveTo>
                  <a:lnTo>
                    <a:pt x="1719164" y="0"/>
                  </a:lnTo>
                  <a:lnTo>
                    <a:pt x="1723532" y="1599"/>
                  </a:lnTo>
                  <a:cubicBezTo>
                    <a:pt x="2138038" y="176938"/>
                    <a:pt x="2439189" y="567822"/>
                    <a:pt x="2486502" y="1033754"/>
                  </a:cubicBezTo>
                  <a:lnTo>
                    <a:pt x="2493006" y="1162563"/>
                  </a:lnTo>
                  <a:lnTo>
                    <a:pt x="2493006" y="1162601"/>
                  </a:lnTo>
                  <a:lnTo>
                    <a:pt x="2486502" y="1291410"/>
                  </a:lnTo>
                  <a:cubicBezTo>
                    <a:pt x="2421984" y="1926773"/>
                    <a:pt x="1885454" y="2422582"/>
                    <a:pt x="1233132" y="2422582"/>
                  </a:cubicBezTo>
                  <a:cubicBezTo>
                    <a:pt x="667786" y="2422582"/>
                    <a:pt x="189413" y="2050174"/>
                    <a:pt x="29898" y="1537268"/>
                  </a:cubicBezTo>
                  <a:lnTo>
                    <a:pt x="0" y="1420977"/>
                  </a:lnTo>
                  <a:lnTo>
                    <a:pt x="0" y="904187"/>
                  </a:lnTo>
                  <a:lnTo>
                    <a:pt x="29898" y="787897"/>
                  </a:lnTo>
                  <a:cubicBezTo>
                    <a:pt x="140332" y="432807"/>
                    <a:pt x="403591" y="145058"/>
                    <a:pt x="742732" y="1599"/>
                  </a:cubicBezTo>
                  <a:close/>
                </a:path>
              </a:pathLst>
            </a:custGeom>
          </p:spPr>
        </p:pic>
      </p:grpSp>
      <p:grpSp>
        <p:nvGrpSpPr>
          <p:cNvPr id="89" name="Csoportba foglalás 88"/>
          <p:cNvGrpSpPr/>
          <p:nvPr/>
        </p:nvGrpSpPr>
        <p:grpSpPr>
          <a:xfrm>
            <a:off x="10139705" y="3142949"/>
            <a:ext cx="1440000" cy="1450758"/>
            <a:chOff x="9241005" y="-459055"/>
            <a:chExt cx="2519749" cy="2538826"/>
          </a:xfrm>
        </p:grpSpPr>
        <p:sp>
          <p:nvSpPr>
            <p:cNvPr id="60" name="Ellipszis 59"/>
            <p:cNvSpPr/>
            <p:nvPr/>
          </p:nvSpPr>
          <p:spPr>
            <a:xfrm>
              <a:off x="9241005" y="-459055"/>
              <a:ext cx="2519749" cy="2520000"/>
            </a:xfrm>
            <a:prstGeom prst="ellipse">
              <a:avLst/>
            </a:prstGeom>
            <a:solidFill>
              <a:srgbClr val="FABE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69" name="Kép 68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6023" l="3822" r="100000">
                          <a14:foregroundMark x1="21656" y1="55682" x2="83758" y2="42898"/>
                          <a14:foregroundMark x1="69108" y1="84375" x2="44586" y2="7955"/>
                          <a14:foregroundMark x1="71975" y1="71875" x2="64331" y2="18466"/>
                          <a14:foregroundMark x1="79299" y1="34091" x2="38535" y2="48295"/>
                          <a14:foregroundMark x1="43312" y1="81250" x2="65605" y2="43466"/>
                        </a14:backgroundRemoval>
                      </a14:imgEffect>
                    </a14:imgLayer>
                  </a14:imgProps>
                </a:ext>
              </a:extLst>
            </a:blip>
            <a:srcRect l="1414" b="10663"/>
            <a:stretch>
              <a:fillRect/>
            </a:stretch>
          </p:blipFill>
          <p:spPr>
            <a:xfrm flipH="1">
              <a:off x="9566026" y="-49739"/>
              <a:ext cx="2096291" cy="2129510"/>
            </a:xfrm>
            <a:custGeom>
              <a:avLst/>
              <a:gdLst>
                <a:gd name="connsiteX0" fmla="*/ 1909702 w 2301504"/>
                <a:gd name="connsiteY0" fmla="*/ 0 h 2337974"/>
                <a:gd name="connsiteX1" fmla="*/ 610048 w 2301504"/>
                <a:gd name="connsiteY1" fmla="*/ 0 h 2337974"/>
                <a:gd name="connsiteX2" fmla="*/ 555467 w 2301504"/>
                <a:gd name="connsiteY2" fmla="*/ 33162 h 2337974"/>
                <a:gd name="connsiteX3" fmla="*/ 0 w 2301504"/>
                <a:gd name="connsiteY3" fmla="*/ 1077974 h 2337974"/>
                <a:gd name="connsiteX4" fmla="*/ 1259875 w 2301504"/>
                <a:gd name="connsiteY4" fmla="*/ 2337974 h 2337974"/>
                <a:gd name="connsiteX5" fmla="*/ 2232056 w 2301504"/>
                <a:gd name="connsiteY5" fmla="*/ 1879451 h 2337974"/>
                <a:gd name="connsiteX6" fmla="*/ 2301504 w 2301504"/>
                <a:gd name="connsiteY6" fmla="*/ 1786570 h 2337974"/>
                <a:gd name="connsiteX7" fmla="*/ 2301504 w 2301504"/>
                <a:gd name="connsiteY7" fmla="*/ 369378 h 2337974"/>
                <a:gd name="connsiteX8" fmla="*/ 2232056 w 2301504"/>
                <a:gd name="connsiteY8" fmla="*/ 276497 h 2337974"/>
                <a:gd name="connsiteX9" fmla="*/ 1964283 w 2301504"/>
                <a:gd name="connsiteY9" fmla="*/ 33162 h 2337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01504" h="2337974">
                  <a:moveTo>
                    <a:pt x="1909702" y="0"/>
                  </a:moveTo>
                  <a:lnTo>
                    <a:pt x="610048" y="0"/>
                  </a:lnTo>
                  <a:lnTo>
                    <a:pt x="555467" y="33162"/>
                  </a:lnTo>
                  <a:cubicBezTo>
                    <a:pt x="220338" y="259593"/>
                    <a:pt x="0" y="643050"/>
                    <a:pt x="0" y="1077974"/>
                  </a:cubicBezTo>
                  <a:cubicBezTo>
                    <a:pt x="0" y="1773853"/>
                    <a:pt x="564065" y="2337974"/>
                    <a:pt x="1259875" y="2337974"/>
                  </a:cubicBezTo>
                  <a:cubicBezTo>
                    <a:pt x="1651268" y="2337974"/>
                    <a:pt x="2000976" y="2159483"/>
                    <a:pt x="2232056" y="1879451"/>
                  </a:cubicBezTo>
                  <a:lnTo>
                    <a:pt x="2301504" y="1786570"/>
                  </a:lnTo>
                  <a:lnTo>
                    <a:pt x="2301504" y="369378"/>
                  </a:lnTo>
                  <a:lnTo>
                    <a:pt x="2232056" y="276497"/>
                  </a:lnTo>
                  <a:cubicBezTo>
                    <a:pt x="2155029" y="183153"/>
                    <a:pt x="2064822" y="101092"/>
                    <a:pt x="1964283" y="33162"/>
                  </a:cubicBezTo>
                  <a:close/>
                </a:path>
              </a:pathLst>
            </a:custGeom>
          </p:spPr>
        </p:pic>
      </p:grpSp>
      <p:grpSp>
        <p:nvGrpSpPr>
          <p:cNvPr id="79" name="Csoportba foglalás 78"/>
          <p:cNvGrpSpPr/>
          <p:nvPr/>
        </p:nvGrpSpPr>
        <p:grpSpPr>
          <a:xfrm flipH="1">
            <a:off x="7608373" y="386975"/>
            <a:ext cx="1440000" cy="1452033"/>
            <a:chOff x="5958100" y="6495942"/>
            <a:chExt cx="2519749" cy="2541056"/>
          </a:xfrm>
        </p:grpSpPr>
        <p:sp>
          <p:nvSpPr>
            <p:cNvPr id="77" name="Ellipszis 76"/>
            <p:cNvSpPr/>
            <p:nvPr/>
          </p:nvSpPr>
          <p:spPr>
            <a:xfrm>
              <a:off x="5958100" y="6495942"/>
              <a:ext cx="2519749" cy="2520000"/>
            </a:xfrm>
            <a:prstGeom prst="ellipse">
              <a:avLst/>
            </a:prstGeom>
            <a:solidFill>
              <a:srgbClr val="FABE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78" name="Kép 77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370" b="100000" l="2326" r="99225">
                          <a14:foregroundMark x1="7752" y1="87397" x2="95349" y2="90411"/>
                          <a14:foregroundMark x1="10078" y1="93973" x2="92248" y2="95890"/>
                          <a14:backgroundMark x1="17829" y1="42740" x2="3488" y2="50959"/>
                          <a14:backgroundMark x1="82171" y1="58904" x2="99612" y2="68219"/>
                          <a14:backgroundMark x1="9302" y1="67123" x2="25969" y2="67123"/>
                        </a14:backgroundRemoval>
                      </a14:imgEffect>
                    </a14:imgLayer>
                  </a14:imgProps>
                </a:ext>
              </a:extLst>
            </a:blip>
            <a:srcRect b="8721"/>
            <a:stretch>
              <a:fillRect/>
            </a:stretch>
          </p:blipFill>
          <p:spPr>
            <a:xfrm>
              <a:off x="6276073" y="6718461"/>
              <a:ext cx="1795444" cy="2318537"/>
            </a:xfrm>
            <a:custGeom>
              <a:avLst/>
              <a:gdLst>
                <a:gd name="connsiteX0" fmla="*/ 215905 w 1795444"/>
                <a:gd name="connsiteY0" fmla="*/ 0 h 2318537"/>
                <a:gd name="connsiteX1" fmla="*/ 1579541 w 1795444"/>
                <a:gd name="connsiteY1" fmla="*/ 0 h 2318537"/>
                <a:gd name="connsiteX2" fmla="*/ 1602131 w 1795444"/>
                <a:gd name="connsiteY2" fmla="*/ 13725 h 2318537"/>
                <a:gd name="connsiteX3" fmla="*/ 1788589 w 1795444"/>
                <a:gd name="connsiteY3" fmla="*/ 167583 h 2318537"/>
                <a:gd name="connsiteX4" fmla="*/ 1795444 w 1795444"/>
                <a:gd name="connsiteY4" fmla="*/ 175126 h 2318537"/>
                <a:gd name="connsiteX5" fmla="*/ 1795444 w 1795444"/>
                <a:gd name="connsiteY5" fmla="*/ 1941949 h 2318537"/>
                <a:gd name="connsiteX6" fmla="*/ 1788589 w 1795444"/>
                <a:gd name="connsiteY6" fmla="*/ 1949492 h 2318537"/>
                <a:gd name="connsiteX7" fmla="*/ 897723 w 1795444"/>
                <a:gd name="connsiteY7" fmla="*/ 2318537 h 2318537"/>
                <a:gd name="connsiteX8" fmla="*/ 6857 w 1795444"/>
                <a:gd name="connsiteY8" fmla="*/ 1949492 h 2318537"/>
                <a:gd name="connsiteX9" fmla="*/ 0 w 1795444"/>
                <a:gd name="connsiteY9" fmla="*/ 1941947 h 2318537"/>
                <a:gd name="connsiteX10" fmla="*/ 0 w 1795444"/>
                <a:gd name="connsiteY10" fmla="*/ 175128 h 2318537"/>
                <a:gd name="connsiteX11" fmla="*/ 6857 w 1795444"/>
                <a:gd name="connsiteY11" fmla="*/ 167583 h 2318537"/>
                <a:gd name="connsiteX12" fmla="*/ 193315 w 1795444"/>
                <a:gd name="connsiteY12" fmla="*/ 13725 h 231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5444" h="2318537">
                  <a:moveTo>
                    <a:pt x="215905" y="0"/>
                  </a:moveTo>
                  <a:lnTo>
                    <a:pt x="1579541" y="0"/>
                  </a:lnTo>
                  <a:lnTo>
                    <a:pt x="1602131" y="13725"/>
                  </a:lnTo>
                  <a:cubicBezTo>
                    <a:pt x="1669157" y="59012"/>
                    <a:pt x="1731591" y="110579"/>
                    <a:pt x="1788589" y="167583"/>
                  </a:cubicBezTo>
                  <a:lnTo>
                    <a:pt x="1795444" y="175126"/>
                  </a:lnTo>
                  <a:lnTo>
                    <a:pt x="1795444" y="1941949"/>
                  </a:lnTo>
                  <a:lnTo>
                    <a:pt x="1788589" y="1949492"/>
                  </a:lnTo>
                  <a:cubicBezTo>
                    <a:pt x="1560597" y="2177507"/>
                    <a:pt x="1245628" y="2318537"/>
                    <a:pt x="897723" y="2318537"/>
                  </a:cubicBezTo>
                  <a:cubicBezTo>
                    <a:pt x="549818" y="2318537"/>
                    <a:pt x="234849" y="2177507"/>
                    <a:pt x="6857" y="1949492"/>
                  </a:cubicBezTo>
                  <a:lnTo>
                    <a:pt x="0" y="1941947"/>
                  </a:lnTo>
                  <a:lnTo>
                    <a:pt x="0" y="175128"/>
                  </a:lnTo>
                  <a:lnTo>
                    <a:pt x="6857" y="167583"/>
                  </a:lnTo>
                  <a:cubicBezTo>
                    <a:pt x="63855" y="110579"/>
                    <a:pt x="126289" y="59012"/>
                    <a:pt x="193315" y="13725"/>
                  </a:cubicBezTo>
                  <a:close/>
                </a:path>
              </a:pathLst>
            </a:custGeom>
          </p:spPr>
        </p:pic>
      </p:grpSp>
      <p:grpSp>
        <p:nvGrpSpPr>
          <p:cNvPr id="86" name="Csoportba foglalás 85"/>
          <p:cNvGrpSpPr/>
          <p:nvPr/>
        </p:nvGrpSpPr>
        <p:grpSpPr>
          <a:xfrm flipH="1">
            <a:off x="3700518" y="5057569"/>
            <a:ext cx="1440000" cy="1445420"/>
            <a:chOff x="8506793" y="-3611878"/>
            <a:chExt cx="2519749" cy="2529485"/>
          </a:xfrm>
        </p:grpSpPr>
        <p:sp>
          <p:nvSpPr>
            <p:cNvPr id="84" name="Ellipszis 83"/>
            <p:cNvSpPr/>
            <p:nvPr/>
          </p:nvSpPr>
          <p:spPr>
            <a:xfrm>
              <a:off x="8506793" y="-3611878"/>
              <a:ext cx="2519749" cy="2520000"/>
            </a:xfrm>
            <a:prstGeom prst="ellipse">
              <a:avLst/>
            </a:prstGeom>
            <a:solidFill>
              <a:srgbClr val="FABE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85" name="Kép 84"/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893" b="100000" l="2834" r="100000">
                          <a14:foregroundMark x1="8097" y1="92560" x2="83401" y2="91071"/>
                          <a14:foregroundMark x1="19433" y1="58631" x2="21457" y2="67262"/>
                          <a14:backgroundMark x1="17814" y1="77679" x2="1215" y2="78869"/>
                        </a14:backgroundRemoval>
                      </a14:imgEffect>
                    </a14:imgLayer>
                  </a14:imgProps>
                </a:ext>
              </a:extLst>
            </a:blip>
            <a:srcRect b="3666"/>
            <a:stretch>
              <a:fillRect/>
            </a:stretch>
          </p:blipFill>
          <p:spPr>
            <a:xfrm>
              <a:off x="8853517" y="-3478199"/>
              <a:ext cx="1828227" cy="2395806"/>
            </a:xfrm>
            <a:custGeom>
              <a:avLst/>
              <a:gdLst>
                <a:gd name="connsiteX0" fmla="*/ 371455 w 1828226"/>
                <a:gd name="connsiteY0" fmla="*/ 0 h 2395806"/>
                <a:gd name="connsiteX1" fmla="*/ 1456773 w 1828226"/>
                <a:gd name="connsiteY1" fmla="*/ 0 h 2395806"/>
                <a:gd name="connsiteX2" fmla="*/ 1514645 w 1828226"/>
                <a:gd name="connsiteY2" fmla="*/ 27881 h 2395806"/>
                <a:gd name="connsiteX3" fmla="*/ 1804980 w 1828226"/>
                <a:gd name="connsiteY3" fmla="*/ 244852 h 2395806"/>
                <a:gd name="connsiteX4" fmla="*/ 1828226 w 1828226"/>
                <a:gd name="connsiteY4" fmla="*/ 270431 h 2395806"/>
                <a:gd name="connsiteX5" fmla="*/ 1828226 w 1828226"/>
                <a:gd name="connsiteY5" fmla="*/ 2001181 h 2395806"/>
                <a:gd name="connsiteX6" fmla="*/ 1804980 w 1828226"/>
                <a:gd name="connsiteY6" fmla="*/ 2026761 h 2395806"/>
                <a:gd name="connsiteX7" fmla="*/ 914114 w 1828226"/>
                <a:gd name="connsiteY7" fmla="*/ 2395806 h 2395806"/>
                <a:gd name="connsiteX8" fmla="*/ 23248 w 1828226"/>
                <a:gd name="connsiteY8" fmla="*/ 2026761 h 2395806"/>
                <a:gd name="connsiteX9" fmla="*/ 0 w 1828226"/>
                <a:gd name="connsiteY9" fmla="*/ 2001179 h 2395806"/>
                <a:gd name="connsiteX10" fmla="*/ 0 w 1828226"/>
                <a:gd name="connsiteY10" fmla="*/ 270433 h 2395806"/>
                <a:gd name="connsiteX11" fmla="*/ 23248 w 1828226"/>
                <a:gd name="connsiteY11" fmla="*/ 244852 h 2395806"/>
                <a:gd name="connsiteX12" fmla="*/ 313583 w 1828226"/>
                <a:gd name="connsiteY12" fmla="*/ 27881 h 2395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8226" h="2395806">
                  <a:moveTo>
                    <a:pt x="371455" y="0"/>
                  </a:moveTo>
                  <a:lnTo>
                    <a:pt x="1456773" y="0"/>
                  </a:lnTo>
                  <a:lnTo>
                    <a:pt x="1514645" y="27881"/>
                  </a:lnTo>
                  <a:cubicBezTo>
                    <a:pt x="1621755" y="86072"/>
                    <a:pt x="1719483" y="159346"/>
                    <a:pt x="1804980" y="244852"/>
                  </a:cubicBezTo>
                  <a:lnTo>
                    <a:pt x="1828226" y="270431"/>
                  </a:lnTo>
                  <a:lnTo>
                    <a:pt x="1828226" y="2001181"/>
                  </a:lnTo>
                  <a:lnTo>
                    <a:pt x="1804980" y="2026761"/>
                  </a:lnTo>
                  <a:cubicBezTo>
                    <a:pt x="1576988" y="2254776"/>
                    <a:pt x="1262019" y="2395806"/>
                    <a:pt x="914114" y="2395806"/>
                  </a:cubicBezTo>
                  <a:cubicBezTo>
                    <a:pt x="566209" y="2395806"/>
                    <a:pt x="251240" y="2254776"/>
                    <a:pt x="23248" y="2026761"/>
                  </a:cubicBezTo>
                  <a:lnTo>
                    <a:pt x="0" y="2001179"/>
                  </a:lnTo>
                  <a:lnTo>
                    <a:pt x="0" y="270433"/>
                  </a:lnTo>
                  <a:lnTo>
                    <a:pt x="23248" y="244852"/>
                  </a:lnTo>
                  <a:cubicBezTo>
                    <a:pt x="108745" y="159346"/>
                    <a:pt x="206473" y="86072"/>
                    <a:pt x="313583" y="27881"/>
                  </a:cubicBezTo>
                  <a:close/>
                </a:path>
              </a:pathLst>
            </a:custGeom>
          </p:spPr>
        </p:pic>
      </p:grpSp>
      <p:grpSp>
        <p:nvGrpSpPr>
          <p:cNvPr id="93" name="Csoportba foglalás 92"/>
          <p:cNvGrpSpPr/>
          <p:nvPr/>
        </p:nvGrpSpPr>
        <p:grpSpPr>
          <a:xfrm>
            <a:off x="1146318" y="1481841"/>
            <a:ext cx="1440000" cy="1448353"/>
            <a:chOff x="2001415" y="4696219"/>
            <a:chExt cx="2519749" cy="2534618"/>
          </a:xfrm>
        </p:grpSpPr>
        <p:sp>
          <p:nvSpPr>
            <p:cNvPr id="91" name="Ellipszis 90"/>
            <p:cNvSpPr/>
            <p:nvPr/>
          </p:nvSpPr>
          <p:spPr>
            <a:xfrm>
              <a:off x="2001415" y="4696219"/>
              <a:ext cx="2519749" cy="2520000"/>
            </a:xfrm>
            <a:prstGeom prst="ellipse">
              <a:avLst/>
            </a:prstGeom>
            <a:solidFill>
              <a:srgbClr val="FABE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92" name="Kép 91"/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28395" b="100000" l="31337" r="64931"/>
                      </a14:imgEffect>
                    </a14:imgLayer>
                  </a14:imgProps>
                </a:ext>
              </a:extLst>
            </a:blip>
            <a:srcRect l="31304" t="28918" r="35844" b="6239"/>
            <a:stretch/>
          </p:blipFill>
          <p:spPr>
            <a:xfrm>
              <a:off x="2238028" y="5122857"/>
              <a:ext cx="1898652" cy="2107980"/>
            </a:xfrm>
            <a:custGeom>
              <a:avLst/>
              <a:gdLst>
                <a:gd name="connsiteX0" fmla="*/ 99831 w 1898652"/>
                <a:gd name="connsiteY0" fmla="*/ 0 h 2107980"/>
                <a:gd name="connsiteX1" fmla="*/ 1898652 w 1898652"/>
                <a:gd name="connsiteY1" fmla="*/ 0 h 2107980"/>
                <a:gd name="connsiteX2" fmla="*/ 1898652 w 1898652"/>
                <a:gd name="connsiteY2" fmla="*/ 1758900 h 2107980"/>
                <a:gd name="connsiteX3" fmla="*/ 1831149 w 1898652"/>
                <a:gd name="connsiteY3" fmla="*/ 1820258 h 2107980"/>
                <a:gd name="connsiteX4" fmla="*/ 1029751 w 1898652"/>
                <a:gd name="connsiteY4" fmla="*/ 2107980 h 2107980"/>
                <a:gd name="connsiteX5" fmla="*/ 57570 w 1898652"/>
                <a:gd name="connsiteY5" fmla="*/ 1649457 h 2107980"/>
                <a:gd name="connsiteX6" fmla="*/ 0 w 1898652"/>
                <a:gd name="connsiteY6" fmla="*/ 1572462 h 2107980"/>
                <a:gd name="connsiteX7" fmla="*/ 0 w 1898652"/>
                <a:gd name="connsiteY7" fmla="*/ 123498 h 2107980"/>
                <a:gd name="connsiteX8" fmla="*/ 57570 w 1898652"/>
                <a:gd name="connsiteY8" fmla="*/ 46503 h 2107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8652" h="2107980">
                  <a:moveTo>
                    <a:pt x="99831" y="0"/>
                  </a:moveTo>
                  <a:lnTo>
                    <a:pt x="1898652" y="0"/>
                  </a:lnTo>
                  <a:lnTo>
                    <a:pt x="1898652" y="1758900"/>
                  </a:lnTo>
                  <a:lnTo>
                    <a:pt x="1831149" y="1820258"/>
                  </a:lnTo>
                  <a:cubicBezTo>
                    <a:pt x="1613368" y="2000004"/>
                    <a:pt x="1334168" y="2107980"/>
                    <a:pt x="1029751" y="2107980"/>
                  </a:cubicBezTo>
                  <a:cubicBezTo>
                    <a:pt x="638358" y="2107980"/>
                    <a:pt x="288650" y="1929489"/>
                    <a:pt x="57570" y="1649457"/>
                  </a:cubicBezTo>
                  <a:lnTo>
                    <a:pt x="0" y="1572462"/>
                  </a:lnTo>
                  <a:lnTo>
                    <a:pt x="0" y="123498"/>
                  </a:lnTo>
                  <a:lnTo>
                    <a:pt x="57570" y="46503"/>
                  </a:lnTo>
                  <a:close/>
                </a:path>
              </a:pathLst>
            </a:custGeom>
          </p:spPr>
        </p:pic>
      </p:grpSp>
      <p:grpSp>
        <p:nvGrpSpPr>
          <p:cNvPr id="105" name="Csoportba foglalás 104"/>
          <p:cNvGrpSpPr/>
          <p:nvPr/>
        </p:nvGrpSpPr>
        <p:grpSpPr>
          <a:xfrm>
            <a:off x="8923437" y="4302923"/>
            <a:ext cx="1440000" cy="1468889"/>
            <a:chOff x="3365869" y="7154399"/>
            <a:chExt cx="2519749" cy="2570556"/>
          </a:xfrm>
        </p:grpSpPr>
        <p:sp>
          <p:nvSpPr>
            <p:cNvPr id="103" name="Ellipszis 102"/>
            <p:cNvSpPr/>
            <p:nvPr/>
          </p:nvSpPr>
          <p:spPr>
            <a:xfrm>
              <a:off x="3365869" y="7154399"/>
              <a:ext cx="2519749" cy="2520000"/>
            </a:xfrm>
            <a:prstGeom prst="ellipse">
              <a:avLst/>
            </a:prstGeom>
            <a:solidFill>
              <a:srgbClr val="FABE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04" name="Kép 103"/>
            <p:cNvPicPr>
              <a:picLocks noChangeAspect="1"/>
            </p:cNvPicPr>
            <p:nvPr/>
          </p:nvPicPr>
          <p:blipFill rotWithShape="1"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44050" t="16743" r="24721" b="17378"/>
            <a:stretch/>
          </p:blipFill>
          <p:spPr>
            <a:xfrm>
              <a:off x="3660877" y="7590646"/>
              <a:ext cx="1830519" cy="2134309"/>
            </a:xfrm>
            <a:custGeom>
              <a:avLst/>
              <a:gdLst>
                <a:gd name="connsiteX0" fmla="*/ 175550 w 1830519"/>
                <a:gd name="connsiteY0" fmla="*/ 0 h 2134308"/>
                <a:gd name="connsiteX1" fmla="*/ 1594349 w 1830519"/>
                <a:gd name="connsiteY1" fmla="*/ 0 h 2134308"/>
                <a:gd name="connsiteX2" fmla="*/ 1686347 w 1830519"/>
                <a:gd name="connsiteY2" fmla="*/ 68802 h 2134308"/>
                <a:gd name="connsiteX3" fmla="*/ 1775816 w 1830519"/>
                <a:gd name="connsiteY3" fmla="*/ 150125 h 2134308"/>
                <a:gd name="connsiteX4" fmla="*/ 1830519 w 1830519"/>
                <a:gd name="connsiteY4" fmla="*/ 210320 h 2134308"/>
                <a:gd name="connsiteX5" fmla="*/ 1830519 w 1830519"/>
                <a:gd name="connsiteY5" fmla="*/ 1871838 h 2134308"/>
                <a:gd name="connsiteX6" fmla="*/ 1775816 w 1830519"/>
                <a:gd name="connsiteY6" fmla="*/ 1932034 h 2134308"/>
                <a:gd name="connsiteX7" fmla="*/ 1589357 w 1830519"/>
                <a:gd name="connsiteY7" fmla="*/ 2085891 h 2134308"/>
                <a:gd name="connsiteX8" fmla="*/ 1509668 w 1830519"/>
                <a:gd name="connsiteY8" fmla="*/ 2134308 h 2134308"/>
                <a:gd name="connsiteX9" fmla="*/ 260230 w 1830519"/>
                <a:gd name="connsiteY9" fmla="*/ 2134308 h 2134308"/>
                <a:gd name="connsiteX10" fmla="*/ 180541 w 1830519"/>
                <a:gd name="connsiteY10" fmla="*/ 2085891 h 2134308"/>
                <a:gd name="connsiteX11" fmla="*/ 83552 w 1830519"/>
                <a:gd name="connsiteY11" fmla="*/ 2013356 h 2134308"/>
                <a:gd name="connsiteX12" fmla="*/ 0 w 1830519"/>
                <a:gd name="connsiteY12" fmla="*/ 1937412 h 2134308"/>
                <a:gd name="connsiteX13" fmla="*/ 0 w 1830519"/>
                <a:gd name="connsiteY13" fmla="*/ 144746 h 2134308"/>
                <a:gd name="connsiteX14" fmla="*/ 83552 w 1830519"/>
                <a:gd name="connsiteY14" fmla="*/ 68802 h 213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30519" h="2134308">
                  <a:moveTo>
                    <a:pt x="175550" y="0"/>
                  </a:moveTo>
                  <a:lnTo>
                    <a:pt x="1594349" y="0"/>
                  </a:lnTo>
                  <a:lnTo>
                    <a:pt x="1686347" y="68802"/>
                  </a:lnTo>
                  <a:cubicBezTo>
                    <a:pt x="1717458" y="94480"/>
                    <a:pt x="1747316" y="121623"/>
                    <a:pt x="1775816" y="150125"/>
                  </a:cubicBezTo>
                  <a:lnTo>
                    <a:pt x="1830519" y="210320"/>
                  </a:lnTo>
                  <a:lnTo>
                    <a:pt x="1830519" y="1871838"/>
                  </a:lnTo>
                  <a:lnTo>
                    <a:pt x="1775816" y="1932034"/>
                  </a:lnTo>
                  <a:cubicBezTo>
                    <a:pt x="1718817" y="1989037"/>
                    <a:pt x="1656383" y="2040605"/>
                    <a:pt x="1589357" y="2085891"/>
                  </a:cubicBezTo>
                  <a:lnTo>
                    <a:pt x="1509668" y="2134308"/>
                  </a:lnTo>
                  <a:lnTo>
                    <a:pt x="260230" y="2134308"/>
                  </a:lnTo>
                  <a:lnTo>
                    <a:pt x="180541" y="2085891"/>
                  </a:lnTo>
                  <a:cubicBezTo>
                    <a:pt x="147028" y="2063248"/>
                    <a:pt x="114663" y="2039034"/>
                    <a:pt x="83552" y="2013356"/>
                  </a:cubicBezTo>
                  <a:lnTo>
                    <a:pt x="0" y="1937412"/>
                  </a:lnTo>
                  <a:lnTo>
                    <a:pt x="0" y="144746"/>
                  </a:lnTo>
                  <a:lnTo>
                    <a:pt x="83552" y="68802"/>
                  </a:lnTo>
                  <a:close/>
                </a:path>
              </a:pathLst>
            </a:custGeom>
          </p:spPr>
        </p:pic>
      </p:grpSp>
      <p:grpSp>
        <p:nvGrpSpPr>
          <p:cNvPr id="128" name="Csoportba foglalás 127"/>
          <p:cNvGrpSpPr/>
          <p:nvPr/>
        </p:nvGrpSpPr>
        <p:grpSpPr>
          <a:xfrm>
            <a:off x="7359110" y="5057569"/>
            <a:ext cx="1440000" cy="1440000"/>
            <a:chOff x="364497" y="9998592"/>
            <a:chExt cx="2519749" cy="2520000"/>
          </a:xfrm>
        </p:grpSpPr>
        <p:sp>
          <p:nvSpPr>
            <p:cNvPr id="129" name="Ellipszis 128"/>
            <p:cNvSpPr/>
            <p:nvPr/>
          </p:nvSpPr>
          <p:spPr>
            <a:xfrm>
              <a:off x="364497" y="9998592"/>
              <a:ext cx="2519749" cy="2520000"/>
            </a:xfrm>
            <a:prstGeom prst="ellipse">
              <a:avLst/>
            </a:prstGeom>
            <a:solidFill>
              <a:srgbClr val="FABE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30" name="Kép 129"/>
            <p:cNvPicPr>
              <a:picLocks noChangeAspect="1"/>
            </p:cNvPicPr>
            <p:nvPr/>
          </p:nvPicPr>
          <p:blipFill rotWithShape="1"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0194" y1="34151" x2="55775" y2="30996"/>
                          <a14:foregroundMark x1="48333" y1="54067" x2="51357" y2="76227"/>
                        </a14:backgroundRemoval>
                      </a14:imgEffect>
                    </a14:imgLayer>
                  </a14:imgProps>
                </a:ext>
              </a:extLst>
            </a:blip>
            <a:srcRect l="41672" t="28601" r="26567" b="12313"/>
            <a:stretch/>
          </p:blipFill>
          <p:spPr>
            <a:xfrm>
              <a:off x="639389" y="10347536"/>
              <a:ext cx="2111464" cy="2171056"/>
            </a:xfrm>
            <a:custGeom>
              <a:avLst/>
              <a:gdLst>
                <a:gd name="connsiteX0" fmla="*/ 119353 w 2111464"/>
                <a:gd name="connsiteY0" fmla="*/ 0 h 2171056"/>
                <a:gd name="connsiteX1" fmla="*/ 1856855 w 2111464"/>
                <a:gd name="connsiteY1" fmla="*/ 0 h 2171056"/>
                <a:gd name="connsiteX2" fmla="*/ 1878970 w 2111464"/>
                <a:gd name="connsiteY2" fmla="*/ 20101 h 2171056"/>
                <a:gd name="connsiteX3" fmla="*/ 2095919 w 2111464"/>
                <a:gd name="connsiteY3" fmla="*/ 310465 h 2171056"/>
                <a:gd name="connsiteX4" fmla="*/ 2111464 w 2111464"/>
                <a:gd name="connsiteY4" fmla="*/ 342738 h 2171056"/>
                <a:gd name="connsiteX5" fmla="*/ 2111464 w 2111464"/>
                <a:gd name="connsiteY5" fmla="*/ 1479374 h 2171056"/>
                <a:gd name="connsiteX6" fmla="*/ 2095919 w 2111464"/>
                <a:gd name="connsiteY6" fmla="*/ 1511647 h 2171056"/>
                <a:gd name="connsiteX7" fmla="*/ 988104 w 2111464"/>
                <a:gd name="connsiteY7" fmla="*/ 2171056 h 2171056"/>
                <a:gd name="connsiteX8" fmla="*/ 15923 w 2111464"/>
                <a:gd name="connsiteY8" fmla="*/ 1712533 h 2171056"/>
                <a:gd name="connsiteX9" fmla="*/ 0 w 2111464"/>
                <a:gd name="connsiteY9" fmla="*/ 1691237 h 2171056"/>
                <a:gd name="connsiteX10" fmla="*/ 0 w 2111464"/>
                <a:gd name="connsiteY10" fmla="*/ 130875 h 2171056"/>
                <a:gd name="connsiteX11" fmla="*/ 15923 w 2111464"/>
                <a:gd name="connsiteY11" fmla="*/ 109579 h 2171056"/>
                <a:gd name="connsiteX12" fmla="*/ 97238 w 2111464"/>
                <a:gd name="connsiteY12" fmla="*/ 20101 h 2171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11464" h="2171056">
                  <a:moveTo>
                    <a:pt x="119353" y="0"/>
                  </a:moveTo>
                  <a:lnTo>
                    <a:pt x="1856855" y="0"/>
                  </a:lnTo>
                  <a:lnTo>
                    <a:pt x="1878970" y="20101"/>
                  </a:lnTo>
                  <a:cubicBezTo>
                    <a:pt x="1964467" y="105607"/>
                    <a:pt x="2037734" y="203345"/>
                    <a:pt x="2095919" y="310465"/>
                  </a:cubicBezTo>
                  <a:lnTo>
                    <a:pt x="2111464" y="342738"/>
                  </a:lnTo>
                  <a:lnTo>
                    <a:pt x="2111464" y="1479374"/>
                  </a:lnTo>
                  <a:lnTo>
                    <a:pt x="2095919" y="1511647"/>
                  </a:lnTo>
                  <a:cubicBezTo>
                    <a:pt x="1882573" y="1904421"/>
                    <a:pt x="1466473" y="2171056"/>
                    <a:pt x="988104" y="2171056"/>
                  </a:cubicBezTo>
                  <a:cubicBezTo>
                    <a:pt x="596711" y="2171056"/>
                    <a:pt x="247003" y="1992565"/>
                    <a:pt x="15923" y="1712533"/>
                  </a:cubicBezTo>
                  <a:lnTo>
                    <a:pt x="0" y="1691237"/>
                  </a:lnTo>
                  <a:lnTo>
                    <a:pt x="0" y="130875"/>
                  </a:lnTo>
                  <a:lnTo>
                    <a:pt x="15923" y="109579"/>
                  </a:lnTo>
                  <a:cubicBezTo>
                    <a:pt x="41599" y="78464"/>
                    <a:pt x="68739" y="48603"/>
                    <a:pt x="97238" y="20101"/>
                  </a:cubicBezTo>
                  <a:close/>
                </a:path>
              </a:pathLst>
            </a:custGeom>
          </p:spPr>
        </p:pic>
      </p:grpSp>
      <p:sp>
        <p:nvSpPr>
          <p:cNvPr id="132" name="Ellipszis buborék 131"/>
          <p:cNvSpPr/>
          <p:nvPr/>
        </p:nvSpPr>
        <p:spPr>
          <a:xfrm>
            <a:off x="2672741" y="1588652"/>
            <a:ext cx="4353659" cy="1795581"/>
          </a:xfrm>
          <a:prstGeom prst="wedgeEllipseCallout">
            <a:avLst>
              <a:gd name="adj1" fmla="val 107801"/>
              <a:gd name="adj2" fmla="val -34897"/>
            </a:avLst>
          </a:prstGeom>
          <a:solidFill>
            <a:schemeClr val="bg1"/>
          </a:solidFill>
          <a:ln>
            <a:noFill/>
          </a:ln>
          <a:effectLst>
            <a:outerShdw blurRad="50800" dist="127000" algn="l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333333"/>
                </a:solidFill>
                <a:latin typeface="+mj-lt"/>
              </a:rPr>
              <a:t>Nézzétek </a:t>
            </a:r>
            <a:r>
              <a:rPr lang="hu-HU" sz="2000" dirty="0">
                <a:solidFill>
                  <a:srgbClr val="333333"/>
                </a:solidFill>
                <a:latin typeface="+mj-lt"/>
              </a:rPr>
              <a:t>meg, hogy milyen az a föld, </a:t>
            </a:r>
            <a:r>
              <a:rPr lang="hu-HU" sz="2000" dirty="0" smtClean="0">
                <a:solidFill>
                  <a:srgbClr val="333333"/>
                </a:solidFill>
                <a:latin typeface="+mj-lt"/>
              </a:rPr>
              <a:t>jó-e vagy rossz? Kövér vagy sovány? Van-e rajta fa, vagy nincs?</a:t>
            </a:r>
            <a:endParaRPr lang="hu-HU" sz="2000" dirty="0">
              <a:solidFill>
                <a:srgbClr val="85A273"/>
              </a:solidFill>
              <a:latin typeface="+mj-lt"/>
            </a:endParaRPr>
          </a:p>
        </p:txBody>
      </p:sp>
      <p:sp>
        <p:nvSpPr>
          <p:cNvPr id="140" name="Ellipszis 139"/>
          <p:cNvSpPr/>
          <p:nvPr/>
        </p:nvSpPr>
        <p:spPr>
          <a:xfrm>
            <a:off x="9834078" y="-177339"/>
            <a:ext cx="2728631" cy="2795389"/>
          </a:xfrm>
          <a:prstGeom prst="ellipse">
            <a:avLst/>
          </a:prstGeom>
          <a:solidFill>
            <a:srgbClr val="FABE9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8" name="Ellipszis buborék 147"/>
          <p:cNvSpPr/>
          <p:nvPr/>
        </p:nvSpPr>
        <p:spPr>
          <a:xfrm>
            <a:off x="3706991" y="3449863"/>
            <a:ext cx="3602636" cy="1612877"/>
          </a:xfrm>
          <a:prstGeom prst="wedgeEllipseCallout">
            <a:avLst>
              <a:gd name="adj1" fmla="val 63433"/>
              <a:gd name="adj2" fmla="val -29537"/>
            </a:avLst>
          </a:prstGeom>
          <a:solidFill>
            <a:schemeClr val="bg1"/>
          </a:solidFill>
          <a:ln>
            <a:noFill/>
          </a:ln>
          <a:effectLst>
            <a:outerShdw blurRad="50800" dist="127000" algn="l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333333"/>
                </a:solidFill>
                <a:latin typeface="+mj-lt"/>
              </a:rPr>
              <a:t>Milyenek </a:t>
            </a:r>
            <a:r>
              <a:rPr lang="hu-HU" sz="2000" dirty="0">
                <a:solidFill>
                  <a:srgbClr val="333333"/>
                </a:solidFill>
                <a:latin typeface="+mj-lt"/>
              </a:rPr>
              <a:t>a városok, amelyekben </a:t>
            </a:r>
            <a:r>
              <a:rPr lang="hu-HU" sz="2000" dirty="0" smtClean="0">
                <a:solidFill>
                  <a:srgbClr val="333333"/>
                </a:solidFill>
                <a:latin typeface="+mj-lt"/>
              </a:rPr>
              <a:t>laknak: </a:t>
            </a:r>
            <a:r>
              <a:rPr lang="hu-HU" sz="2000" dirty="0">
                <a:solidFill>
                  <a:srgbClr val="333333"/>
                </a:solidFill>
                <a:latin typeface="+mj-lt"/>
              </a:rPr>
              <a:t>táborfélék vagy megerősített helyek?</a:t>
            </a:r>
            <a:endParaRPr lang="hu-HU" sz="2000" dirty="0">
              <a:solidFill>
                <a:srgbClr val="85A273"/>
              </a:solidFill>
              <a:latin typeface="+mj-lt"/>
            </a:endParaRPr>
          </a:p>
        </p:txBody>
      </p:sp>
      <p:sp>
        <p:nvSpPr>
          <p:cNvPr id="149" name="Ellipszis buborék 148"/>
          <p:cNvSpPr/>
          <p:nvPr/>
        </p:nvSpPr>
        <p:spPr>
          <a:xfrm>
            <a:off x="7276795" y="2261073"/>
            <a:ext cx="3086642" cy="1586420"/>
          </a:xfrm>
          <a:prstGeom prst="wedgeEllipseCallout">
            <a:avLst>
              <a:gd name="adj1" fmla="val 44176"/>
              <a:gd name="adj2" fmla="val -64375"/>
            </a:avLst>
          </a:prstGeom>
          <a:solidFill>
            <a:schemeClr val="bg1"/>
          </a:solidFill>
          <a:ln>
            <a:noFill/>
          </a:ln>
          <a:effectLst>
            <a:outerShdw blurRad="50800" dist="127000" algn="l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000" dirty="0" smtClean="0">
              <a:solidFill>
                <a:srgbClr val="333333"/>
              </a:solidFill>
              <a:latin typeface="+mj-lt"/>
            </a:endParaRPr>
          </a:p>
          <a:p>
            <a:pPr algn="ctr"/>
            <a:r>
              <a:rPr lang="hu-HU" sz="2000" dirty="0" smtClean="0">
                <a:solidFill>
                  <a:srgbClr val="333333"/>
                </a:solidFill>
                <a:latin typeface="+mj-lt"/>
              </a:rPr>
              <a:t>Legyetek </a:t>
            </a:r>
            <a:r>
              <a:rPr lang="hu-HU" sz="2000" dirty="0">
                <a:solidFill>
                  <a:srgbClr val="333333"/>
                </a:solidFill>
                <a:latin typeface="+mj-lt"/>
              </a:rPr>
              <a:t>bátrak, </a:t>
            </a:r>
            <a:endParaRPr lang="hu-HU" sz="2000" dirty="0" smtClean="0">
              <a:solidFill>
                <a:srgbClr val="333333"/>
              </a:solidFill>
              <a:latin typeface="+mj-lt"/>
            </a:endParaRPr>
          </a:p>
          <a:p>
            <a:pPr algn="ctr"/>
            <a:r>
              <a:rPr lang="hu-HU" sz="2000" dirty="0" smtClean="0">
                <a:solidFill>
                  <a:srgbClr val="333333"/>
                </a:solidFill>
                <a:latin typeface="+mj-lt"/>
              </a:rPr>
              <a:t>és </a:t>
            </a:r>
            <a:r>
              <a:rPr lang="hu-HU" sz="2000" dirty="0">
                <a:solidFill>
                  <a:srgbClr val="333333"/>
                </a:solidFill>
                <a:latin typeface="+mj-lt"/>
              </a:rPr>
              <a:t>hozzatok a föld gyümölcseiből!</a:t>
            </a:r>
          </a:p>
          <a:p>
            <a:pPr algn="ctr"/>
            <a:endParaRPr lang="hu-HU" sz="2000" dirty="0">
              <a:solidFill>
                <a:srgbClr val="85A273"/>
              </a:solidFill>
              <a:latin typeface="+mj-lt"/>
            </a:endParaRPr>
          </a:p>
        </p:txBody>
      </p:sp>
      <p:pic>
        <p:nvPicPr>
          <p:cNvPr id="151" name="Kép 150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3118" b="100000" l="0" r="100000">
                        <a14:foregroundMark x1="51923" y1="34981" x2="42521" y2="39544"/>
                        <a14:foregroundMark x1="26923" y1="40684" x2="30128" y2="55703"/>
                        <a14:foregroundMark x1="19658" y1="62167" x2="22650" y2="82129"/>
                        <a14:foregroundMark x1="39744" y1="17681" x2="27778" y2="57224"/>
                        <a14:foregroundMark x1="83333" y1="14449" x2="36111" y2="17110"/>
                        <a14:foregroundMark x1="37179" y1="17110" x2="20085" y2="38593"/>
                        <a14:foregroundMark x1="74573" y1="19772" x2="91026" y2="70532"/>
                        <a14:foregroundMark x1="95940" y1="72433" x2="57692" y2="87833"/>
                        <a14:foregroundMark x1="94658" y1="75856" x2="94872" y2="90684"/>
                        <a14:foregroundMark x1="92308" y1="47338" x2="66239" y2="56084"/>
                        <a14:foregroundMark x1="24573" y1="96578" x2="65385" y2="94677"/>
                        <a14:foregroundMark x1="69872" y1="87643" x2="13675" y2="76616"/>
                        <a14:foregroundMark x1="19658" y1="45627" x2="26496" y2="63688"/>
                        <a14:foregroundMark x1="96154" y1="79658" x2="94231" y2="99620"/>
                        <a14:foregroundMark x1="89744" y1="94487" x2="27564" y2="93346"/>
                        <a14:foregroundMark x1="19658" y1="56274" x2="32692" y2="72243"/>
                        <a14:foregroundMark x1="17735" y1="69011" x2="855" y2="66160"/>
                        <a14:foregroundMark x1="82051" y1="32890" x2="66880" y2="32129"/>
                        <a14:foregroundMark x1="20085" y1="67490" x2="20085" y2="67490"/>
                        <a14:foregroundMark x1="19872" y1="78897" x2="14103" y2="79848"/>
                        <a14:foregroundMark x1="28205" y1="44867" x2="24786" y2="53232"/>
                        <a14:backgroundMark x1="25641" y1="49430" x2="25641" y2="49430"/>
                        <a14:backgroundMark x1="19658" y1="60456" x2="17949" y2="63118"/>
                      </a14:backgroundRemoval>
                    </a14:imgEffect>
                  </a14:imgLayer>
                </a14:imgProps>
              </a:ext>
            </a:extLst>
          </a:blip>
          <a:srcRect l="598" t="3602"/>
          <a:stretch>
            <a:fillRect/>
          </a:stretch>
        </p:blipFill>
        <p:spPr>
          <a:xfrm>
            <a:off x="9834078" y="-160930"/>
            <a:ext cx="2461708" cy="2795389"/>
          </a:xfrm>
          <a:custGeom>
            <a:avLst/>
            <a:gdLst>
              <a:gd name="connsiteX0" fmla="*/ 1571814 w 2836108"/>
              <a:gd name="connsiteY0" fmla="*/ 0 h 3091278"/>
              <a:gd name="connsiteX1" fmla="*/ 2784702 w 2836108"/>
              <a:gd name="connsiteY1" fmla="*/ 562469 h 3091278"/>
              <a:gd name="connsiteX2" fmla="*/ 2836108 w 2836108"/>
              <a:gd name="connsiteY2" fmla="*/ 630068 h 3091278"/>
              <a:gd name="connsiteX3" fmla="*/ 2836108 w 2836108"/>
              <a:gd name="connsiteY3" fmla="*/ 2461210 h 3091278"/>
              <a:gd name="connsiteX4" fmla="*/ 2784702 w 2836108"/>
              <a:gd name="connsiteY4" fmla="*/ 2528809 h 3091278"/>
              <a:gd name="connsiteX5" fmla="*/ 1571814 w 2836108"/>
              <a:gd name="connsiteY5" fmla="*/ 3091278 h 3091278"/>
              <a:gd name="connsiteX6" fmla="*/ 0 w 2836108"/>
              <a:gd name="connsiteY6" fmla="*/ 1545639 h 3091278"/>
              <a:gd name="connsiteX7" fmla="*/ 1571814 w 2836108"/>
              <a:gd name="connsiteY7" fmla="*/ 0 h 3091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6108" h="3091278">
                <a:moveTo>
                  <a:pt x="1571814" y="0"/>
                </a:moveTo>
                <a:cubicBezTo>
                  <a:pt x="2060114" y="0"/>
                  <a:pt x="2496408" y="218955"/>
                  <a:pt x="2784702" y="562469"/>
                </a:cubicBezTo>
                <a:lnTo>
                  <a:pt x="2836108" y="630068"/>
                </a:lnTo>
                <a:lnTo>
                  <a:pt x="2836108" y="2461210"/>
                </a:lnTo>
                <a:lnTo>
                  <a:pt x="2784702" y="2528809"/>
                </a:lnTo>
                <a:cubicBezTo>
                  <a:pt x="2496408" y="2872323"/>
                  <a:pt x="2060114" y="3091278"/>
                  <a:pt x="1571814" y="3091278"/>
                </a:cubicBezTo>
                <a:cubicBezTo>
                  <a:pt x="703725" y="3091278"/>
                  <a:pt x="0" y="2399272"/>
                  <a:pt x="0" y="1545639"/>
                </a:cubicBezTo>
                <a:cubicBezTo>
                  <a:pt x="0" y="692006"/>
                  <a:pt x="703725" y="0"/>
                  <a:pt x="157181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327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750"/>
                            </p:stCondLst>
                            <p:childTnLst>
                              <p:par>
                                <p:cTn id="6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  <p:bldP spid="148" grpId="0" animBg="1"/>
      <p:bldP spid="1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D4D3">
            <a:alpha val="9882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Ellipszis 125"/>
          <p:cNvSpPr/>
          <p:nvPr/>
        </p:nvSpPr>
        <p:spPr>
          <a:xfrm>
            <a:off x="1332295" y="928514"/>
            <a:ext cx="9527411" cy="5000973"/>
          </a:xfrm>
          <a:prstGeom prst="ellipse">
            <a:avLst/>
          </a:prstGeom>
          <a:solidFill>
            <a:srgbClr val="85A273">
              <a:alpha val="26000"/>
            </a:srgb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44" name="Csoportba foglalás 143"/>
          <p:cNvGrpSpPr/>
          <p:nvPr/>
        </p:nvGrpSpPr>
        <p:grpSpPr>
          <a:xfrm flipH="1">
            <a:off x="37305" y="1778787"/>
            <a:ext cx="2759075" cy="2819355"/>
            <a:chOff x="9092030" y="-210377"/>
            <a:chExt cx="3178701" cy="3117781"/>
          </a:xfrm>
        </p:grpSpPr>
        <p:sp>
          <p:nvSpPr>
            <p:cNvPr id="140" name="Ellipszis 139"/>
            <p:cNvSpPr/>
            <p:nvPr/>
          </p:nvSpPr>
          <p:spPr>
            <a:xfrm>
              <a:off x="9127104" y="-183873"/>
              <a:ext cx="3143627" cy="3091277"/>
            </a:xfrm>
            <a:prstGeom prst="ellipse">
              <a:avLst/>
            </a:prstGeom>
            <a:solidFill>
              <a:srgbClr val="FABE98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43" name="Kép 14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3118" b="100000" l="0" r="100000">
                          <a14:foregroundMark x1="51923" y1="34981" x2="42521" y2="39544"/>
                          <a14:foregroundMark x1="26923" y1="40684" x2="30128" y2="55703"/>
                          <a14:foregroundMark x1="19658" y1="62167" x2="22650" y2="82129"/>
                          <a14:foregroundMark x1="39744" y1="17681" x2="27778" y2="57224"/>
                          <a14:foregroundMark x1="83333" y1="14449" x2="36111" y2="17110"/>
                          <a14:foregroundMark x1="37179" y1="17110" x2="20085" y2="38593"/>
                          <a14:foregroundMark x1="74573" y1="19772" x2="91026" y2="70532"/>
                          <a14:foregroundMark x1="95940" y1="72433" x2="57692" y2="87833"/>
                          <a14:foregroundMark x1="94658" y1="75856" x2="94872" y2="90684"/>
                          <a14:foregroundMark x1="92308" y1="47338" x2="66239" y2="56084"/>
                          <a14:foregroundMark x1="24573" y1="96578" x2="65385" y2="94677"/>
                          <a14:foregroundMark x1="69872" y1="87643" x2="13675" y2="76616"/>
                          <a14:foregroundMark x1="19658" y1="45627" x2="26496" y2="63688"/>
                          <a14:foregroundMark x1="96154" y1="79658" x2="94231" y2="99620"/>
                          <a14:foregroundMark x1="89744" y1="94487" x2="27564" y2="93346"/>
                          <a14:foregroundMark x1="19658" y1="56274" x2="32692" y2="72243"/>
                          <a14:foregroundMark x1="17735" y1="69011" x2="855" y2="66160"/>
                          <a14:foregroundMark x1="82051" y1="32890" x2="66880" y2="32129"/>
                          <a14:foregroundMark x1="20085" y1="67490" x2="20085" y2="67490"/>
                          <a14:foregroundMark x1="19872" y1="78897" x2="14103" y2="79848"/>
                          <a14:foregroundMark x1="28205" y1="44867" x2="24786" y2="53232"/>
                          <a14:backgroundMark x1="25641" y1="49430" x2="25641" y2="49430"/>
                          <a14:backgroundMark x1="19658" y1="60456" x2="17949" y2="63118"/>
                        </a14:backgroundRemoval>
                      </a14:imgEffect>
                    </a14:imgLayer>
                  </a14:imgProps>
                </a:ext>
              </a:extLst>
            </a:blip>
            <a:srcRect l="598" t="3602"/>
            <a:stretch>
              <a:fillRect/>
            </a:stretch>
          </p:blipFill>
          <p:spPr>
            <a:xfrm>
              <a:off x="9092030" y="-210377"/>
              <a:ext cx="2836108" cy="3091278"/>
            </a:xfrm>
            <a:custGeom>
              <a:avLst/>
              <a:gdLst>
                <a:gd name="connsiteX0" fmla="*/ 1571814 w 2836108"/>
                <a:gd name="connsiteY0" fmla="*/ 0 h 3091278"/>
                <a:gd name="connsiteX1" fmla="*/ 2784702 w 2836108"/>
                <a:gd name="connsiteY1" fmla="*/ 562469 h 3091278"/>
                <a:gd name="connsiteX2" fmla="*/ 2836108 w 2836108"/>
                <a:gd name="connsiteY2" fmla="*/ 630068 h 3091278"/>
                <a:gd name="connsiteX3" fmla="*/ 2836108 w 2836108"/>
                <a:gd name="connsiteY3" fmla="*/ 2461210 h 3091278"/>
                <a:gd name="connsiteX4" fmla="*/ 2784702 w 2836108"/>
                <a:gd name="connsiteY4" fmla="*/ 2528809 h 3091278"/>
                <a:gd name="connsiteX5" fmla="*/ 1571814 w 2836108"/>
                <a:gd name="connsiteY5" fmla="*/ 3091278 h 3091278"/>
                <a:gd name="connsiteX6" fmla="*/ 0 w 2836108"/>
                <a:gd name="connsiteY6" fmla="*/ 1545639 h 3091278"/>
                <a:gd name="connsiteX7" fmla="*/ 1571814 w 2836108"/>
                <a:gd name="connsiteY7" fmla="*/ 0 h 309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6108" h="3091278">
                  <a:moveTo>
                    <a:pt x="1571814" y="0"/>
                  </a:moveTo>
                  <a:cubicBezTo>
                    <a:pt x="2060114" y="0"/>
                    <a:pt x="2496408" y="218955"/>
                    <a:pt x="2784702" y="562469"/>
                  </a:cubicBezTo>
                  <a:lnTo>
                    <a:pt x="2836108" y="630068"/>
                  </a:lnTo>
                  <a:lnTo>
                    <a:pt x="2836108" y="2461210"/>
                  </a:lnTo>
                  <a:lnTo>
                    <a:pt x="2784702" y="2528809"/>
                  </a:lnTo>
                  <a:cubicBezTo>
                    <a:pt x="2496408" y="2872323"/>
                    <a:pt x="2060114" y="3091278"/>
                    <a:pt x="1571814" y="3091278"/>
                  </a:cubicBezTo>
                  <a:cubicBezTo>
                    <a:pt x="703725" y="3091278"/>
                    <a:pt x="0" y="2399272"/>
                    <a:pt x="0" y="1545639"/>
                  </a:cubicBezTo>
                  <a:cubicBezTo>
                    <a:pt x="0" y="692006"/>
                    <a:pt x="703725" y="0"/>
                    <a:pt x="1571814" y="0"/>
                  </a:cubicBezTo>
                  <a:close/>
                </a:path>
              </a:pathLst>
            </a:custGeom>
          </p:spPr>
        </p:pic>
      </p:grpSp>
      <p:sp>
        <p:nvSpPr>
          <p:cNvPr id="61" name="Ellipszis buborék 60"/>
          <p:cNvSpPr/>
          <p:nvPr/>
        </p:nvSpPr>
        <p:spPr>
          <a:xfrm>
            <a:off x="2424770" y="135304"/>
            <a:ext cx="3086642" cy="1586420"/>
          </a:xfrm>
          <a:prstGeom prst="wedgeEllipseCallout">
            <a:avLst>
              <a:gd name="adj1" fmla="val -55221"/>
              <a:gd name="adj2" fmla="val 81998"/>
            </a:avLst>
          </a:prstGeom>
          <a:solidFill>
            <a:schemeClr val="bg1"/>
          </a:solidFill>
          <a:ln>
            <a:noFill/>
          </a:ln>
          <a:effectLst>
            <a:outerShdw blurRad="50800" dist="127000" algn="l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000" dirty="0" smtClean="0">
              <a:solidFill>
                <a:srgbClr val="333333"/>
              </a:solidFill>
              <a:latin typeface="+mj-lt"/>
            </a:endParaRPr>
          </a:p>
          <a:p>
            <a:pPr algn="ctr"/>
            <a:r>
              <a:rPr lang="hu-HU" sz="2000" dirty="0" smtClean="0">
                <a:solidFill>
                  <a:srgbClr val="333333"/>
                </a:solidFill>
                <a:latin typeface="+mj-lt"/>
              </a:rPr>
              <a:t>Eltelt 10 nap, mióta a kémek elmentek.</a:t>
            </a:r>
            <a:endParaRPr lang="hu-HU" sz="2000" dirty="0">
              <a:solidFill>
                <a:srgbClr val="333333"/>
              </a:solidFill>
              <a:latin typeface="+mj-lt"/>
            </a:endParaRPr>
          </a:p>
          <a:p>
            <a:pPr algn="ctr"/>
            <a:endParaRPr lang="hu-HU" sz="2000" dirty="0">
              <a:solidFill>
                <a:srgbClr val="85A273"/>
              </a:solidFill>
              <a:latin typeface="+mj-lt"/>
            </a:endParaRPr>
          </a:p>
        </p:txBody>
      </p:sp>
      <p:sp>
        <p:nvSpPr>
          <p:cNvPr id="64" name="Ellipszis buborék 63"/>
          <p:cNvSpPr/>
          <p:nvPr/>
        </p:nvSpPr>
        <p:spPr>
          <a:xfrm>
            <a:off x="1132831" y="5048211"/>
            <a:ext cx="3086642" cy="1586420"/>
          </a:xfrm>
          <a:prstGeom prst="wedgeEllipseCallout">
            <a:avLst>
              <a:gd name="adj1" fmla="val 43008"/>
              <a:gd name="adj2" fmla="val -77268"/>
            </a:avLst>
          </a:prstGeom>
          <a:solidFill>
            <a:schemeClr val="bg1"/>
          </a:solidFill>
          <a:ln>
            <a:noFill/>
          </a:ln>
          <a:effectLst>
            <a:outerShdw blurRad="50800" dist="127000" algn="l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000" dirty="0" smtClean="0">
              <a:solidFill>
                <a:srgbClr val="333333"/>
              </a:solidFill>
              <a:latin typeface="+mj-lt"/>
            </a:endParaRPr>
          </a:p>
          <a:p>
            <a:pPr algn="ctr"/>
            <a:r>
              <a:rPr lang="hu-HU" sz="2000" dirty="0" smtClean="0">
                <a:solidFill>
                  <a:srgbClr val="333333"/>
                </a:solidFill>
                <a:latin typeface="+mj-lt"/>
              </a:rPr>
              <a:t>Már 20 napja kémlelik az Ígéret földjét.</a:t>
            </a:r>
            <a:endParaRPr lang="hu-HU" sz="2000" dirty="0">
              <a:solidFill>
                <a:srgbClr val="333333"/>
              </a:solidFill>
              <a:latin typeface="+mj-lt"/>
            </a:endParaRPr>
          </a:p>
          <a:p>
            <a:pPr algn="ctr"/>
            <a:endParaRPr lang="hu-HU" sz="2000" dirty="0">
              <a:solidFill>
                <a:srgbClr val="85A273"/>
              </a:solidFill>
              <a:latin typeface="+mj-lt"/>
            </a:endParaRPr>
          </a:p>
        </p:txBody>
      </p:sp>
      <p:sp>
        <p:nvSpPr>
          <p:cNvPr id="65" name="Ellipszis buborék 64"/>
          <p:cNvSpPr/>
          <p:nvPr/>
        </p:nvSpPr>
        <p:spPr>
          <a:xfrm>
            <a:off x="8462832" y="223370"/>
            <a:ext cx="3394497" cy="1586420"/>
          </a:xfrm>
          <a:prstGeom prst="wedgeEllipseCallout">
            <a:avLst>
              <a:gd name="adj1" fmla="val -40019"/>
              <a:gd name="adj2" fmla="val 81240"/>
            </a:avLst>
          </a:prstGeom>
          <a:solidFill>
            <a:schemeClr val="bg1"/>
          </a:solidFill>
          <a:ln>
            <a:noFill/>
          </a:ln>
          <a:effectLst>
            <a:outerShdw blurRad="50800" dist="127000" algn="l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000" dirty="0" smtClean="0">
              <a:solidFill>
                <a:srgbClr val="333333"/>
              </a:solidFill>
              <a:latin typeface="+mj-lt"/>
            </a:endParaRPr>
          </a:p>
          <a:p>
            <a:pPr algn="ctr"/>
            <a:r>
              <a:rPr lang="hu-HU" sz="2000" dirty="0" smtClean="0">
                <a:solidFill>
                  <a:srgbClr val="333333"/>
                </a:solidFill>
                <a:latin typeface="+mj-lt"/>
              </a:rPr>
              <a:t>30 napja vizsgálják a földet, az embereket, a városokat.</a:t>
            </a:r>
            <a:endParaRPr lang="hu-HU" sz="2000" dirty="0">
              <a:solidFill>
                <a:srgbClr val="333333"/>
              </a:solidFill>
              <a:latin typeface="+mj-lt"/>
            </a:endParaRPr>
          </a:p>
          <a:p>
            <a:pPr algn="ctr"/>
            <a:endParaRPr lang="hu-HU" sz="2000" dirty="0">
              <a:solidFill>
                <a:srgbClr val="85A273"/>
              </a:solidFill>
              <a:latin typeface="+mj-lt"/>
            </a:endParaRPr>
          </a:p>
        </p:txBody>
      </p:sp>
      <p:sp>
        <p:nvSpPr>
          <p:cNvPr id="66" name="Ellipszis buborék 65"/>
          <p:cNvSpPr/>
          <p:nvPr/>
        </p:nvSpPr>
        <p:spPr>
          <a:xfrm>
            <a:off x="7228831" y="5048211"/>
            <a:ext cx="3086642" cy="1586420"/>
          </a:xfrm>
          <a:prstGeom prst="wedgeEllipseCallout">
            <a:avLst>
              <a:gd name="adj1" fmla="val 41449"/>
              <a:gd name="adj2" fmla="val -75751"/>
            </a:avLst>
          </a:prstGeom>
          <a:solidFill>
            <a:schemeClr val="bg1"/>
          </a:solidFill>
          <a:ln>
            <a:noFill/>
          </a:ln>
          <a:effectLst>
            <a:outerShdw blurRad="50800" dist="127000" algn="l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333333"/>
                </a:solidFill>
                <a:latin typeface="+mj-lt"/>
              </a:rPr>
              <a:t>40 napja indult el a 12 kiválasztott.</a:t>
            </a:r>
          </a:p>
        </p:txBody>
      </p:sp>
      <p:grpSp>
        <p:nvGrpSpPr>
          <p:cNvPr id="6" name="Csoportba foglalás 5"/>
          <p:cNvGrpSpPr/>
          <p:nvPr/>
        </p:nvGrpSpPr>
        <p:grpSpPr>
          <a:xfrm>
            <a:off x="3215368" y="1778786"/>
            <a:ext cx="2728631" cy="2819357"/>
            <a:chOff x="3215368" y="1778786"/>
            <a:chExt cx="2728631" cy="2819357"/>
          </a:xfrm>
        </p:grpSpPr>
        <p:sp>
          <p:nvSpPr>
            <p:cNvPr id="46" name="Ellipszis 45"/>
            <p:cNvSpPr/>
            <p:nvPr/>
          </p:nvSpPr>
          <p:spPr>
            <a:xfrm>
              <a:off x="3215368" y="1802754"/>
              <a:ext cx="2728631" cy="2795389"/>
            </a:xfrm>
            <a:prstGeom prst="ellipse">
              <a:avLst/>
            </a:prstGeom>
            <a:solidFill>
              <a:srgbClr val="FABE98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75" name="Kép 7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3118" b="100000" l="0" r="100000">
                          <a14:foregroundMark x1="51923" y1="34981" x2="42521" y2="39544"/>
                          <a14:foregroundMark x1="26923" y1="40684" x2="30128" y2="55703"/>
                          <a14:foregroundMark x1="19658" y1="62167" x2="22650" y2="82129"/>
                          <a14:foregroundMark x1="39744" y1="17681" x2="27778" y2="57224"/>
                          <a14:foregroundMark x1="83333" y1="14449" x2="36111" y2="17110"/>
                          <a14:foregroundMark x1="37179" y1="17110" x2="20085" y2="38593"/>
                          <a14:foregroundMark x1="74573" y1="19772" x2="91026" y2="70532"/>
                          <a14:foregroundMark x1="95940" y1="72433" x2="57692" y2="87833"/>
                          <a14:foregroundMark x1="94658" y1="75856" x2="94872" y2="90684"/>
                          <a14:foregroundMark x1="92308" y1="47338" x2="66239" y2="56084"/>
                          <a14:foregroundMark x1="24573" y1="96578" x2="65385" y2="94677"/>
                          <a14:foregroundMark x1="69872" y1="87643" x2="13675" y2="76616"/>
                          <a14:foregroundMark x1="19658" y1="45627" x2="26496" y2="63688"/>
                          <a14:foregroundMark x1="96154" y1="79658" x2="94231" y2="99620"/>
                          <a14:foregroundMark x1="89744" y1="94487" x2="27564" y2="93346"/>
                          <a14:foregroundMark x1="19658" y1="56274" x2="32692" y2="72243"/>
                          <a14:foregroundMark x1="17735" y1="69011" x2="855" y2="66160"/>
                          <a14:foregroundMark x1="82051" y1="32890" x2="66880" y2="32129"/>
                          <a14:foregroundMark x1="20085" y1="67490" x2="20085" y2="67490"/>
                          <a14:foregroundMark x1="19872" y1="78897" x2="14103" y2="79848"/>
                          <a14:foregroundMark x1="28205" y1="44867" x2="24786" y2="53232"/>
                          <a14:backgroundMark x1="25641" y1="49430" x2="25641" y2="49430"/>
                          <a14:backgroundMark x1="19658" y1="60456" x2="17949" y2="63118"/>
                        </a14:backgroundRemoval>
                      </a14:imgEffect>
                    </a14:imgLayer>
                  </a14:imgProps>
                </a:ext>
              </a:extLst>
            </a:blip>
            <a:srcRect l="598" t="3602"/>
            <a:stretch>
              <a:fillRect/>
            </a:stretch>
          </p:blipFill>
          <p:spPr>
            <a:xfrm>
              <a:off x="3255648" y="1778786"/>
              <a:ext cx="2461708" cy="2795389"/>
            </a:xfrm>
            <a:custGeom>
              <a:avLst/>
              <a:gdLst>
                <a:gd name="connsiteX0" fmla="*/ 1571814 w 2836108"/>
                <a:gd name="connsiteY0" fmla="*/ 0 h 3091278"/>
                <a:gd name="connsiteX1" fmla="*/ 2784702 w 2836108"/>
                <a:gd name="connsiteY1" fmla="*/ 562469 h 3091278"/>
                <a:gd name="connsiteX2" fmla="*/ 2836108 w 2836108"/>
                <a:gd name="connsiteY2" fmla="*/ 630068 h 3091278"/>
                <a:gd name="connsiteX3" fmla="*/ 2836108 w 2836108"/>
                <a:gd name="connsiteY3" fmla="*/ 2461210 h 3091278"/>
                <a:gd name="connsiteX4" fmla="*/ 2784702 w 2836108"/>
                <a:gd name="connsiteY4" fmla="*/ 2528809 h 3091278"/>
                <a:gd name="connsiteX5" fmla="*/ 1571814 w 2836108"/>
                <a:gd name="connsiteY5" fmla="*/ 3091278 h 3091278"/>
                <a:gd name="connsiteX6" fmla="*/ 0 w 2836108"/>
                <a:gd name="connsiteY6" fmla="*/ 1545639 h 3091278"/>
                <a:gd name="connsiteX7" fmla="*/ 1571814 w 2836108"/>
                <a:gd name="connsiteY7" fmla="*/ 0 h 309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6108" h="3091278">
                  <a:moveTo>
                    <a:pt x="1571814" y="0"/>
                  </a:moveTo>
                  <a:cubicBezTo>
                    <a:pt x="2060114" y="0"/>
                    <a:pt x="2496408" y="218955"/>
                    <a:pt x="2784702" y="562469"/>
                  </a:cubicBezTo>
                  <a:lnTo>
                    <a:pt x="2836108" y="630068"/>
                  </a:lnTo>
                  <a:lnTo>
                    <a:pt x="2836108" y="2461210"/>
                  </a:lnTo>
                  <a:lnTo>
                    <a:pt x="2784702" y="2528809"/>
                  </a:lnTo>
                  <a:cubicBezTo>
                    <a:pt x="2496408" y="2872323"/>
                    <a:pt x="2060114" y="3091278"/>
                    <a:pt x="1571814" y="3091278"/>
                  </a:cubicBezTo>
                  <a:cubicBezTo>
                    <a:pt x="703725" y="3091278"/>
                    <a:pt x="0" y="2399272"/>
                    <a:pt x="0" y="1545639"/>
                  </a:cubicBezTo>
                  <a:cubicBezTo>
                    <a:pt x="0" y="692006"/>
                    <a:pt x="703725" y="0"/>
                    <a:pt x="1571814" y="0"/>
                  </a:cubicBezTo>
                  <a:close/>
                </a:path>
              </a:pathLst>
            </a:custGeom>
          </p:spPr>
        </p:pic>
      </p:grpSp>
      <p:grpSp>
        <p:nvGrpSpPr>
          <p:cNvPr id="7" name="Csoportba foglalás 6"/>
          <p:cNvGrpSpPr/>
          <p:nvPr/>
        </p:nvGrpSpPr>
        <p:grpSpPr>
          <a:xfrm>
            <a:off x="6332547" y="1802754"/>
            <a:ext cx="2728631" cy="2802425"/>
            <a:chOff x="6332547" y="1802754"/>
            <a:chExt cx="2728631" cy="2802425"/>
          </a:xfrm>
        </p:grpSpPr>
        <p:sp>
          <p:nvSpPr>
            <p:cNvPr id="58" name="Ellipszis 57"/>
            <p:cNvSpPr/>
            <p:nvPr/>
          </p:nvSpPr>
          <p:spPr>
            <a:xfrm flipH="1">
              <a:off x="6332547" y="1802754"/>
              <a:ext cx="2728631" cy="2795389"/>
            </a:xfrm>
            <a:prstGeom prst="ellipse">
              <a:avLst/>
            </a:prstGeom>
            <a:solidFill>
              <a:srgbClr val="FABE98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76" name="Kép 7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3118" b="100000" l="0" r="100000">
                          <a14:foregroundMark x1="51923" y1="34981" x2="42521" y2="39544"/>
                          <a14:foregroundMark x1="26923" y1="40684" x2="30128" y2="55703"/>
                          <a14:foregroundMark x1="19658" y1="62167" x2="22650" y2="82129"/>
                          <a14:foregroundMark x1="39744" y1="17681" x2="27778" y2="57224"/>
                          <a14:foregroundMark x1="83333" y1="14449" x2="36111" y2="17110"/>
                          <a14:foregroundMark x1="37179" y1="17110" x2="20085" y2="38593"/>
                          <a14:foregroundMark x1="74573" y1="19772" x2="91026" y2="70532"/>
                          <a14:foregroundMark x1="95940" y1="72433" x2="57692" y2="87833"/>
                          <a14:foregroundMark x1="94658" y1="75856" x2="94872" y2="90684"/>
                          <a14:foregroundMark x1="92308" y1="47338" x2="66239" y2="56084"/>
                          <a14:foregroundMark x1="24573" y1="96578" x2="65385" y2="94677"/>
                          <a14:foregroundMark x1="69872" y1="87643" x2="13675" y2="76616"/>
                          <a14:foregroundMark x1="19658" y1="45627" x2="26496" y2="63688"/>
                          <a14:foregroundMark x1="96154" y1="79658" x2="94231" y2="99620"/>
                          <a14:foregroundMark x1="89744" y1="94487" x2="27564" y2="93346"/>
                          <a14:foregroundMark x1="19658" y1="56274" x2="32692" y2="72243"/>
                          <a14:foregroundMark x1="17735" y1="69011" x2="855" y2="66160"/>
                          <a14:foregroundMark x1="82051" y1="32890" x2="66880" y2="32129"/>
                          <a14:foregroundMark x1="20085" y1="67490" x2="20085" y2="67490"/>
                          <a14:foregroundMark x1="19872" y1="78897" x2="14103" y2="79848"/>
                          <a14:foregroundMark x1="28205" y1="44867" x2="24786" y2="53232"/>
                          <a14:backgroundMark x1="25641" y1="49430" x2="25641" y2="49430"/>
                          <a14:backgroundMark x1="19658" y1="60456" x2="17949" y2="63118"/>
                        </a14:backgroundRemoval>
                      </a14:imgEffect>
                    </a14:imgLayer>
                  </a14:imgProps>
                </a:ext>
              </a:extLst>
            </a:blip>
            <a:srcRect l="598" t="3602"/>
            <a:stretch>
              <a:fillRect/>
            </a:stretch>
          </p:blipFill>
          <p:spPr>
            <a:xfrm flipH="1">
              <a:off x="6550093" y="1809790"/>
              <a:ext cx="2461708" cy="2795389"/>
            </a:xfrm>
            <a:custGeom>
              <a:avLst/>
              <a:gdLst>
                <a:gd name="connsiteX0" fmla="*/ 1571814 w 2836108"/>
                <a:gd name="connsiteY0" fmla="*/ 0 h 3091278"/>
                <a:gd name="connsiteX1" fmla="*/ 2784702 w 2836108"/>
                <a:gd name="connsiteY1" fmla="*/ 562469 h 3091278"/>
                <a:gd name="connsiteX2" fmla="*/ 2836108 w 2836108"/>
                <a:gd name="connsiteY2" fmla="*/ 630068 h 3091278"/>
                <a:gd name="connsiteX3" fmla="*/ 2836108 w 2836108"/>
                <a:gd name="connsiteY3" fmla="*/ 2461210 h 3091278"/>
                <a:gd name="connsiteX4" fmla="*/ 2784702 w 2836108"/>
                <a:gd name="connsiteY4" fmla="*/ 2528809 h 3091278"/>
                <a:gd name="connsiteX5" fmla="*/ 1571814 w 2836108"/>
                <a:gd name="connsiteY5" fmla="*/ 3091278 h 3091278"/>
                <a:gd name="connsiteX6" fmla="*/ 0 w 2836108"/>
                <a:gd name="connsiteY6" fmla="*/ 1545639 h 3091278"/>
                <a:gd name="connsiteX7" fmla="*/ 1571814 w 2836108"/>
                <a:gd name="connsiteY7" fmla="*/ 0 h 309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6108" h="3091278">
                  <a:moveTo>
                    <a:pt x="1571814" y="0"/>
                  </a:moveTo>
                  <a:cubicBezTo>
                    <a:pt x="2060114" y="0"/>
                    <a:pt x="2496408" y="218955"/>
                    <a:pt x="2784702" y="562469"/>
                  </a:cubicBezTo>
                  <a:lnTo>
                    <a:pt x="2836108" y="630068"/>
                  </a:lnTo>
                  <a:lnTo>
                    <a:pt x="2836108" y="2461210"/>
                  </a:lnTo>
                  <a:lnTo>
                    <a:pt x="2784702" y="2528809"/>
                  </a:lnTo>
                  <a:cubicBezTo>
                    <a:pt x="2496408" y="2872323"/>
                    <a:pt x="2060114" y="3091278"/>
                    <a:pt x="1571814" y="3091278"/>
                  </a:cubicBezTo>
                  <a:cubicBezTo>
                    <a:pt x="703725" y="3091278"/>
                    <a:pt x="0" y="2399272"/>
                    <a:pt x="0" y="1545639"/>
                  </a:cubicBezTo>
                  <a:cubicBezTo>
                    <a:pt x="0" y="692006"/>
                    <a:pt x="703725" y="0"/>
                    <a:pt x="1571814" y="0"/>
                  </a:cubicBezTo>
                  <a:close/>
                </a:path>
              </a:pathLst>
            </a:custGeom>
          </p:spPr>
        </p:pic>
      </p:grpSp>
      <p:grpSp>
        <p:nvGrpSpPr>
          <p:cNvPr id="8" name="Csoportba foglalás 7"/>
          <p:cNvGrpSpPr/>
          <p:nvPr/>
        </p:nvGrpSpPr>
        <p:grpSpPr>
          <a:xfrm>
            <a:off x="9449726" y="1778785"/>
            <a:ext cx="2789516" cy="2819358"/>
            <a:chOff x="9449726" y="1778785"/>
            <a:chExt cx="2789516" cy="2819358"/>
          </a:xfrm>
        </p:grpSpPr>
        <p:sp>
          <p:nvSpPr>
            <p:cNvPr id="54" name="Ellipszis 53"/>
            <p:cNvSpPr/>
            <p:nvPr/>
          </p:nvSpPr>
          <p:spPr>
            <a:xfrm>
              <a:off x="9510611" y="1802754"/>
              <a:ext cx="2728631" cy="2795389"/>
            </a:xfrm>
            <a:prstGeom prst="ellipse">
              <a:avLst/>
            </a:prstGeom>
            <a:solidFill>
              <a:srgbClr val="FABE98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80" name="Kép 7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3118" b="100000" l="0" r="100000">
                          <a14:foregroundMark x1="51923" y1="34981" x2="42521" y2="39544"/>
                          <a14:foregroundMark x1="26923" y1="40684" x2="30128" y2="55703"/>
                          <a14:foregroundMark x1="19658" y1="62167" x2="22650" y2="82129"/>
                          <a14:foregroundMark x1="39744" y1="17681" x2="27778" y2="57224"/>
                          <a14:foregroundMark x1="83333" y1="14449" x2="36111" y2="17110"/>
                          <a14:foregroundMark x1="37179" y1="17110" x2="20085" y2="38593"/>
                          <a14:foregroundMark x1="74573" y1="19772" x2="91026" y2="70532"/>
                          <a14:foregroundMark x1="95940" y1="72433" x2="57692" y2="87833"/>
                          <a14:foregroundMark x1="94658" y1="75856" x2="94872" y2="90684"/>
                          <a14:foregroundMark x1="92308" y1="47338" x2="66239" y2="56084"/>
                          <a14:foregroundMark x1="24573" y1="96578" x2="65385" y2="94677"/>
                          <a14:foregroundMark x1="69872" y1="87643" x2="13675" y2="76616"/>
                          <a14:foregroundMark x1="19658" y1="45627" x2="26496" y2="63688"/>
                          <a14:foregroundMark x1="96154" y1="79658" x2="94231" y2="99620"/>
                          <a14:foregroundMark x1="89744" y1="94487" x2="27564" y2="93346"/>
                          <a14:foregroundMark x1="19658" y1="56274" x2="32692" y2="72243"/>
                          <a14:foregroundMark x1="17735" y1="69011" x2="855" y2="66160"/>
                          <a14:foregroundMark x1="82051" y1="32890" x2="66880" y2="32129"/>
                          <a14:foregroundMark x1="20085" y1="67490" x2="20085" y2="67490"/>
                          <a14:foregroundMark x1="19872" y1="78897" x2="14103" y2="79848"/>
                          <a14:foregroundMark x1="28205" y1="44867" x2="24786" y2="53232"/>
                          <a14:backgroundMark x1="25641" y1="49430" x2="25641" y2="49430"/>
                          <a14:backgroundMark x1="19658" y1="60456" x2="17949" y2="63118"/>
                        </a14:backgroundRemoval>
                      </a14:imgEffect>
                    </a14:imgLayer>
                  </a14:imgProps>
                </a:ext>
              </a:extLst>
            </a:blip>
            <a:srcRect l="598" t="3602"/>
            <a:stretch>
              <a:fillRect/>
            </a:stretch>
          </p:blipFill>
          <p:spPr>
            <a:xfrm>
              <a:off x="9449726" y="1778785"/>
              <a:ext cx="2461708" cy="2795389"/>
            </a:xfrm>
            <a:custGeom>
              <a:avLst/>
              <a:gdLst>
                <a:gd name="connsiteX0" fmla="*/ 1571814 w 2836108"/>
                <a:gd name="connsiteY0" fmla="*/ 0 h 3091278"/>
                <a:gd name="connsiteX1" fmla="*/ 2784702 w 2836108"/>
                <a:gd name="connsiteY1" fmla="*/ 562469 h 3091278"/>
                <a:gd name="connsiteX2" fmla="*/ 2836108 w 2836108"/>
                <a:gd name="connsiteY2" fmla="*/ 630068 h 3091278"/>
                <a:gd name="connsiteX3" fmla="*/ 2836108 w 2836108"/>
                <a:gd name="connsiteY3" fmla="*/ 2461210 h 3091278"/>
                <a:gd name="connsiteX4" fmla="*/ 2784702 w 2836108"/>
                <a:gd name="connsiteY4" fmla="*/ 2528809 h 3091278"/>
                <a:gd name="connsiteX5" fmla="*/ 1571814 w 2836108"/>
                <a:gd name="connsiteY5" fmla="*/ 3091278 h 3091278"/>
                <a:gd name="connsiteX6" fmla="*/ 0 w 2836108"/>
                <a:gd name="connsiteY6" fmla="*/ 1545639 h 3091278"/>
                <a:gd name="connsiteX7" fmla="*/ 1571814 w 2836108"/>
                <a:gd name="connsiteY7" fmla="*/ 0 h 309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6108" h="3091278">
                  <a:moveTo>
                    <a:pt x="1571814" y="0"/>
                  </a:moveTo>
                  <a:cubicBezTo>
                    <a:pt x="2060114" y="0"/>
                    <a:pt x="2496408" y="218955"/>
                    <a:pt x="2784702" y="562469"/>
                  </a:cubicBezTo>
                  <a:lnTo>
                    <a:pt x="2836108" y="630068"/>
                  </a:lnTo>
                  <a:lnTo>
                    <a:pt x="2836108" y="2461210"/>
                  </a:lnTo>
                  <a:lnTo>
                    <a:pt x="2784702" y="2528809"/>
                  </a:lnTo>
                  <a:cubicBezTo>
                    <a:pt x="2496408" y="2872323"/>
                    <a:pt x="2060114" y="3091278"/>
                    <a:pt x="1571814" y="3091278"/>
                  </a:cubicBezTo>
                  <a:cubicBezTo>
                    <a:pt x="703725" y="3091278"/>
                    <a:pt x="0" y="2399272"/>
                    <a:pt x="0" y="1545639"/>
                  </a:cubicBezTo>
                  <a:cubicBezTo>
                    <a:pt x="0" y="692006"/>
                    <a:pt x="703725" y="0"/>
                    <a:pt x="1571814" y="0"/>
                  </a:cubicBezTo>
                  <a:close/>
                </a:path>
              </a:pathLst>
            </a:custGeom>
          </p:spPr>
        </p:pic>
      </p:grpSp>
      <p:sp>
        <p:nvSpPr>
          <p:cNvPr id="81" name="Ellipszis buborék 80"/>
          <p:cNvSpPr/>
          <p:nvPr/>
        </p:nvSpPr>
        <p:spPr>
          <a:xfrm>
            <a:off x="3955312" y="2721935"/>
            <a:ext cx="2702445" cy="2027550"/>
          </a:xfrm>
          <a:prstGeom prst="wedgeEllipseCallout">
            <a:avLst>
              <a:gd name="adj1" fmla="val 132938"/>
              <a:gd name="adj2" fmla="val -19317"/>
            </a:avLst>
          </a:prstGeom>
          <a:solidFill>
            <a:schemeClr val="bg1"/>
          </a:solidFill>
          <a:ln>
            <a:noFill/>
          </a:ln>
          <a:effectLst>
            <a:outerShdw blurRad="50800" dist="127000" algn="l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rgbClr val="333333"/>
                </a:solidFill>
                <a:latin typeface="+mj-lt"/>
              </a:rPr>
              <a:t>Ott jönnek!</a:t>
            </a:r>
            <a:endParaRPr lang="hu-HU" sz="3200" dirty="0">
              <a:solidFill>
                <a:srgbClr val="333333"/>
              </a:solidFill>
              <a:latin typeface="+mj-lt"/>
            </a:endParaRPr>
          </a:p>
          <a:p>
            <a:pPr algn="ctr"/>
            <a:endParaRPr lang="hu-HU" sz="3200" dirty="0">
              <a:solidFill>
                <a:srgbClr val="85A27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9799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8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8">
              <a:srgbClr val="3EA2A4"/>
            </a:gs>
            <a:gs pos="53000">
              <a:srgbClr val="D0ECED"/>
            </a:gs>
            <a:gs pos="88000">
              <a:srgbClr val="FBD19A"/>
            </a:gs>
            <a:gs pos="97000">
              <a:srgbClr val="FCCF9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893" y="2727838"/>
            <a:ext cx="2453955" cy="3022482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9105" y="2550695"/>
            <a:ext cx="5297529" cy="4767251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02" b="94811" l="4444" r="79397">
                        <a14:foregroundMark x1="72778" y1="18866" x2="70851" y2="38117"/>
                        <a14:foregroundMark x1="33592" y1="26618" x2="40740" y2="41544"/>
                        <a14:foregroundMark x1="15724" y1="22646" x2="43474" y2="19154"/>
                        <a14:foregroundMark x1="29832" y1="18674" x2="31106" y2="42761"/>
                        <a14:foregroundMark x1="75886" y1="30878" x2="74052" y2="54452"/>
                        <a14:foregroundMark x1="17651" y1="13101" x2="19608" y2="14734"/>
                        <a14:backgroundMark x1="81355" y1="35170" x2="82722" y2="36867"/>
                        <a14:backgroundMark x1="83965" y1="38149" x2="92418" y2="34593"/>
                        <a14:backgroundMark x1="79801" y1="36579" x2="80640" y2="38853"/>
                        <a14:backgroundMark x1="77191" y1="17585" x2="80516" y2="25432"/>
                        <a14:backgroundMark x1="74518" y1="27098" x2="77626" y2="24151"/>
                        <a14:backgroundMark x1="75792" y1="27194" x2="75792" y2="27194"/>
                        <a14:backgroundMark x1="73959" y1="31518" x2="73959" y2="31518"/>
                        <a14:backgroundMark x1="73866" y1="32575" x2="73866" y2="38309"/>
                        <a14:backgroundMark x1="73866" y1="28796" x2="73866" y2="28796"/>
                        <a14:backgroundMark x1="78496" y1="27995" x2="78496" y2="31294"/>
                        <a14:backgroundMark x1="64854" y1="7623" x2="70820" y2="19635"/>
                      </a14:backgroundRemoval>
                    </a14:imgEffect>
                  </a14:imgLayer>
                </a14:imgProps>
              </a:ext>
            </a:extLst>
          </a:blip>
          <a:srcRect l="8146" t="3389" r="20179" b="6693"/>
          <a:stretch/>
        </p:blipFill>
        <p:spPr>
          <a:xfrm>
            <a:off x="96253" y="2550695"/>
            <a:ext cx="4546013" cy="5532976"/>
          </a:xfrm>
          <a:prstGeom prst="rect">
            <a:avLst/>
          </a:prstGeom>
        </p:spPr>
      </p:pic>
      <p:sp>
        <p:nvSpPr>
          <p:cNvPr id="18" name="Ellipszis buborék 17"/>
          <p:cNvSpPr/>
          <p:nvPr/>
        </p:nvSpPr>
        <p:spPr>
          <a:xfrm>
            <a:off x="7004870" y="268950"/>
            <a:ext cx="2231098" cy="1586420"/>
          </a:xfrm>
          <a:prstGeom prst="wedgeEllipseCallout">
            <a:avLst>
              <a:gd name="adj1" fmla="val 17951"/>
              <a:gd name="adj2" fmla="val 73151"/>
            </a:avLst>
          </a:prstGeom>
          <a:solidFill>
            <a:schemeClr val="bg1"/>
          </a:solidFill>
          <a:ln>
            <a:noFill/>
          </a:ln>
          <a:effectLst>
            <a:outerShdw blurRad="50800" dist="127000" algn="l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333333"/>
                </a:solidFill>
                <a:latin typeface="+mj-lt"/>
              </a:rPr>
              <a:t>Csodálatos a föld, amit bejártunk!</a:t>
            </a:r>
          </a:p>
        </p:txBody>
      </p:sp>
      <p:sp>
        <p:nvSpPr>
          <p:cNvPr id="19" name="Ellipszis buborék 18"/>
          <p:cNvSpPr/>
          <p:nvPr/>
        </p:nvSpPr>
        <p:spPr>
          <a:xfrm>
            <a:off x="9347397" y="129817"/>
            <a:ext cx="2609850" cy="1846057"/>
          </a:xfrm>
          <a:prstGeom prst="wedgeEllipseCallout">
            <a:avLst>
              <a:gd name="adj1" fmla="val -60788"/>
              <a:gd name="adj2" fmla="val 96642"/>
            </a:avLst>
          </a:prstGeom>
          <a:solidFill>
            <a:schemeClr val="bg1"/>
          </a:solidFill>
          <a:ln>
            <a:noFill/>
          </a:ln>
          <a:effectLst>
            <a:outerShdw blurRad="50800" dist="127000" algn="l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333333"/>
                </a:solidFill>
                <a:latin typeface="+mj-lt"/>
              </a:rPr>
              <a:t>Nézzétek, hogy milyen hatalmas szőlőfürtök teremnek ott!</a:t>
            </a:r>
          </a:p>
        </p:txBody>
      </p:sp>
      <p:sp>
        <p:nvSpPr>
          <p:cNvPr id="21" name="Ellipszis buborék 20"/>
          <p:cNvSpPr/>
          <p:nvPr/>
        </p:nvSpPr>
        <p:spPr>
          <a:xfrm>
            <a:off x="3962401" y="523385"/>
            <a:ext cx="2963696" cy="1586420"/>
          </a:xfrm>
          <a:prstGeom prst="wedgeEllipseCallout">
            <a:avLst>
              <a:gd name="adj1" fmla="val 36250"/>
              <a:gd name="adj2" fmla="val 79155"/>
            </a:avLst>
          </a:prstGeom>
          <a:solidFill>
            <a:schemeClr val="bg1"/>
          </a:solidFill>
          <a:ln>
            <a:noFill/>
          </a:ln>
          <a:effectLst>
            <a:outerShdw blurRad="50800" dist="127000" algn="l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333333"/>
                </a:solidFill>
                <a:latin typeface="+mj-lt"/>
              </a:rPr>
              <a:t>Hatalmas gránátalmákat találtunk! Tejjel mézzel folyó föld az!</a:t>
            </a:r>
          </a:p>
        </p:txBody>
      </p:sp>
      <p:sp>
        <p:nvSpPr>
          <p:cNvPr id="23" name="Ellipszis buborék 22"/>
          <p:cNvSpPr/>
          <p:nvPr/>
        </p:nvSpPr>
        <p:spPr>
          <a:xfrm>
            <a:off x="6143478" y="5232138"/>
            <a:ext cx="2004830" cy="1390650"/>
          </a:xfrm>
          <a:prstGeom prst="wedgeEllipseCallout">
            <a:avLst>
              <a:gd name="adj1" fmla="val 65109"/>
              <a:gd name="adj2" fmla="val -51734"/>
            </a:avLst>
          </a:prstGeom>
          <a:solidFill>
            <a:schemeClr val="bg1"/>
          </a:solidFill>
          <a:ln>
            <a:noFill/>
          </a:ln>
          <a:effectLst>
            <a:outerShdw blurRad="50800" dist="127000" algn="l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333333"/>
                </a:solidFill>
                <a:latin typeface="+mj-lt"/>
              </a:rPr>
              <a:t>Nézzétek, mekkora fügéket hoztunk!</a:t>
            </a:r>
          </a:p>
        </p:txBody>
      </p:sp>
      <p:sp>
        <p:nvSpPr>
          <p:cNvPr id="24" name="Ellipszis buborék 23"/>
          <p:cNvSpPr/>
          <p:nvPr/>
        </p:nvSpPr>
        <p:spPr>
          <a:xfrm>
            <a:off x="629544" y="357521"/>
            <a:ext cx="2399405" cy="1390650"/>
          </a:xfrm>
          <a:prstGeom prst="wedgeEllipseCallout">
            <a:avLst>
              <a:gd name="adj1" fmla="val -9957"/>
              <a:gd name="adj2" fmla="val 100321"/>
            </a:avLst>
          </a:prstGeom>
          <a:solidFill>
            <a:schemeClr val="bg1"/>
          </a:solidFill>
          <a:ln>
            <a:noFill/>
          </a:ln>
          <a:effectLst>
            <a:outerShdw blurRad="50800" dist="127000" algn="l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333333"/>
                </a:solidFill>
                <a:latin typeface="+mj-lt"/>
              </a:rPr>
              <a:t>Nahát, ez csodálatos!</a:t>
            </a:r>
          </a:p>
        </p:txBody>
      </p:sp>
      <p:sp>
        <p:nvSpPr>
          <p:cNvPr id="27" name="Ellipszis buborék 26"/>
          <p:cNvSpPr/>
          <p:nvPr/>
        </p:nvSpPr>
        <p:spPr>
          <a:xfrm>
            <a:off x="2484813" y="1505744"/>
            <a:ext cx="1199702" cy="940259"/>
          </a:xfrm>
          <a:prstGeom prst="wedgeEllipseCallout">
            <a:avLst>
              <a:gd name="adj1" fmla="val -65130"/>
              <a:gd name="adj2" fmla="val 62047"/>
            </a:avLst>
          </a:prstGeom>
          <a:solidFill>
            <a:schemeClr val="bg1"/>
          </a:solidFill>
          <a:ln>
            <a:noFill/>
          </a:ln>
          <a:effectLst>
            <a:outerShdw blurRad="50800" dist="127000" algn="l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333333"/>
                </a:solidFill>
                <a:latin typeface="+mj-lt"/>
              </a:rPr>
              <a:t>Éljen!</a:t>
            </a:r>
          </a:p>
        </p:txBody>
      </p:sp>
      <p:sp>
        <p:nvSpPr>
          <p:cNvPr id="28" name="Ellipszis buborék 27"/>
          <p:cNvSpPr/>
          <p:nvPr/>
        </p:nvSpPr>
        <p:spPr>
          <a:xfrm>
            <a:off x="3975668" y="2208899"/>
            <a:ext cx="2167810" cy="940259"/>
          </a:xfrm>
          <a:prstGeom prst="wedgeEllipseCallout">
            <a:avLst>
              <a:gd name="adj1" fmla="val -47976"/>
              <a:gd name="adj2" fmla="val 56241"/>
            </a:avLst>
          </a:prstGeom>
          <a:solidFill>
            <a:schemeClr val="bg1"/>
          </a:solidFill>
          <a:ln>
            <a:noFill/>
          </a:ln>
          <a:effectLst>
            <a:outerShdw blurRad="50800" dist="127000" algn="l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333333"/>
                </a:solidFill>
                <a:latin typeface="+mj-lt"/>
              </a:rPr>
              <a:t>Ez nagyszerű!</a:t>
            </a:r>
          </a:p>
        </p:txBody>
      </p:sp>
    </p:spTree>
    <p:extLst>
      <p:ext uri="{BB962C8B-B14F-4D97-AF65-F5344CB8AC3E}">
        <p14:creationId xmlns:p14="http://schemas.microsoft.com/office/powerpoint/2010/main" val="34387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7" grpId="0" animBg="1"/>
      <p:bldP spid="27" grpId="1" animBg="1"/>
      <p:bldP spid="28" grpId="0" animBg="1"/>
      <p:bldP spid="28" grpId="1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5818</TotalTime>
  <Words>831</Words>
  <Application>Microsoft Office PowerPoint</Application>
  <PresentationFormat>Szélesvásznú</PresentationFormat>
  <Paragraphs>131</Paragraphs>
  <Slides>18</Slides>
  <Notes>1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2</vt:i4>
      </vt:variant>
      <vt:variant>
        <vt:lpstr>Diacímek</vt:lpstr>
      </vt:variant>
      <vt:variant>
        <vt:i4>18</vt:i4>
      </vt:variant>
    </vt:vector>
  </HeadingPairs>
  <TitlesOfParts>
    <vt:vector size="25" baseType="lpstr">
      <vt:lpstr>Arial</vt:lpstr>
      <vt:lpstr>Calibri</vt:lpstr>
      <vt:lpstr>Comic Sans MS</vt:lpstr>
      <vt:lpstr>Times New Roman</vt:lpstr>
      <vt:lpstr>Wingdings 3</vt:lpstr>
      <vt:lpstr>Office-téma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Microsoft-fiók</dc:creator>
  <cp:lastModifiedBy>Zimányi Noémi</cp:lastModifiedBy>
  <cp:revision>821</cp:revision>
  <dcterms:created xsi:type="dcterms:W3CDTF">2020-11-20T19:02:52Z</dcterms:created>
  <dcterms:modified xsi:type="dcterms:W3CDTF">2021-01-18T08:01:35Z</dcterms:modified>
</cp:coreProperties>
</file>