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0" r:id="rId2"/>
    <p:sldId id="371" r:id="rId3"/>
    <p:sldId id="489" r:id="rId4"/>
    <p:sldId id="492" r:id="rId5"/>
    <p:sldId id="491" r:id="rId6"/>
    <p:sldId id="490" r:id="rId7"/>
    <p:sldId id="496" r:id="rId8"/>
    <p:sldId id="497" r:id="rId9"/>
    <p:sldId id="494" r:id="rId10"/>
    <p:sldId id="493" r:id="rId11"/>
    <p:sldId id="453" r:id="rId12"/>
    <p:sldId id="45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fiók" initials="M" lastIdx="1" clrIdx="0">
    <p:extLst>
      <p:ext uri="{19B8F6BF-5375-455C-9EA6-DF929625EA0E}">
        <p15:presenceInfo xmlns:p15="http://schemas.microsoft.com/office/powerpoint/2012/main" userId="79d1698f638b4b26" providerId="Windows Live"/>
      </p:ext>
    </p:extLst>
  </p:cmAuthor>
  <p:cmAuthor id="2" name="Noémi Zimányi" initials="NZ" lastIdx="1" clrIdx="1">
    <p:extLst>
      <p:ext uri="{19B8F6BF-5375-455C-9EA6-DF929625EA0E}">
        <p15:presenceInfo xmlns:p15="http://schemas.microsoft.com/office/powerpoint/2012/main" userId="Noémi Zimán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7C439"/>
    <a:srgbClr val="4EA17A"/>
    <a:srgbClr val="EB553E"/>
    <a:srgbClr val="FFD434"/>
    <a:srgbClr val="533932"/>
    <a:srgbClr val="A18F63"/>
    <a:srgbClr val="915C11"/>
    <a:srgbClr val="4EA17C"/>
    <a:srgbClr val="203542"/>
    <a:srgbClr val="2C4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4" autoAdjust="0"/>
    <p:restoredTop sz="95332" autoAdjust="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1T22:30:15.90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2021. 07. 12.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7ZgXa3ljb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7ZgXa3ljb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rgbClr val="EB553E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zenehallgatáshoz fejhallgató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kendő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kisebb labda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kendő szem bekötéséhez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EB553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chemeClr val="bg1"/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chemeClr val="bg1"/>
                </a:solidFill>
              </a:rPr>
              <a:t> ). Az alkalmazás elérhető Windows-</a:t>
            </a:r>
            <a:r>
              <a:rPr lang="hu-HU" dirty="0" err="1">
                <a:solidFill>
                  <a:schemeClr val="bg1"/>
                </a:solidFill>
              </a:rPr>
              <a:t>os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r>
              <a:rPr lang="hu-HU" dirty="0" err="1">
                <a:solidFill>
                  <a:schemeClr val="bg1"/>
                </a:solidFill>
              </a:rPr>
              <a:t>Android-os</a:t>
            </a:r>
            <a:r>
              <a:rPr lang="hu-HU" dirty="0">
                <a:solidFill>
                  <a:schemeClr val="bg1"/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rgbClr val="EB553E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400" dirty="0">
                <a:solidFill>
                  <a:prstClr val="white"/>
                </a:solidFill>
                <a:cs typeface="Arial" panose="020B0604020202020204" pitchFamily="34" charset="0"/>
              </a:rPr>
              <a:t>EGYÜTTMŰKÖDÖM MÁSOKKAL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86731" y="1925622"/>
            <a:ext cx="3616572" cy="707886"/>
          </a:xfrm>
          <a:prstGeom prst="rect">
            <a:avLst/>
          </a:prstGeom>
          <a:ln w="76200">
            <a:solidFill>
              <a:srgbClr val="C7C439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Áldás lehetsz mások számára!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337" y="357781"/>
            <a:ext cx="7756365" cy="4132137"/>
          </a:xfrm>
          <a:prstGeom prst="rect">
            <a:avLst/>
          </a:prstGeom>
          <a:ln w="76200">
            <a:solidFill>
              <a:srgbClr val="C7C439"/>
            </a:solidFill>
          </a:ln>
        </p:spPr>
      </p:pic>
      <p:pic>
        <p:nvPicPr>
          <p:cNvPr id="8" name="Tégy, Uram engem áldássá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47403" y="4630396"/>
            <a:ext cx="2135007" cy="213500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6731" y="2853827"/>
            <a:ext cx="3616572" cy="707886"/>
          </a:xfrm>
          <a:prstGeom prst="rect">
            <a:avLst/>
          </a:prstGeom>
          <a:ln w="76200">
            <a:solidFill>
              <a:srgbClr val="C7C439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Ha hálás vagy Istennek, akkor segítesz másoknak.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86731" y="3782032"/>
            <a:ext cx="3616572" cy="707886"/>
          </a:xfrm>
          <a:prstGeom prst="rect">
            <a:avLst/>
          </a:prstGeom>
          <a:ln w="76200">
            <a:solidFill>
              <a:srgbClr val="C7C439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Amikor </a:t>
            </a:r>
            <a:r>
              <a:rPr lang="hu-HU" sz="2000" dirty="0" err="1">
                <a:solidFill>
                  <a:schemeClr val="bg1"/>
                </a:solidFill>
              </a:rPr>
              <a:t>elvégzel</a:t>
            </a:r>
            <a:r>
              <a:rPr lang="hu-HU" sz="2000" dirty="0">
                <a:solidFill>
                  <a:schemeClr val="bg1"/>
                </a:solidFill>
              </a:rPr>
              <a:t> egy küldetést, adj hálát Istennek!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236337" y="5097734"/>
            <a:ext cx="4120588" cy="1200329"/>
          </a:xfrm>
          <a:prstGeom prst="rect">
            <a:avLst/>
          </a:prstGeom>
          <a:ln w="76200">
            <a:solidFill>
              <a:srgbClr val="C7C439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/>
              <a:t>Ez az ének erről szól.</a:t>
            </a:r>
          </a:p>
          <a:p>
            <a:r>
              <a:rPr lang="hu-HU" sz="2400" dirty="0"/>
              <a:t>Tanuld meg!</a:t>
            </a:r>
          </a:p>
          <a:p>
            <a:r>
              <a:rPr lang="hu-HU" sz="2400" dirty="0"/>
              <a:t>Kattints a hangszóróra!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116" y="5159987"/>
            <a:ext cx="1085187" cy="107582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686" y="562029"/>
            <a:ext cx="1111170" cy="10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86137" y="277792"/>
            <a:ext cx="422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Kép forrása: </a:t>
            </a:r>
            <a:r>
              <a:rPr lang="hu-HU" dirty="0">
                <a:hlinkClick r:id="rId2"/>
              </a:rPr>
              <a:t>A kép ebből a videóból való.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EB553E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zis 34"/>
          <p:cNvSpPr/>
          <p:nvPr/>
        </p:nvSpPr>
        <p:spPr>
          <a:xfrm>
            <a:off x="10683952" y="-545296"/>
            <a:ext cx="1813124" cy="1727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B553E"/>
                </a:solidFill>
                <a:latin typeface="Kristen ITC" panose="03050502040202030202" pitchFamily="66" charset="0"/>
              </a:rPr>
              <a:t>cél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568986" y="417744"/>
            <a:ext cx="43955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Kristen ITC" panose="03050502040202030202" pitchFamily="66" charset="0"/>
              </a:rPr>
              <a:t>Játsszunk! </a:t>
            </a:r>
          </a:p>
          <a:p>
            <a:r>
              <a:rPr lang="hu-HU" sz="2800" dirty="0">
                <a:solidFill>
                  <a:schemeClr val="bg1"/>
                </a:solidFill>
                <a:latin typeface="Kristen ITC" panose="03050502040202030202" pitchFamily="66" charset="0"/>
              </a:rPr>
              <a:t>Játék 4 tagú csapattal és támogatókkal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57761" y="1687790"/>
            <a:ext cx="4456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Szükséges eszközök: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kendő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kisebb labda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kendő szem bekötéséhez (elmaradhat)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284831" y="2259801"/>
            <a:ext cx="55069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bg1"/>
                </a:solidFill>
              </a:rPr>
              <a:t>Játék menete:</a:t>
            </a:r>
          </a:p>
          <a:p>
            <a:pPr marL="342900" indent="-342900">
              <a:buAutoNum type="arabicPeriod"/>
            </a:pPr>
            <a:r>
              <a:rPr lang="hu-HU" sz="2200" dirty="0">
                <a:solidFill>
                  <a:schemeClr val="bg1"/>
                </a:solidFill>
              </a:rPr>
              <a:t>Kijelölünk egy útvonalat, amin a 4 gyermek elviszi a labdát a kendőben egyik helyről a másikra. Kezdőponttól a célig kell elmenniük.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7" y="304732"/>
            <a:ext cx="5499069" cy="1652159"/>
          </a:xfrm>
          <a:prstGeom prst="rect">
            <a:avLst/>
          </a:prstGeom>
        </p:spPr>
      </p:pic>
      <p:sp>
        <p:nvSpPr>
          <p:cNvPr id="20" name="Ötszög 19"/>
          <p:cNvSpPr/>
          <p:nvPr/>
        </p:nvSpPr>
        <p:spPr>
          <a:xfrm rot="5400000">
            <a:off x="-13709" y="1910247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78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Ötszög 20"/>
          <p:cNvSpPr/>
          <p:nvPr/>
        </p:nvSpPr>
        <p:spPr>
          <a:xfrm rot="5400000">
            <a:off x="60533" y="3301958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78D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Ötszög 21"/>
          <p:cNvSpPr/>
          <p:nvPr/>
        </p:nvSpPr>
        <p:spPr>
          <a:xfrm rot="3458455">
            <a:off x="275948" y="4670770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C7C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Ötszög 22"/>
          <p:cNvSpPr/>
          <p:nvPr/>
        </p:nvSpPr>
        <p:spPr>
          <a:xfrm rot="718620">
            <a:off x="1523902" y="5572670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C7C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Ötszög 23"/>
          <p:cNvSpPr/>
          <p:nvPr/>
        </p:nvSpPr>
        <p:spPr>
          <a:xfrm rot="21244331">
            <a:off x="3024137" y="5843749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D4D16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Ötszög 24"/>
          <p:cNvSpPr/>
          <p:nvPr/>
        </p:nvSpPr>
        <p:spPr>
          <a:xfrm rot="18357151">
            <a:off x="4181121" y="5173928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D4D16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Ötszög 25"/>
          <p:cNvSpPr/>
          <p:nvPr/>
        </p:nvSpPr>
        <p:spPr>
          <a:xfrm rot="16200000">
            <a:off x="4553667" y="3786770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D4D166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Ötszög 26"/>
          <p:cNvSpPr/>
          <p:nvPr/>
        </p:nvSpPr>
        <p:spPr>
          <a:xfrm rot="17792489">
            <a:off x="4605486" y="2146696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D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Ötszög 28"/>
          <p:cNvSpPr/>
          <p:nvPr/>
        </p:nvSpPr>
        <p:spPr>
          <a:xfrm rot="1226344">
            <a:off x="5689529" y="1735662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D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Ötszög 29"/>
          <p:cNvSpPr/>
          <p:nvPr/>
        </p:nvSpPr>
        <p:spPr>
          <a:xfrm>
            <a:off x="7110506" y="1956891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D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Ötszög 30"/>
          <p:cNvSpPr/>
          <p:nvPr/>
        </p:nvSpPr>
        <p:spPr>
          <a:xfrm>
            <a:off x="8437182" y="2031877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E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Ötszög 31"/>
          <p:cNvSpPr/>
          <p:nvPr/>
        </p:nvSpPr>
        <p:spPr>
          <a:xfrm>
            <a:off x="9655252" y="2078246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E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Ötszög 32"/>
          <p:cNvSpPr/>
          <p:nvPr/>
        </p:nvSpPr>
        <p:spPr>
          <a:xfrm rot="18000435">
            <a:off x="10706649" y="1543276"/>
            <a:ext cx="1028700" cy="335999"/>
          </a:xfrm>
          <a:prstGeom prst="homePlate">
            <a:avLst>
              <a:gd name="adj" fmla="val 51612"/>
            </a:avLst>
          </a:prstGeom>
          <a:solidFill>
            <a:srgbClr val="FFF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536822" y="4044905"/>
            <a:ext cx="43396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chemeClr val="bg1"/>
                </a:solidFill>
              </a:rPr>
              <a:t>2. Három gyermek beköti a szemét. A negyedik lesz az irányító, ő nem köti be a szemét. Ez a gyerek lehetőleg hátul álljon, hogy mind a három társát láthassa. </a:t>
            </a:r>
          </a:p>
        </p:txBody>
      </p:sp>
      <p:sp>
        <p:nvSpPr>
          <p:cNvPr id="3" name="Téglalap 2"/>
          <p:cNvSpPr/>
          <p:nvPr/>
        </p:nvSpPr>
        <p:spPr>
          <a:xfrm>
            <a:off x="5533097" y="4293322"/>
            <a:ext cx="54000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dirty="0">
                <a:solidFill>
                  <a:schemeClr val="bg1"/>
                </a:solidFill>
              </a:rPr>
              <a:t>3. A négy gyermek megfogja a kendő négy sarkát, és egy segítő elhelyezi a labdát a kendő közepén.</a:t>
            </a:r>
          </a:p>
          <a:p>
            <a:r>
              <a:rPr lang="hu-HU" sz="2200" dirty="0">
                <a:solidFill>
                  <a:schemeClr val="bg1"/>
                </a:solidFill>
              </a:rPr>
              <a:t>Az irányító gyermek vezeti a csapatot a célhoz. </a:t>
            </a:r>
          </a:p>
        </p:txBody>
      </p:sp>
      <p:sp>
        <p:nvSpPr>
          <p:cNvPr id="7" name="Ellipszis 6"/>
          <p:cNvSpPr/>
          <p:nvPr/>
        </p:nvSpPr>
        <p:spPr>
          <a:xfrm>
            <a:off x="-408647" y="-540609"/>
            <a:ext cx="1813124" cy="1727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B553E"/>
                </a:solidFill>
                <a:latin typeface="Kristen ITC" panose="03050502040202030202" pitchFamily="66" charset="0"/>
              </a:rPr>
              <a:t>start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181503" y="6168563"/>
            <a:ext cx="74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Mielőtt </a:t>
            </a:r>
            <a:r>
              <a:rPr lang="hu-HU" sz="2400" dirty="0" err="1"/>
              <a:t>kezdenétek</a:t>
            </a:r>
            <a:r>
              <a:rPr lang="hu-HU" sz="2400" dirty="0"/>
              <a:t>, lapozzatok a következő oldalra!</a:t>
            </a:r>
          </a:p>
        </p:txBody>
      </p:sp>
    </p:spTree>
    <p:extLst>
      <p:ext uri="{BB962C8B-B14F-4D97-AF65-F5344CB8AC3E}">
        <p14:creationId xmlns:p14="http://schemas.microsoft.com/office/powerpoint/2010/main" val="40389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50"/>
                            </p:stCondLst>
                            <p:childTnLst>
                              <p:par>
                                <p:cTn id="94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" grpId="0"/>
      <p:bldP spid="3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982" y="234760"/>
            <a:ext cx="5499069" cy="1652159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623585" y="837927"/>
            <a:ext cx="1066162" cy="1307016"/>
            <a:chOff x="690880" y="1050807"/>
            <a:chExt cx="1864360" cy="2497226"/>
          </a:xfrm>
        </p:grpSpPr>
        <p:sp>
          <p:nvSpPr>
            <p:cNvPr id="9" name="Téglalap 1"/>
            <p:cNvSpPr/>
            <p:nvPr/>
          </p:nvSpPr>
          <p:spPr>
            <a:xfrm>
              <a:off x="797560" y="1050807"/>
              <a:ext cx="1605280" cy="1701026"/>
            </a:xfrm>
            <a:custGeom>
              <a:avLst/>
              <a:gdLst>
                <a:gd name="connsiteX0" fmla="*/ 0 w 1976120"/>
                <a:gd name="connsiteY0" fmla="*/ 0 h 2362200"/>
                <a:gd name="connsiteX1" fmla="*/ 1976120 w 1976120"/>
                <a:gd name="connsiteY1" fmla="*/ 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0 w 1976120"/>
                <a:gd name="connsiteY0" fmla="*/ 0 h 2362200"/>
                <a:gd name="connsiteX1" fmla="*/ 1651000 w 1976120"/>
                <a:gd name="connsiteY1" fmla="*/ 16256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0 w 1976120"/>
                <a:gd name="connsiteY0" fmla="*/ 0 h 2362200"/>
                <a:gd name="connsiteX1" fmla="*/ 1651000 w 1976120"/>
                <a:gd name="connsiteY1" fmla="*/ 16256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284480 w 1976120"/>
                <a:gd name="connsiteY0" fmla="*/ 78670 h 2278310"/>
                <a:gd name="connsiteX1" fmla="*/ 1651000 w 1976120"/>
                <a:gd name="connsiteY1" fmla="*/ 78670 h 2278310"/>
                <a:gd name="connsiteX2" fmla="*/ 1976120 w 1976120"/>
                <a:gd name="connsiteY2" fmla="*/ 2278310 h 2278310"/>
                <a:gd name="connsiteX3" fmla="*/ 0 w 1976120"/>
                <a:gd name="connsiteY3" fmla="*/ 2278310 h 2278310"/>
                <a:gd name="connsiteX4" fmla="*/ 284480 w 1976120"/>
                <a:gd name="connsiteY4" fmla="*/ 78670 h 2278310"/>
                <a:gd name="connsiteX0" fmla="*/ 284480 w 1976120"/>
                <a:gd name="connsiteY0" fmla="*/ 142994 h 2342634"/>
                <a:gd name="connsiteX1" fmla="*/ 1651000 w 1976120"/>
                <a:gd name="connsiteY1" fmla="*/ 142994 h 2342634"/>
                <a:gd name="connsiteX2" fmla="*/ 1976120 w 1976120"/>
                <a:gd name="connsiteY2" fmla="*/ 2342634 h 2342634"/>
                <a:gd name="connsiteX3" fmla="*/ 0 w 1976120"/>
                <a:gd name="connsiteY3" fmla="*/ 2342634 h 2342634"/>
                <a:gd name="connsiteX4" fmla="*/ 284480 w 1976120"/>
                <a:gd name="connsiteY4" fmla="*/ 142994 h 2342634"/>
                <a:gd name="connsiteX0" fmla="*/ 284480 w 1762760"/>
                <a:gd name="connsiteY0" fmla="*/ 142994 h 2342634"/>
                <a:gd name="connsiteX1" fmla="*/ 1651000 w 1762760"/>
                <a:gd name="connsiteY1" fmla="*/ 142994 h 2342634"/>
                <a:gd name="connsiteX2" fmla="*/ 1762760 w 1762760"/>
                <a:gd name="connsiteY2" fmla="*/ 1529834 h 2342634"/>
                <a:gd name="connsiteX3" fmla="*/ 0 w 1762760"/>
                <a:gd name="connsiteY3" fmla="*/ 2342634 h 2342634"/>
                <a:gd name="connsiteX4" fmla="*/ 284480 w 1762760"/>
                <a:gd name="connsiteY4" fmla="*/ 142994 h 2342634"/>
                <a:gd name="connsiteX0" fmla="*/ 142240 w 1620520"/>
                <a:gd name="connsiteY0" fmla="*/ 142994 h 1570474"/>
                <a:gd name="connsiteX1" fmla="*/ 1508760 w 1620520"/>
                <a:gd name="connsiteY1" fmla="*/ 142994 h 1570474"/>
                <a:gd name="connsiteX2" fmla="*/ 1620520 w 1620520"/>
                <a:gd name="connsiteY2" fmla="*/ 1529834 h 1570474"/>
                <a:gd name="connsiteX3" fmla="*/ 0 w 1620520"/>
                <a:gd name="connsiteY3" fmla="*/ 1570474 h 1570474"/>
                <a:gd name="connsiteX4" fmla="*/ 142240 w 1620520"/>
                <a:gd name="connsiteY4" fmla="*/ 142994 h 1570474"/>
                <a:gd name="connsiteX0" fmla="*/ 142240 w 1620520"/>
                <a:gd name="connsiteY0" fmla="*/ 142994 h 1629990"/>
                <a:gd name="connsiteX1" fmla="*/ 1508760 w 1620520"/>
                <a:gd name="connsiteY1" fmla="*/ 142994 h 1629990"/>
                <a:gd name="connsiteX2" fmla="*/ 1620520 w 1620520"/>
                <a:gd name="connsiteY2" fmla="*/ 1529834 h 1629990"/>
                <a:gd name="connsiteX3" fmla="*/ 0 w 1620520"/>
                <a:gd name="connsiteY3" fmla="*/ 1570474 h 1629990"/>
                <a:gd name="connsiteX4" fmla="*/ 142240 w 1620520"/>
                <a:gd name="connsiteY4" fmla="*/ 142994 h 1629990"/>
                <a:gd name="connsiteX0" fmla="*/ 142240 w 1620520"/>
                <a:gd name="connsiteY0" fmla="*/ 142994 h 1700761"/>
                <a:gd name="connsiteX1" fmla="*/ 1508760 w 1620520"/>
                <a:gd name="connsiteY1" fmla="*/ 142994 h 1700761"/>
                <a:gd name="connsiteX2" fmla="*/ 1620520 w 1620520"/>
                <a:gd name="connsiteY2" fmla="*/ 1529834 h 1700761"/>
                <a:gd name="connsiteX3" fmla="*/ 0 w 1620520"/>
                <a:gd name="connsiteY3" fmla="*/ 1570474 h 1700761"/>
                <a:gd name="connsiteX4" fmla="*/ 142240 w 1620520"/>
                <a:gd name="connsiteY4" fmla="*/ 142994 h 1700761"/>
                <a:gd name="connsiteX0" fmla="*/ 127000 w 1605280"/>
                <a:gd name="connsiteY0" fmla="*/ 142994 h 1686979"/>
                <a:gd name="connsiteX1" fmla="*/ 1493520 w 1605280"/>
                <a:gd name="connsiteY1" fmla="*/ 142994 h 1686979"/>
                <a:gd name="connsiteX2" fmla="*/ 1605280 w 1605280"/>
                <a:gd name="connsiteY2" fmla="*/ 1529834 h 1686979"/>
                <a:gd name="connsiteX3" fmla="*/ 0 w 1605280"/>
                <a:gd name="connsiteY3" fmla="*/ 1539994 h 1686979"/>
                <a:gd name="connsiteX4" fmla="*/ 127000 w 1605280"/>
                <a:gd name="connsiteY4" fmla="*/ 142994 h 1686979"/>
                <a:gd name="connsiteX0" fmla="*/ 127000 w 1605280"/>
                <a:gd name="connsiteY0" fmla="*/ 142994 h 1701026"/>
                <a:gd name="connsiteX1" fmla="*/ 1493520 w 1605280"/>
                <a:gd name="connsiteY1" fmla="*/ 142994 h 1701026"/>
                <a:gd name="connsiteX2" fmla="*/ 1605280 w 1605280"/>
                <a:gd name="connsiteY2" fmla="*/ 1529834 h 1701026"/>
                <a:gd name="connsiteX3" fmla="*/ 0 w 1605280"/>
                <a:gd name="connsiteY3" fmla="*/ 1539994 h 1701026"/>
                <a:gd name="connsiteX4" fmla="*/ 127000 w 1605280"/>
                <a:gd name="connsiteY4" fmla="*/ 142994 h 17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80" h="1701026">
                  <a:moveTo>
                    <a:pt x="127000" y="142994"/>
                  </a:moveTo>
                  <a:cubicBezTo>
                    <a:pt x="555413" y="-36499"/>
                    <a:pt x="978747" y="-58513"/>
                    <a:pt x="1493520" y="142994"/>
                  </a:cubicBezTo>
                  <a:lnTo>
                    <a:pt x="1605280" y="1529834"/>
                  </a:lnTo>
                  <a:cubicBezTo>
                    <a:pt x="1120987" y="1782141"/>
                    <a:pt x="616373" y="1729647"/>
                    <a:pt x="0" y="1539994"/>
                  </a:cubicBezTo>
                  <a:lnTo>
                    <a:pt x="127000" y="1429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14421">
                  <a:srgbClr val="AE5250"/>
                </a:gs>
                <a:gs pos="33000">
                  <a:srgbClr val="EA1813"/>
                </a:gs>
                <a:gs pos="53016">
                  <a:srgbClr val="BC1005"/>
                </a:gs>
                <a:gs pos="92000">
                  <a:srgbClr val="9D514E"/>
                </a:gs>
                <a:gs pos="73000">
                  <a:srgbClr val="BF1E19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2"/>
            <p:cNvSpPr/>
            <p:nvPr/>
          </p:nvSpPr>
          <p:spPr>
            <a:xfrm>
              <a:off x="690880" y="2522706"/>
              <a:ext cx="1864360" cy="1025327"/>
            </a:xfrm>
            <a:custGeom>
              <a:avLst/>
              <a:gdLst>
                <a:gd name="connsiteX0" fmla="*/ 0 w 1879600"/>
                <a:gd name="connsiteY0" fmla="*/ 0 h 396240"/>
                <a:gd name="connsiteX1" fmla="*/ 1879600 w 1879600"/>
                <a:gd name="connsiteY1" fmla="*/ 0 h 396240"/>
                <a:gd name="connsiteX2" fmla="*/ 1879600 w 1879600"/>
                <a:gd name="connsiteY2" fmla="*/ 396240 h 396240"/>
                <a:gd name="connsiteX3" fmla="*/ 0 w 1879600"/>
                <a:gd name="connsiteY3" fmla="*/ 396240 h 396240"/>
                <a:gd name="connsiteX4" fmla="*/ 0 w 1879600"/>
                <a:gd name="connsiteY4" fmla="*/ 0 h 396240"/>
                <a:gd name="connsiteX0" fmla="*/ 0 w 1879600"/>
                <a:gd name="connsiteY0" fmla="*/ 0 h 396240"/>
                <a:gd name="connsiteX1" fmla="*/ 1610360 w 1879600"/>
                <a:gd name="connsiteY1" fmla="*/ 116840 h 396240"/>
                <a:gd name="connsiteX2" fmla="*/ 1879600 w 1879600"/>
                <a:gd name="connsiteY2" fmla="*/ 396240 h 396240"/>
                <a:gd name="connsiteX3" fmla="*/ 0 w 1879600"/>
                <a:gd name="connsiteY3" fmla="*/ 396240 h 396240"/>
                <a:gd name="connsiteX4" fmla="*/ 0 w 1879600"/>
                <a:gd name="connsiteY4" fmla="*/ 0 h 396240"/>
                <a:gd name="connsiteX0" fmla="*/ 0 w 1635760"/>
                <a:gd name="connsiteY0" fmla="*/ 0 h 396240"/>
                <a:gd name="connsiteX1" fmla="*/ 1610360 w 1635760"/>
                <a:gd name="connsiteY1" fmla="*/ 116840 h 396240"/>
                <a:gd name="connsiteX2" fmla="*/ 1635760 w 1635760"/>
                <a:gd name="connsiteY2" fmla="*/ 340360 h 396240"/>
                <a:gd name="connsiteX3" fmla="*/ 0 w 1635760"/>
                <a:gd name="connsiteY3" fmla="*/ 396240 h 396240"/>
                <a:gd name="connsiteX4" fmla="*/ 0 w 1635760"/>
                <a:gd name="connsiteY4" fmla="*/ 0 h 396240"/>
                <a:gd name="connsiteX0" fmla="*/ 0 w 1640840"/>
                <a:gd name="connsiteY0" fmla="*/ 35560 h 279400"/>
                <a:gd name="connsiteX1" fmla="*/ 1615440 w 1640840"/>
                <a:gd name="connsiteY1" fmla="*/ 0 h 279400"/>
                <a:gd name="connsiteX2" fmla="*/ 1640840 w 1640840"/>
                <a:gd name="connsiteY2" fmla="*/ 223520 h 279400"/>
                <a:gd name="connsiteX3" fmla="*/ 5080 w 1640840"/>
                <a:gd name="connsiteY3" fmla="*/ 279400 h 279400"/>
                <a:gd name="connsiteX4" fmla="*/ 0 w 1640840"/>
                <a:gd name="connsiteY4" fmla="*/ 35560 h 279400"/>
                <a:gd name="connsiteX0" fmla="*/ 60960 w 1701800"/>
                <a:gd name="connsiteY0" fmla="*/ 35560 h 223520"/>
                <a:gd name="connsiteX1" fmla="*/ 1676400 w 1701800"/>
                <a:gd name="connsiteY1" fmla="*/ 0 h 223520"/>
                <a:gd name="connsiteX2" fmla="*/ 1701800 w 1701800"/>
                <a:gd name="connsiteY2" fmla="*/ 223520 h 223520"/>
                <a:gd name="connsiteX3" fmla="*/ 0 w 1701800"/>
                <a:gd name="connsiteY3" fmla="*/ 172720 h 223520"/>
                <a:gd name="connsiteX4" fmla="*/ 60960 w 1701800"/>
                <a:gd name="connsiteY4" fmla="*/ 35560 h 223520"/>
                <a:gd name="connsiteX0" fmla="*/ 60960 w 1701800"/>
                <a:gd name="connsiteY0" fmla="*/ 35560 h 328091"/>
                <a:gd name="connsiteX1" fmla="*/ 1676400 w 1701800"/>
                <a:gd name="connsiteY1" fmla="*/ 0 h 328091"/>
                <a:gd name="connsiteX2" fmla="*/ 1701800 w 1701800"/>
                <a:gd name="connsiteY2" fmla="*/ 223520 h 328091"/>
                <a:gd name="connsiteX3" fmla="*/ 0 w 1701800"/>
                <a:gd name="connsiteY3" fmla="*/ 172720 h 328091"/>
                <a:gd name="connsiteX4" fmla="*/ 60960 w 1701800"/>
                <a:gd name="connsiteY4" fmla="*/ 35560 h 32809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15240 w 1656080"/>
                <a:gd name="connsiteY0" fmla="*/ 3556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15240 w 1656080"/>
                <a:gd name="connsiteY4" fmla="*/ 3556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72988 w 1656080"/>
                <a:gd name="connsiteY0" fmla="*/ 10791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72988 w 1656080"/>
                <a:gd name="connsiteY4" fmla="*/ 10791 h 439727"/>
                <a:gd name="connsiteX0" fmla="*/ 72988 w 1656080"/>
                <a:gd name="connsiteY0" fmla="*/ 10791 h 517394"/>
                <a:gd name="connsiteX1" fmla="*/ 1630680 w 1656080"/>
                <a:gd name="connsiteY1" fmla="*/ 0 h 517394"/>
                <a:gd name="connsiteX2" fmla="*/ 1656080 w 1656080"/>
                <a:gd name="connsiteY2" fmla="*/ 223520 h 517394"/>
                <a:gd name="connsiteX3" fmla="*/ 0 w 1656080"/>
                <a:gd name="connsiteY3" fmla="*/ 342004 h 517394"/>
                <a:gd name="connsiteX4" fmla="*/ 72988 w 1656080"/>
                <a:gd name="connsiteY4" fmla="*/ 10791 h 517394"/>
                <a:gd name="connsiteX0" fmla="*/ 72988 w 1656080"/>
                <a:gd name="connsiteY0" fmla="*/ 10791 h 434206"/>
                <a:gd name="connsiteX1" fmla="*/ 1630680 w 1656080"/>
                <a:gd name="connsiteY1" fmla="*/ 0 h 434206"/>
                <a:gd name="connsiteX2" fmla="*/ 1656080 w 1656080"/>
                <a:gd name="connsiteY2" fmla="*/ 223520 h 434206"/>
                <a:gd name="connsiteX3" fmla="*/ 0 w 1656080"/>
                <a:gd name="connsiteY3" fmla="*/ 342004 h 434206"/>
                <a:gd name="connsiteX4" fmla="*/ 72988 w 1656080"/>
                <a:gd name="connsiteY4" fmla="*/ 10791 h 434206"/>
                <a:gd name="connsiteX0" fmla="*/ 72988 w 1651321"/>
                <a:gd name="connsiteY0" fmla="*/ 10791 h 512893"/>
                <a:gd name="connsiteX1" fmla="*/ 1630680 w 1651321"/>
                <a:gd name="connsiteY1" fmla="*/ 0 h 512893"/>
                <a:gd name="connsiteX2" fmla="*/ 1651321 w 1651321"/>
                <a:gd name="connsiteY2" fmla="*/ 371223 h 512893"/>
                <a:gd name="connsiteX3" fmla="*/ 0 w 1651321"/>
                <a:gd name="connsiteY3" fmla="*/ 342004 h 512893"/>
                <a:gd name="connsiteX4" fmla="*/ 72988 w 1651321"/>
                <a:gd name="connsiteY4" fmla="*/ 10791 h 512893"/>
                <a:gd name="connsiteX0" fmla="*/ 72988 w 1651321"/>
                <a:gd name="connsiteY0" fmla="*/ 10791 h 456223"/>
                <a:gd name="connsiteX1" fmla="*/ 1630680 w 1651321"/>
                <a:gd name="connsiteY1" fmla="*/ 0 h 456223"/>
                <a:gd name="connsiteX2" fmla="*/ 1651321 w 1651321"/>
                <a:gd name="connsiteY2" fmla="*/ 371223 h 456223"/>
                <a:gd name="connsiteX3" fmla="*/ 0 w 1651321"/>
                <a:gd name="connsiteY3" fmla="*/ 342004 h 456223"/>
                <a:gd name="connsiteX4" fmla="*/ 72988 w 1651321"/>
                <a:gd name="connsiteY4" fmla="*/ 10791 h 456223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703668"/>
                <a:gd name="connsiteY0" fmla="*/ 3644 h 445033"/>
                <a:gd name="connsiteX1" fmla="*/ 1578333 w 1703668"/>
                <a:gd name="connsiteY1" fmla="*/ 0 h 445033"/>
                <a:gd name="connsiteX2" fmla="*/ 1703668 w 1703668"/>
                <a:gd name="connsiteY2" fmla="*/ 356929 h 445033"/>
                <a:gd name="connsiteX3" fmla="*/ 0 w 1703668"/>
                <a:gd name="connsiteY3" fmla="*/ 334857 h 445033"/>
                <a:gd name="connsiteX4" fmla="*/ 72988 w 1703668"/>
                <a:gd name="connsiteY4" fmla="*/ 3644 h 445033"/>
                <a:gd name="connsiteX0" fmla="*/ 72988 w 1703668"/>
                <a:gd name="connsiteY0" fmla="*/ 3644 h 464578"/>
                <a:gd name="connsiteX1" fmla="*/ 1578333 w 1703668"/>
                <a:gd name="connsiteY1" fmla="*/ 0 h 464578"/>
                <a:gd name="connsiteX2" fmla="*/ 1703668 w 1703668"/>
                <a:gd name="connsiteY2" fmla="*/ 356929 h 464578"/>
                <a:gd name="connsiteX3" fmla="*/ 0 w 1703668"/>
                <a:gd name="connsiteY3" fmla="*/ 334857 h 464578"/>
                <a:gd name="connsiteX4" fmla="*/ 72988 w 1703668"/>
                <a:gd name="connsiteY4" fmla="*/ 3644 h 464578"/>
                <a:gd name="connsiteX0" fmla="*/ 72988 w 1703668"/>
                <a:gd name="connsiteY0" fmla="*/ 0 h 460934"/>
                <a:gd name="connsiteX1" fmla="*/ 1573691 w 1703668"/>
                <a:gd name="connsiteY1" fmla="*/ 14626 h 460934"/>
                <a:gd name="connsiteX2" fmla="*/ 1703668 w 1703668"/>
                <a:gd name="connsiteY2" fmla="*/ 353285 h 460934"/>
                <a:gd name="connsiteX3" fmla="*/ 0 w 1703668"/>
                <a:gd name="connsiteY3" fmla="*/ 331213 h 460934"/>
                <a:gd name="connsiteX4" fmla="*/ 72988 w 1703668"/>
                <a:gd name="connsiteY4" fmla="*/ 0 h 460934"/>
                <a:gd name="connsiteX0" fmla="*/ 72988 w 1703668"/>
                <a:gd name="connsiteY0" fmla="*/ 0 h 460934"/>
                <a:gd name="connsiteX1" fmla="*/ 1573691 w 1703668"/>
                <a:gd name="connsiteY1" fmla="*/ 14626 h 460934"/>
                <a:gd name="connsiteX2" fmla="*/ 1703668 w 1703668"/>
                <a:gd name="connsiteY2" fmla="*/ 353285 h 460934"/>
                <a:gd name="connsiteX3" fmla="*/ 0 w 1703668"/>
                <a:gd name="connsiteY3" fmla="*/ 331213 h 460934"/>
                <a:gd name="connsiteX4" fmla="*/ 72988 w 1703668"/>
                <a:gd name="connsiteY4" fmla="*/ 0 h 46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668" h="460934">
                  <a:moveTo>
                    <a:pt x="72988" y="0"/>
                  </a:moveTo>
                  <a:cubicBezTo>
                    <a:pt x="774495" y="127199"/>
                    <a:pt x="958545" y="97877"/>
                    <a:pt x="1573691" y="14626"/>
                  </a:cubicBezTo>
                  <a:lnTo>
                    <a:pt x="1703668" y="353285"/>
                  </a:lnTo>
                  <a:cubicBezTo>
                    <a:pt x="1427771" y="529989"/>
                    <a:pt x="162765" y="465060"/>
                    <a:pt x="0" y="331213"/>
                  </a:cubicBezTo>
                  <a:lnTo>
                    <a:pt x="72988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lumMod val="50000"/>
                  </a:schemeClr>
                </a:gs>
                <a:gs pos="12000">
                  <a:schemeClr val="bg2">
                    <a:lumMod val="25000"/>
                  </a:schemeClr>
                </a:gs>
                <a:gs pos="63000">
                  <a:schemeClr val="bg2">
                    <a:lumMod val="10000"/>
                  </a:schemeClr>
                </a:gs>
                <a:gs pos="97000">
                  <a:srgbClr val="595C6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924560" y="1050807"/>
              <a:ext cx="1351280" cy="355600"/>
            </a:xfrm>
            <a:prstGeom prst="ellipse">
              <a:avLst/>
            </a:prstGeom>
            <a:gradFill flip="none" rotWithShape="1">
              <a:gsLst>
                <a:gs pos="0">
                  <a:srgbClr val="AE5250"/>
                </a:gs>
                <a:gs pos="53016">
                  <a:srgbClr val="BC1005"/>
                </a:gs>
                <a:gs pos="100000">
                  <a:srgbClr val="9D514E"/>
                </a:gs>
                <a:gs pos="73000">
                  <a:srgbClr val="BF1E1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Ellipszis 12"/>
          <p:cNvSpPr/>
          <p:nvPr/>
        </p:nvSpPr>
        <p:spPr>
          <a:xfrm>
            <a:off x="785817" y="981020"/>
            <a:ext cx="713418" cy="713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/>
          <p:cNvSpPr/>
          <p:nvPr/>
        </p:nvSpPr>
        <p:spPr>
          <a:xfrm>
            <a:off x="8102317" y="490211"/>
            <a:ext cx="3213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Beszéljétek meg a játék előtt!</a:t>
            </a:r>
          </a:p>
        </p:txBody>
      </p:sp>
      <p:sp>
        <p:nvSpPr>
          <p:cNvPr id="22" name="Téglalap 21"/>
          <p:cNvSpPr/>
          <p:nvPr/>
        </p:nvSpPr>
        <p:spPr>
          <a:xfrm>
            <a:off x="2198733" y="1694438"/>
            <a:ext cx="79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/>
              <a:t>Nagyon fontos, hogy a mentőakció sikeres legyen!</a:t>
            </a:r>
          </a:p>
          <a:p>
            <a:pPr algn="ctr"/>
            <a:r>
              <a:rPr lang="hu-HU" sz="2400" dirty="0"/>
              <a:t>Beszéljétek meg előre, hogy ki mit fog tenni, </a:t>
            </a:r>
          </a:p>
          <a:p>
            <a:pPr algn="ctr"/>
            <a:r>
              <a:rPr lang="hu-HU" sz="2400" dirty="0"/>
              <a:t>hogyan hajtjátok végre ezt a feladatot!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79840" y="3032911"/>
            <a:ext cx="8342279" cy="1028700"/>
            <a:chOff x="1924861" y="3016311"/>
            <a:chExt cx="8342279" cy="1028700"/>
          </a:xfrm>
        </p:grpSpPr>
        <p:sp>
          <p:nvSpPr>
            <p:cNvPr id="18" name="Ötszög 17"/>
            <p:cNvSpPr/>
            <p:nvPr/>
          </p:nvSpPr>
          <p:spPr>
            <a:xfrm rot="16200000">
              <a:off x="1608374" y="3332798"/>
              <a:ext cx="1028700" cy="395726"/>
            </a:xfrm>
            <a:prstGeom prst="homePlate">
              <a:avLst>
                <a:gd name="adj" fmla="val 51612"/>
              </a:avLst>
            </a:prstGeom>
            <a:solidFill>
              <a:srgbClr val="D4D166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1.</a:t>
              </a:r>
            </a:p>
          </p:txBody>
        </p:sp>
        <p:sp>
          <p:nvSpPr>
            <p:cNvPr id="3" name="Téglalap 2"/>
            <p:cNvSpPr/>
            <p:nvPr/>
          </p:nvSpPr>
          <p:spPr>
            <a:xfrm>
              <a:off x="2976014" y="3152031"/>
              <a:ext cx="58089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400" dirty="0"/>
                <a:t>Milyen ötletetek van arra, hogy </a:t>
              </a:r>
            </a:p>
            <a:p>
              <a:r>
                <a:rPr lang="hu-HU" sz="2400" dirty="0"/>
                <a:t>az akció </a:t>
              </a:r>
              <a:r>
                <a:rPr lang="hu-HU" sz="2400" dirty="0">
                  <a:solidFill>
                    <a:schemeClr val="bg1"/>
                  </a:solidFill>
                </a:rPr>
                <a:t>gyors</a:t>
              </a:r>
              <a:r>
                <a:rPr lang="hu-HU" sz="2400" dirty="0"/>
                <a:t> és </a:t>
              </a:r>
              <a:r>
                <a:rPr lang="hu-HU" sz="2400" dirty="0">
                  <a:solidFill>
                    <a:schemeClr val="bg1"/>
                  </a:solidFill>
                </a:rPr>
                <a:t>balesetmentes</a:t>
              </a:r>
              <a:r>
                <a:rPr lang="hu-HU" sz="2400" dirty="0"/>
                <a:t> legyen?</a:t>
              </a:r>
            </a:p>
          </p:txBody>
        </p:sp>
        <p:sp>
          <p:nvSpPr>
            <p:cNvPr id="26" name="Ötszög 25"/>
            <p:cNvSpPr/>
            <p:nvPr/>
          </p:nvSpPr>
          <p:spPr>
            <a:xfrm rot="16200000">
              <a:off x="9584791" y="3362661"/>
              <a:ext cx="1028700" cy="335999"/>
            </a:xfrm>
            <a:prstGeom prst="homePlate">
              <a:avLst>
                <a:gd name="adj" fmla="val 51612"/>
              </a:avLst>
            </a:prstGeom>
            <a:solidFill>
              <a:srgbClr val="D4D166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1.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79840" y="4255679"/>
            <a:ext cx="8342279" cy="1028700"/>
            <a:chOff x="1924861" y="4239079"/>
            <a:chExt cx="8342279" cy="1028700"/>
          </a:xfrm>
        </p:grpSpPr>
        <p:sp>
          <p:nvSpPr>
            <p:cNvPr id="5" name="Szövegdoboz 4"/>
            <p:cNvSpPr txBox="1"/>
            <p:nvPr/>
          </p:nvSpPr>
          <p:spPr>
            <a:xfrm>
              <a:off x="2976014" y="4264574"/>
              <a:ext cx="58089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Hogyan tudtok az </a:t>
              </a:r>
              <a:r>
                <a:rPr lang="hu-HU" sz="2400" dirty="0">
                  <a:solidFill>
                    <a:schemeClr val="bg1"/>
                  </a:solidFill>
                </a:rPr>
                <a:t>irányítóra</a:t>
              </a:r>
              <a:r>
                <a:rPr lang="hu-HU" sz="2400" dirty="0"/>
                <a:t> és </a:t>
              </a:r>
              <a:r>
                <a:rPr lang="hu-HU" sz="2400" dirty="0">
                  <a:solidFill>
                    <a:schemeClr val="bg1"/>
                  </a:solidFill>
                </a:rPr>
                <a:t>egymásra</a:t>
              </a:r>
              <a:r>
                <a:rPr lang="hu-HU" sz="2400" dirty="0"/>
                <a:t> figyelni?</a:t>
              </a:r>
            </a:p>
          </p:txBody>
        </p:sp>
        <p:sp>
          <p:nvSpPr>
            <p:cNvPr id="20" name="Ötszög 19"/>
            <p:cNvSpPr/>
            <p:nvPr/>
          </p:nvSpPr>
          <p:spPr>
            <a:xfrm rot="16200000">
              <a:off x="1578511" y="4585429"/>
              <a:ext cx="1028700" cy="335999"/>
            </a:xfrm>
            <a:prstGeom prst="homePlate">
              <a:avLst>
                <a:gd name="adj" fmla="val 51612"/>
              </a:avLst>
            </a:prstGeom>
            <a:solidFill>
              <a:srgbClr val="FFD43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2.</a:t>
              </a:r>
            </a:p>
          </p:txBody>
        </p:sp>
        <p:sp>
          <p:nvSpPr>
            <p:cNvPr id="27" name="Ötszög 26"/>
            <p:cNvSpPr/>
            <p:nvPr/>
          </p:nvSpPr>
          <p:spPr>
            <a:xfrm rot="16200000">
              <a:off x="9584791" y="4585429"/>
              <a:ext cx="1028700" cy="335999"/>
            </a:xfrm>
            <a:prstGeom prst="homePlate">
              <a:avLst>
                <a:gd name="adj" fmla="val 51612"/>
              </a:avLst>
            </a:prstGeom>
            <a:solidFill>
              <a:srgbClr val="FFD43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2.</a:t>
              </a: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379840" y="5306818"/>
            <a:ext cx="8342279" cy="1200329"/>
            <a:chOff x="1924861" y="5290218"/>
            <a:chExt cx="8342279" cy="1200329"/>
          </a:xfrm>
        </p:grpSpPr>
        <p:sp>
          <p:nvSpPr>
            <p:cNvPr id="21" name="Ötszög 20"/>
            <p:cNvSpPr/>
            <p:nvPr/>
          </p:nvSpPr>
          <p:spPr>
            <a:xfrm rot="16200000">
              <a:off x="1578511" y="5808197"/>
              <a:ext cx="1028700" cy="335999"/>
            </a:xfrm>
            <a:prstGeom prst="homePlate">
              <a:avLst>
                <a:gd name="adj" fmla="val 51612"/>
              </a:avLst>
            </a:prstGeom>
            <a:solidFill>
              <a:srgbClr val="78DEAB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3.</a:t>
              </a: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976014" y="5290218"/>
              <a:ext cx="64178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A megbeszélésbe vonjatok be a </a:t>
              </a:r>
              <a:r>
                <a:rPr lang="hu-HU" sz="2400" dirty="0">
                  <a:solidFill>
                    <a:schemeClr val="bg1"/>
                  </a:solidFill>
                </a:rPr>
                <a:t>támogatók</a:t>
              </a:r>
              <a:r>
                <a:rPr lang="hu-HU" sz="2400" dirty="0"/>
                <a:t>at! </a:t>
              </a:r>
            </a:p>
            <a:p>
              <a:r>
                <a:rPr lang="hu-HU" sz="2400" dirty="0"/>
                <a:t>Kérdezzétek meg a csoporttársak véleményét is!</a:t>
              </a:r>
            </a:p>
          </p:txBody>
        </p:sp>
        <p:sp>
          <p:nvSpPr>
            <p:cNvPr id="28" name="Ötszög 27"/>
            <p:cNvSpPr/>
            <p:nvPr/>
          </p:nvSpPr>
          <p:spPr>
            <a:xfrm rot="16200000">
              <a:off x="9584791" y="5808197"/>
              <a:ext cx="1028700" cy="335999"/>
            </a:xfrm>
            <a:prstGeom prst="homePlate">
              <a:avLst>
                <a:gd name="adj" fmla="val 51612"/>
              </a:avLst>
            </a:prstGeom>
            <a:solidFill>
              <a:srgbClr val="78DEAB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3.</a:t>
              </a:r>
            </a:p>
          </p:txBody>
        </p:sp>
      </p:grpSp>
      <p:sp>
        <p:nvSpPr>
          <p:cNvPr id="29" name="Ellipszis 28"/>
          <p:cNvSpPr/>
          <p:nvPr/>
        </p:nvSpPr>
        <p:spPr>
          <a:xfrm>
            <a:off x="9633987" y="4780002"/>
            <a:ext cx="1813124" cy="1727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EB553E"/>
                </a:solidFill>
                <a:latin typeface="Kristen ITC" panose="03050502040202030202" pitchFamily="66" charset="0"/>
              </a:rPr>
              <a:t>Start!</a:t>
            </a:r>
          </a:p>
        </p:txBody>
      </p:sp>
      <p:sp>
        <p:nvSpPr>
          <p:cNvPr id="30" name="Téglalap 29"/>
          <p:cNvSpPr/>
          <p:nvPr/>
        </p:nvSpPr>
        <p:spPr>
          <a:xfrm>
            <a:off x="9363694" y="3144887"/>
            <a:ext cx="2686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Ha minden kész, induljon a mentés!</a:t>
            </a:r>
          </a:p>
        </p:txBody>
      </p:sp>
    </p:spTree>
    <p:extLst>
      <p:ext uri="{BB962C8B-B14F-4D97-AF65-F5344CB8AC3E}">
        <p14:creationId xmlns:p14="http://schemas.microsoft.com/office/powerpoint/2010/main" val="5087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5000" accel="41333" decel="38667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decel="10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2" grpId="0"/>
      <p:bldP spid="22" grpId="0"/>
      <p:bldP spid="29" grpId="0" animBg="1"/>
      <p:bldP spid="29" grpId="1" animBg="1"/>
      <p:bldP spid="29" grpId="2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12113" y="680984"/>
            <a:ext cx="294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Beszéljétek meg</a:t>
            </a:r>
          </a:p>
          <a:p>
            <a:r>
              <a:rPr lang="hu-HU" sz="2400" b="1" dirty="0">
                <a:solidFill>
                  <a:schemeClr val="bg1"/>
                </a:solidFill>
              </a:rPr>
              <a:t>a játék után!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0" y="1430888"/>
            <a:ext cx="4192083" cy="1259484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725008" y="3164426"/>
            <a:ext cx="44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Kérdések a 3 segítőhöz: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6546106" y="253240"/>
            <a:ext cx="44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Kérdések az irányítóhoz: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457903" y="259535"/>
            <a:ext cx="1066162" cy="1307016"/>
            <a:chOff x="690880" y="1050807"/>
            <a:chExt cx="1864360" cy="2497226"/>
          </a:xfrm>
        </p:grpSpPr>
        <p:sp>
          <p:nvSpPr>
            <p:cNvPr id="9" name="Téglalap 1"/>
            <p:cNvSpPr/>
            <p:nvPr/>
          </p:nvSpPr>
          <p:spPr>
            <a:xfrm>
              <a:off x="797560" y="1050807"/>
              <a:ext cx="1605280" cy="1701026"/>
            </a:xfrm>
            <a:custGeom>
              <a:avLst/>
              <a:gdLst>
                <a:gd name="connsiteX0" fmla="*/ 0 w 1976120"/>
                <a:gd name="connsiteY0" fmla="*/ 0 h 2362200"/>
                <a:gd name="connsiteX1" fmla="*/ 1976120 w 1976120"/>
                <a:gd name="connsiteY1" fmla="*/ 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0 w 1976120"/>
                <a:gd name="connsiteY0" fmla="*/ 0 h 2362200"/>
                <a:gd name="connsiteX1" fmla="*/ 1651000 w 1976120"/>
                <a:gd name="connsiteY1" fmla="*/ 16256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0 w 1976120"/>
                <a:gd name="connsiteY0" fmla="*/ 0 h 2362200"/>
                <a:gd name="connsiteX1" fmla="*/ 1651000 w 1976120"/>
                <a:gd name="connsiteY1" fmla="*/ 162560 h 2362200"/>
                <a:gd name="connsiteX2" fmla="*/ 1976120 w 1976120"/>
                <a:gd name="connsiteY2" fmla="*/ 2362200 h 2362200"/>
                <a:gd name="connsiteX3" fmla="*/ 0 w 1976120"/>
                <a:gd name="connsiteY3" fmla="*/ 2362200 h 2362200"/>
                <a:gd name="connsiteX4" fmla="*/ 0 w 1976120"/>
                <a:gd name="connsiteY4" fmla="*/ 0 h 2362200"/>
                <a:gd name="connsiteX0" fmla="*/ 284480 w 1976120"/>
                <a:gd name="connsiteY0" fmla="*/ 78670 h 2278310"/>
                <a:gd name="connsiteX1" fmla="*/ 1651000 w 1976120"/>
                <a:gd name="connsiteY1" fmla="*/ 78670 h 2278310"/>
                <a:gd name="connsiteX2" fmla="*/ 1976120 w 1976120"/>
                <a:gd name="connsiteY2" fmla="*/ 2278310 h 2278310"/>
                <a:gd name="connsiteX3" fmla="*/ 0 w 1976120"/>
                <a:gd name="connsiteY3" fmla="*/ 2278310 h 2278310"/>
                <a:gd name="connsiteX4" fmla="*/ 284480 w 1976120"/>
                <a:gd name="connsiteY4" fmla="*/ 78670 h 2278310"/>
                <a:gd name="connsiteX0" fmla="*/ 284480 w 1976120"/>
                <a:gd name="connsiteY0" fmla="*/ 142994 h 2342634"/>
                <a:gd name="connsiteX1" fmla="*/ 1651000 w 1976120"/>
                <a:gd name="connsiteY1" fmla="*/ 142994 h 2342634"/>
                <a:gd name="connsiteX2" fmla="*/ 1976120 w 1976120"/>
                <a:gd name="connsiteY2" fmla="*/ 2342634 h 2342634"/>
                <a:gd name="connsiteX3" fmla="*/ 0 w 1976120"/>
                <a:gd name="connsiteY3" fmla="*/ 2342634 h 2342634"/>
                <a:gd name="connsiteX4" fmla="*/ 284480 w 1976120"/>
                <a:gd name="connsiteY4" fmla="*/ 142994 h 2342634"/>
                <a:gd name="connsiteX0" fmla="*/ 284480 w 1762760"/>
                <a:gd name="connsiteY0" fmla="*/ 142994 h 2342634"/>
                <a:gd name="connsiteX1" fmla="*/ 1651000 w 1762760"/>
                <a:gd name="connsiteY1" fmla="*/ 142994 h 2342634"/>
                <a:gd name="connsiteX2" fmla="*/ 1762760 w 1762760"/>
                <a:gd name="connsiteY2" fmla="*/ 1529834 h 2342634"/>
                <a:gd name="connsiteX3" fmla="*/ 0 w 1762760"/>
                <a:gd name="connsiteY3" fmla="*/ 2342634 h 2342634"/>
                <a:gd name="connsiteX4" fmla="*/ 284480 w 1762760"/>
                <a:gd name="connsiteY4" fmla="*/ 142994 h 2342634"/>
                <a:gd name="connsiteX0" fmla="*/ 142240 w 1620520"/>
                <a:gd name="connsiteY0" fmla="*/ 142994 h 1570474"/>
                <a:gd name="connsiteX1" fmla="*/ 1508760 w 1620520"/>
                <a:gd name="connsiteY1" fmla="*/ 142994 h 1570474"/>
                <a:gd name="connsiteX2" fmla="*/ 1620520 w 1620520"/>
                <a:gd name="connsiteY2" fmla="*/ 1529834 h 1570474"/>
                <a:gd name="connsiteX3" fmla="*/ 0 w 1620520"/>
                <a:gd name="connsiteY3" fmla="*/ 1570474 h 1570474"/>
                <a:gd name="connsiteX4" fmla="*/ 142240 w 1620520"/>
                <a:gd name="connsiteY4" fmla="*/ 142994 h 1570474"/>
                <a:gd name="connsiteX0" fmla="*/ 142240 w 1620520"/>
                <a:gd name="connsiteY0" fmla="*/ 142994 h 1629990"/>
                <a:gd name="connsiteX1" fmla="*/ 1508760 w 1620520"/>
                <a:gd name="connsiteY1" fmla="*/ 142994 h 1629990"/>
                <a:gd name="connsiteX2" fmla="*/ 1620520 w 1620520"/>
                <a:gd name="connsiteY2" fmla="*/ 1529834 h 1629990"/>
                <a:gd name="connsiteX3" fmla="*/ 0 w 1620520"/>
                <a:gd name="connsiteY3" fmla="*/ 1570474 h 1629990"/>
                <a:gd name="connsiteX4" fmla="*/ 142240 w 1620520"/>
                <a:gd name="connsiteY4" fmla="*/ 142994 h 1629990"/>
                <a:gd name="connsiteX0" fmla="*/ 142240 w 1620520"/>
                <a:gd name="connsiteY0" fmla="*/ 142994 h 1700761"/>
                <a:gd name="connsiteX1" fmla="*/ 1508760 w 1620520"/>
                <a:gd name="connsiteY1" fmla="*/ 142994 h 1700761"/>
                <a:gd name="connsiteX2" fmla="*/ 1620520 w 1620520"/>
                <a:gd name="connsiteY2" fmla="*/ 1529834 h 1700761"/>
                <a:gd name="connsiteX3" fmla="*/ 0 w 1620520"/>
                <a:gd name="connsiteY3" fmla="*/ 1570474 h 1700761"/>
                <a:gd name="connsiteX4" fmla="*/ 142240 w 1620520"/>
                <a:gd name="connsiteY4" fmla="*/ 142994 h 1700761"/>
                <a:gd name="connsiteX0" fmla="*/ 127000 w 1605280"/>
                <a:gd name="connsiteY0" fmla="*/ 142994 h 1686979"/>
                <a:gd name="connsiteX1" fmla="*/ 1493520 w 1605280"/>
                <a:gd name="connsiteY1" fmla="*/ 142994 h 1686979"/>
                <a:gd name="connsiteX2" fmla="*/ 1605280 w 1605280"/>
                <a:gd name="connsiteY2" fmla="*/ 1529834 h 1686979"/>
                <a:gd name="connsiteX3" fmla="*/ 0 w 1605280"/>
                <a:gd name="connsiteY3" fmla="*/ 1539994 h 1686979"/>
                <a:gd name="connsiteX4" fmla="*/ 127000 w 1605280"/>
                <a:gd name="connsiteY4" fmla="*/ 142994 h 1686979"/>
                <a:gd name="connsiteX0" fmla="*/ 127000 w 1605280"/>
                <a:gd name="connsiteY0" fmla="*/ 142994 h 1701026"/>
                <a:gd name="connsiteX1" fmla="*/ 1493520 w 1605280"/>
                <a:gd name="connsiteY1" fmla="*/ 142994 h 1701026"/>
                <a:gd name="connsiteX2" fmla="*/ 1605280 w 1605280"/>
                <a:gd name="connsiteY2" fmla="*/ 1529834 h 1701026"/>
                <a:gd name="connsiteX3" fmla="*/ 0 w 1605280"/>
                <a:gd name="connsiteY3" fmla="*/ 1539994 h 1701026"/>
                <a:gd name="connsiteX4" fmla="*/ 127000 w 1605280"/>
                <a:gd name="connsiteY4" fmla="*/ 142994 h 170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5280" h="1701026">
                  <a:moveTo>
                    <a:pt x="127000" y="142994"/>
                  </a:moveTo>
                  <a:cubicBezTo>
                    <a:pt x="555413" y="-36499"/>
                    <a:pt x="978747" y="-58513"/>
                    <a:pt x="1493520" y="142994"/>
                  </a:cubicBezTo>
                  <a:lnTo>
                    <a:pt x="1605280" y="1529834"/>
                  </a:lnTo>
                  <a:cubicBezTo>
                    <a:pt x="1120987" y="1782141"/>
                    <a:pt x="616373" y="1729647"/>
                    <a:pt x="0" y="1539994"/>
                  </a:cubicBezTo>
                  <a:lnTo>
                    <a:pt x="127000" y="1429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50000"/>
                  </a:schemeClr>
                </a:gs>
                <a:gs pos="14421">
                  <a:srgbClr val="AE5250"/>
                </a:gs>
                <a:gs pos="33000">
                  <a:srgbClr val="EA1813"/>
                </a:gs>
                <a:gs pos="53016">
                  <a:srgbClr val="BC1005"/>
                </a:gs>
                <a:gs pos="92000">
                  <a:srgbClr val="9D514E"/>
                </a:gs>
                <a:gs pos="73000">
                  <a:srgbClr val="BF1E19"/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2"/>
            <p:cNvSpPr/>
            <p:nvPr/>
          </p:nvSpPr>
          <p:spPr>
            <a:xfrm>
              <a:off x="690880" y="2522706"/>
              <a:ext cx="1864360" cy="1025327"/>
            </a:xfrm>
            <a:custGeom>
              <a:avLst/>
              <a:gdLst>
                <a:gd name="connsiteX0" fmla="*/ 0 w 1879600"/>
                <a:gd name="connsiteY0" fmla="*/ 0 h 396240"/>
                <a:gd name="connsiteX1" fmla="*/ 1879600 w 1879600"/>
                <a:gd name="connsiteY1" fmla="*/ 0 h 396240"/>
                <a:gd name="connsiteX2" fmla="*/ 1879600 w 1879600"/>
                <a:gd name="connsiteY2" fmla="*/ 396240 h 396240"/>
                <a:gd name="connsiteX3" fmla="*/ 0 w 1879600"/>
                <a:gd name="connsiteY3" fmla="*/ 396240 h 396240"/>
                <a:gd name="connsiteX4" fmla="*/ 0 w 1879600"/>
                <a:gd name="connsiteY4" fmla="*/ 0 h 396240"/>
                <a:gd name="connsiteX0" fmla="*/ 0 w 1879600"/>
                <a:gd name="connsiteY0" fmla="*/ 0 h 396240"/>
                <a:gd name="connsiteX1" fmla="*/ 1610360 w 1879600"/>
                <a:gd name="connsiteY1" fmla="*/ 116840 h 396240"/>
                <a:gd name="connsiteX2" fmla="*/ 1879600 w 1879600"/>
                <a:gd name="connsiteY2" fmla="*/ 396240 h 396240"/>
                <a:gd name="connsiteX3" fmla="*/ 0 w 1879600"/>
                <a:gd name="connsiteY3" fmla="*/ 396240 h 396240"/>
                <a:gd name="connsiteX4" fmla="*/ 0 w 1879600"/>
                <a:gd name="connsiteY4" fmla="*/ 0 h 396240"/>
                <a:gd name="connsiteX0" fmla="*/ 0 w 1635760"/>
                <a:gd name="connsiteY0" fmla="*/ 0 h 396240"/>
                <a:gd name="connsiteX1" fmla="*/ 1610360 w 1635760"/>
                <a:gd name="connsiteY1" fmla="*/ 116840 h 396240"/>
                <a:gd name="connsiteX2" fmla="*/ 1635760 w 1635760"/>
                <a:gd name="connsiteY2" fmla="*/ 340360 h 396240"/>
                <a:gd name="connsiteX3" fmla="*/ 0 w 1635760"/>
                <a:gd name="connsiteY3" fmla="*/ 396240 h 396240"/>
                <a:gd name="connsiteX4" fmla="*/ 0 w 1635760"/>
                <a:gd name="connsiteY4" fmla="*/ 0 h 396240"/>
                <a:gd name="connsiteX0" fmla="*/ 0 w 1640840"/>
                <a:gd name="connsiteY0" fmla="*/ 35560 h 279400"/>
                <a:gd name="connsiteX1" fmla="*/ 1615440 w 1640840"/>
                <a:gd name="connsiteY1" fmla="*/ 0 h 279400"/>
                <a:gd name="connsiteX2" fmla="*/ 1640840 w 1640840"/>
                <a:gd name="connsiteY2" fmla="*/ 223520 h 279400"/>
                <a:gd name="connsiteX3" fmla="*/ 5080 w 1640840"/>
                <a:gd name="connsiteY3" fmla="*/ 279400 h 279400"/>
                <a:gd name="connsiteX4" fmla="*/ 0 w 1640840"/>
                <a:gd name="connsiteY4" fmla="*/ 35560 h 279400"/>
                <a:gd name="connsiteX0" fmla="*/ 60960 w 1701800"/>
                <a:gd name="connsiteY0" fmla="*/ 35560 h 223520"/>
                <a:gd name="connsiteX1" fmla="*/ 1676400 w 1701800"/>
                <a:gd name="connsiteY1" fmla="*/ 0 h 223520"/>
                <a:gd name="connsiteX2" fmla="*/ 1701800 w 1701800"/>
                <a:gd name="connsiteY2" fmla="*/ 223520 h 223520"/>
                <a:gd name="connsiteX3" fmla="*/ 0 w 1701800"/>
                <a:gd name="connsiteY3" fmla="*/ 172720 h 223520"/>
                <a:gd name="connsiteX4" fmla="*/ 60960 w 1701800"/>
                <a:gd name="connsiteY4" fmla="*/ 35560 h 223520"/>
                <a:gd name="connsiteX0" fmla="*/ 60960 w 1701800"/>
                <a:gd name="connsiteY0" fmla="*/ 35560 h 328091"/>
                <a:gd name="connsiteX1" fmla="*/ 1676400 w 1701800"/>
                <a:gd name="connsiteY1" fmla="*/ 0 h 328091"/>
                <a:gd name="connsiteX2" fmla="*/ 1701800 w 1701800"/>
                <a:gd name="connsiteY2" fmla="*/ 223520 h 328091"/>
                <a:gd name="connsiteX3" fmla="*/ 0 w 1701800"/>
                <a:gd name="connsiteY3" fmla="*/ 172720 h 328091"/>
                <a:gd name="connsiteX4" fmla="*/ 60960 w 1701800"/>
                <a:gd name="connsiteY4" fmla="*/ 35560 h 32809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60960 w 1701800"/>
                <a:gd name="connsiteY0" fmla="*/ 35560 h 419321"/>
                <a:gd name="connsiteX1" fmla="*/ 1676400 w 1701800"/>
                <a:gd name="connsiteY1" fmla="*/ 0 h 419321"/>
                <a:gd name="connsiteX2" fmla="*/ 1701800 w 1701800"/>
                <a:gd name="connsiteY2" fmla="*/ 223520 h 419321"/>
                <a:gd name="connsiteX3" fmla="*/ 0 w 1701800"/>
                <a:gd name="connsiteY3" fmla="*/ 172720 h 419321"/>
                <a:gd name="connsiteX4" fmla="*/ 60960 w 1701800"/>
                <a:gd name="connsiteY4" fmla="*/ 35560 h 419321"/>
                <a:gd name="connsiteX0" fmla="*/ 15240 w 1656080"/>
                <a:gd name="connsiteY0" fmla="*/ 3556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15240 w 1656080"/>
                <a:gd name="connsiteY4" fmla="*/ 3556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25400 w 1656080"/>
                <a:gd name="connsiteY0" fmla="*/ 20320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25400 w 1656080"/>
                <a:gd name="connsiteY4" fmla="*/ 20320 h 439727"/>
                <a:gd name="connsiteX0" fmla="*/ 72988 w 1656080"/>
                <a:gd name="connsiteY0" fmla="*/ 10791 h 439727"/>
                <a:gd name="connsiteX1" fmla="*/ 1630680 w 1656080"/>
                <a:gd name="connsiteY1" fmla="*/ 0 h 439727"/>
                <a:gd name="connsiteX2" fmla="*/ 1656080 w 1656080"/>
                <a:gd name="connsiteY2" fmla="*/ 223520 h 439727"/>
                <a:gd name="connsiteX3" fmla="*/ 0 w 1656080"/>
                <a:gd name="connsiteY3" fmla="*/ 213360 h 439727"/>
                <a:gd name="connsiteX4" fmla="*/ 72988 w 1656080"/>
                <a:gd name="connsiteY4" fmla="*/ 10791 h 439727"/>
                <a:gd name="connsiteX0" fmla="*/ 72988 w 1656080"/>
                <a:gd name="connsiteY0" fmla="*/ 10791 h 517394"/>
                <a:gd name="connsiteX1" fmla="*/ 1630680 w 1656080"/>
                <a:gd name="connsiteY1" fmla="*/ 0 h 517394"/>
                <a:gd name="connsiteX2" fmla="*/ 1656080 w 1656080"/>
                <a:gd name="connsiteY2" fmla="*/ 223520 h 517394"/>
                <a:gd name="connsiteX3" fmla="*/ 0 w 1656080"/>
                <a:gd name="connsiteY3" fmla="*/ 342004 h 517394"/>
                <a:gd name="connsiteX4" fmla="*/ 72988 w 1656080"/>
                <a:gd name="connsiteY4" fmla="*/ 10791 h 517394"/>
                <a:gd name="connsiteX0" fmla="*/ 72988 w 1656080"/>
                <a:gd name="connsiteY0" fmla="*/ 10791 h 434206"/>
                <a:gd name="connsiteX1" fmla="*/ 1630680 w 1656080"/>
                <a:gd name="connsiteY1" fmla="*/ 0 h 434206"/>
                <a:gd name="connsiteX2" fmla="*/ 1656080 w 1656080"/>
                <a:gd name="connsiteY2" fmla="*/ 223520 h 434206"/>
                <a:gd name="connsiteX3" fmla="*/ 0 w 1656080"/>
                <a:gd name="connsiteY3" fmla="*/ 342004 h 434206"/>
                <a:gd name="connsiteX4" fmla="*/ 72988 w 1656080"/>
                <a:gd name="connsiteY4" fmla="*/ 10791 h 434206"/>
                <a:gd name="connsiteX0" fmla="*/ 72988 w 1651321"/>
                <a:gd name="connsiteY0" fmla="*/ 10791 h 512893"/>
                <a:gd name="connsiteX1" fmla="*/ 1630680 w 1651321"/>
                <a:gd name="connsiteY1" fmla="*/ 0 h 512893"/>
                <a:gd name="connsiteX2" fmla="*/ 1651321 w 1651321"/>
                <a:gd name="connsiteY2" fmla="*/ 371223 h 512893"/>
                <a:gd name="connsiteX3" fmla="*/ 0 w 1651321"/>
                <a:gd name="connsiteY3" fmla="*/ 342004 h 512893"/>
                <a:gd name="connsiteX4" fmla="*/ 72988 w 1651321"/>
                <a:gd name="connsiteY4" fmla="*/ 10791 h 512893"/>
                <a:gd name="connsiteX0" fmla="*/ 72988 w 1651321"/>
                <a:gd name="connsiteY0" fmla="*/ 10791 h 456223"/>
                <a:gd name="connsiteX1" fmla="*/ 1630680 w 1651321"/>
                <a:gd name="connsiteY1" fmla="*/ 0 h 456223"/>
                <a:gd name="connsiteX2" fmla="*/ 1651321 w 1651321"/>
                <a:gd name="connsiteY2" fmla="*/ 371223 h 456223"/>
                <a:gd name="connsiteX3" fmla="*/ 0 w 1651321"/>
                <a:gd name="connsiteY3" fmla="*/ 342004 h 456223"/>
                <a:gd name="connsiteX4" fmla="*/ 72988 w 1651321"/>
                <a:gd name="connsiteY4" fmla="*/ 10791 h 456223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651321"/>
                <a:gd name="connsiteY0" fmla="*/ 3644 h 449076"/>
                <a:gd name="connsiteX1" fmla="*/ 1578333 w 1651321"/>
                <a:gd name="connsiteY1" fmla="*/ 0 h 449076"/>
                <a:gd name="connsiteX2" fmla="*/ 1651321 w 1651321"/>
                <a:gd name="connsiteY2" fmla="*/ 364076 h 449076"/>
                <a:gd name="connsiteX3" fmla="*/ 0 w 1651321"/>
                <a:gd name="connsiteY3" fmla="*/ 334857 h 449076"/>
                <a:gd name="connsiteX4" fmla="*/ 72988 w 1651321"/>
                <a:gd name="connsiteY4" fmla="*/ 3644 h 449076"/>
                <a:gd name="connsiteX0" fmla="*/ 72988 w 1703668"/>
                <a:gd name="connsiteY0" fmla="*/ 3644 h 445033"/>
                <a:gd name="connsiteX1" fmla="*/ 1578333 w 1703668"/>
                <a:gd name="connsiteY1" fmla="*/ 0 h 445033"/>
                <a:gd name="connsiteX2" fmla="*/ 1703668 w 1703668"/>
                <a:gd name="connsiteY2" fmla="*/ 356929 h 445033"/>
                <a:gd name="connsiteX3" fmla="*/ 0 w 1703668"/>
                <a:gd name="connsiteY3" fmla="*/ 334857 h 445033"/>
                <a:gd name="connsiteX4" fmla="*/ 72988 w 1703668"/>
                <a:gd name="connsiteY4" fmla="*/ 3644 h 445033"/>
                <a:gd name="connsiteX0" fmla="*/ 72988 w 1703668"/>
                <a:gd name="connsiteY0" fmla="*/ 3644 h 464578"/>
                <a:gd name="connsiteX1" fmla="*/ 1578333 w 1703668"/>
                <a:gd name="connsiteY1" fmla="*/ 0 h 464578"/>
                <a:gd name="connsiteX2" fmla="*/ 1703668 w 1703668"/>
                <a:gd name="connsiteY2" fmla="*/ 356929 h 464578"/>
                <a:gd name="connsiteX3" fmla="*/ 0 w 1703668"/>
                <a:gd name="connsiteY3" fmla="*/ 334857 h 464578"/>
                <a:gd name="connsiteX4" fmla="*/ 72988 w 1703668"/>
                <a:gd name="connsiteY4" fmla="*/ 3644 h 464578"/>
                <a:gd name="connsiteX0" fmla="*/ 72988 w 1703668"/>
                <a:gd name="connsiteY0" fmla="*/ 0 h 460934"/>
                <a:gd name="connsiteX1" fmla="*/ 1573691 w 1703668"/>
                <a:gd name="connsiteY1" fmla="*/ 14626 h 460934"/>
                <a:gd name="connsiteX2" fmla="*/ 1703668 w 1703668"/>
                <a:gd name="connsiteY2" fmla="*/ 353285 h 460934"/>
                <a:gd name="connsiteX3" fmla="*/ 0 w 1703668"/>
                <a:gd name="connsiteY3" fmla="*/ 331213 h 460934"/>
                <a:gd name="connsiteX4" fmla="*/ 72988 w 1703668"/>
                <a:gd name="connsiteY4" fmla="*/ 0 h 460934"/>
                <a:gd name="connsiteX0" fmla="*/ 72988 w 1703668"/>
                <a:gd name="connsiteY0" fmla="*/ 0 h 460934"/>
                <a:gd name="connsiteX1" fmla="*/ 1573691 w 1703668"/>
                <a:gd name="connsiteY1" fmla="*/ 14626 h 460934"/>
                <a:gd name="connsiteX2" fmla="*/ 1703668 w 1703668"/>
                <a:gd name="connsiteY2" fmla="*/ 353285 h 460934"/>
                <a:gd name="connsiteX3" fmla="*/ 0 w 1703668"/>
                <a:gd name="connsiteY3" fmla="*/ 331213 h 460934"/>
                <a:gd name="connsiteX4" fmla="*/ 72988 w 1703668"/>
                <a:gd name="connsiteY4" fmla="*/ 0 h 46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3668" h="460934">
                  <a:moveTo>
                    <a:pt x="72988" y="0"/>
                  </a:moveTo>
                  <a:cubicBezTo>
                    <a:pt x="774495" y="127199"/>
                    <a:pt x="958545" y="97877"/>
                    <a:pt x="1573691" y="14626"/>
                  </a:cubicBezTo>
                  <a:lnTo>
                    <a:pt x="1703668" y="353285"/>
                  </a:lnTo>
                  <a:cubicBezTo>
                    <a:pt x="1427771" y="529989"/>
                    <a:pt x="162765" y="465060"/>
                    <a:pt x="0" y="331213"/>
                  </a:cubicBezTo>
                  <a:lnTo>
                    <a:pt x="72988" y="0"/>
                  </a:lnTo>
                  <a:close/>
                </a:path>
              </a:pathLst>
            </a:custGeom>
            <a:gradFill flip="none" rotWithShape="1">
              <a:gsLst>
                <a:gs pos="33000">
                  <a:schemeClr val="bg1">
                    <a:lumMod val="50000"/>
                  </a:schemeClr>
                </a:gs>
                <a:gs pos="12000">
                  <a:schemeClr val="bg2">
                    <a:lumMod val="25000"/>
                  </a:schemeClr>
                </a:gs>
                <a:gs pos="63000">
                  <a:schemeClr val="bg2">
                    <a:lumMod val="10000"/>
                  </a:schemeClr>
                </a:gs>
                <a:gs pos="97000">
                  <a:srgbClr val="595C6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924560" y="1050807"/>
              <a:ext cx="1351280" cy="355600"/>
            </a:xfrm>
            <a:prstGeom prst="ellipse">
              <a:avLst/>
            </a:prstGeom>
            <a:gradFill flip="none" rotWithShape="1">
              <a:gsLst>
                <a:gs pos="0">
                  <a:srgbClr val="AE5250"/>
                </a:gs>
                <a:gs pos="53016">
                  <a:srgbClr val="BC1005"/>
                </a:gs>
                <a:gs pos="100000">
                  <a:srgbClr val="9D514E"/>
                </a:gs>
                <a:gs pos="73000">
                  <a:srgbClr val="BF1E1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Ellipszis 12"/>
          <p:cNvSpPr/>
          <p:nvPr/>
        </p:nvSpPr>
        <p:spPr>
          <a:xfrm>
            <a:off x="3634275" y="445651"/>
            <a:ext cx="713418" cy="7134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287502" y="3774898"/>
            <a:ext cx="4978181" cy="793308"/>
            <a:chOff x="557009" y="2848179"/>
            <a:chExt cx="4499467" cy="793308"/>
          </a:xfrm>
        </p:grpSpPr>
        <p:sp>
          <p:nvSpPr>
            <p:cNvPr id="18" name="Ötszög 17"/>
            <p:cNvSpPr/>
            <p:nvPr/>
          </p:nvSpPr>
          <p:spPr>
            <a:xfrm rot="16200000">
              <a:off x="331613" y="3073575"/>
              <a:ext cx="766148" cy="315356"/>
            </a:xfrm>
            <a:prstGeom prst="homePlate">
              <a:avLst>
                <a:gd name="adj" fmla="val 51612"/>
              </a:avLst>
            </a:prstGeom>
            <a:solidFill>
              <a:srgbClr val="D4D166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1.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962941" y="2933601"/>
              <a:ext cx="4093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Tudtad alkalmazni a megbeszélt dolgokat?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287502" y="4731518"/>
            <a:ext cx="5408734" cy="1015663"/>
            <a:chOff x="557007" y="4120056"/>
            <a:chExt cx="5408734" cy="1015663"/>
          </a:xfrm>
        </p:grpSpPr>
        <p:sp>
          <p:nvSpPr>
            <p:cNvPr id="20" name="Ötszög 19"/>
            <p:cNvSpPr/>
            <p:nvPr/>
          </p:nvSpPr>
          <p:spPr>
            <a:xfrm rot="16200000">
              <a:off x="331611" y="4462172"/>
              <a:ext cx="766148" cy="315355"/>
            </a:xfrm>
            <a:prstGeom prst="homePlate">
              <a:avLst>
                <a:gd name="adj" fmla="val 51612"/>
              </a:avLst>
            </a:prstGeom>
            <a:solidFill>
              <a:srgbClr val="FFD43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sz="2000" dirty="0"/>
                <a:t>2.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962938" y="4120056"/>
              <a:ext cx="5002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Tudtál figyelni a társaidra a mentés közben? Beszéltél hozzájuk? Mondtak neked valamit?</a:t>
              </a:r>
            </a:p>
          </p:txBody>
        </p:sp>
      </p:grpSp>
      <p:sp>
        <p:nvSpPr>
          <p:cNvPr id="27" name="Szövegdoboz 26"/>
          <p:cNvSpPr txBox="1"/>
          <p:nvPr/>
        </p:nvSpPr>
        <p:spPr>
          <a:xfrm>
            <a:off x="6419717" y="4177579"/>
            <a:ext cx="445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</a:rPr>
              <a:t>Kérdések a támogatókhoz:</a:t>
            </a:r>
          </a:p>
        </p:txBody>
      </p:sp>
      <p:grpSp>
        <p:nvGrpSpPr>
          <p:cNvPr id="29" name="Csoportba foglalás 28"/>
          <p:cNvGrpSpPr/>
          <p:nvPr/>
        </p:nvGrpSpPr>
        <p:grpSpPr>
          <a:xfrm>
            <a:off x="287502" y="5941949"/>
            <a:ext cx="4499468" cy="766148"/>
            <a:chOff x="557007" y="5625373"/>
            <a:chExt cx="4499468" cy="766148"/>
          </a:xfrm>
        </p:grpSpPr>
        <p:sp>
          <p:nvSpPr>
            <p:cNvPr id="21" name="Ötszög 20"/>
            <p:cNvSpPr/>
            <p:nvPr/>
          </p:nvSpPr>
          <p:spPr>
            <a:xfrm rot="16200000">
              <a:off x="331611" y="5850769"/>
              <a:ext cx="766148" cy="315356"/>
            </a:xfrm>
            <a:prstGeom prst="homePlate">
              <a:avLst>
                <a:gd name="adj" fmla="val 51612"/>
              </a:avLst>
            </a:prstGeom>
            <a:solidFill>
              <a:srgbClr val="78DEAB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3.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962940" y="5849505"/>
              <a:ext cx="409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 Együtt tudtatok működni?</a:t>
              </a:r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7469855" y="900340"/>
            <a:ext cx="4499467" cy="793308"/>
            <a:chOff x="557009" y="2848179"/>
            <a:chExt cx="4499467" cy="793308"/>
          </a:xfrm>
        </p:grpSpPr>
        <p:sp>
          <p:nvSpPr>
            <p:cNvPr id="33" name="Ötszög 32"/>
            <p:cNvSpPr/>
            <p:nvPr/>
          </p:nvSpPr>
          <p:spPr>
            <a:xfrm rot="16200000">
              <a:off x="331613" y="3073575"/>
              <a:ext cx="766148" cy="315356"/>
            </a:xfrm>
            <a:prstGeom prst="homePlate">
              <a:avLst>
                <a:gd name="adj" fmla="val 51612"/>
              </a:avLst>
            </a:prstGeom>
            <a:solidFill>
              <a:srgbClr val="D4D166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1.</a:t>
              </a: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962941" y="2933601"/>
              <a:ext cx="4093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Tudtad őket jól irányítani? Hogyan tetted ezt?</a:t>
              </a: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7478879" y="1979594"/>
            <a:ext cx="4349047" cy="766148"/>
            <a:chOff x="557007" y="4236776"/>
            <a:chExt cx="4349047" cy="766148"/>
          </a:xfrm>
        </p:grpSpPr>
        <p:sp>
          <p:nvSpPr>
            <p:cNvPr id="41" name="Ötszög 40"/>
            <p:cNvSpPr/>
            <p:nvPr/>
          </p:nvSpPr>
          <p:spPr>
            <a:xfrm rot="16200000">
              <a:off x="331611" y="4462172"/>
              <a:ext cx="766148" cy="315355"/>
            </a:xfrm>
            <a:prstGeom prst="homePlate">
              <a:avLst>
                <a:gd name="adj" fmla="val 51612"/>
              </a:avLst>
            </a:prstGeom>
            <a:solidFill>
              <a:srgbClr val="FFD43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sz="2000" dirty="0"/>
                <a:t>2.</a:t>
              </a: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953915" y="4295038"/>
              <a:ext cx="39521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Jól együtt tudott működni a csoport? </a:t>
              </a:r>
            </a:p>
          </p:txBody>
        </p:sp>
      </p:grpSp>
      <p:grpSp>
        <p:nvGrpSpPr>
          <p:cNvPr id="43" name="Csoportba foglalás 42"/>
          <p:cNvGrpSpPr/>
          <p:nvPr/>
        </p:nvGrpSpPr>
        <p:grpSpPr>
          <a:xfrm>
            <a:off x="7478879" y="4953873"/>
            <a:ext cx="4499467" cy="793308"/>
            <a:chOff x="557009" y="2848179"/>
            <a:chExt cx="4499467" cy="793308"/>
          </a:xfrm>
        </p:grpSpPr>
        <p:sp>
          <p:nvSpPr>
            <p:cNvPr id="44" name="Ötszög 43"/>
            <p:cNvSpPr/>
            <p:nvPr/>
          </p:nvSpPr>
          <p:spPr>
            <a:xfrm rot="16200000">
              <a:off x="331613" y="3073575"/>
              <a:ext cx="766148" cy="315356"/>
            </a:xfrm>
            <a:prstGeom prst="homePlate">
              <a:avLst>
                <a:gd name="adj" fmla="val 51612"/>
              </a:avLst>
            </a:prstGeom>
            <a:solidFill>
              <a:srgbClr val="D4D166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dirty="0"/>
                <a:t>1.</a:t>
              </a:r>
            </a:p>
          </p:txBody>
        </p:sp>
        <p:sp>
          <p:nvSpPr>
            <p:cNvPr id="45" name="Szövegdoboz 44"/>
            <p:cNvSpPr txBox="1"/>
            <p:nvPr/>
          </p:nvSpPr>
          <p:spPr>
            <a:xfrm>
              <a:off x="962941" y="2933601"/>
              <a:ext cx="4093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Jól követték az irányítást? Jól irányított az irányító?</a:t>
              </a:r>
            </a:p>
          </p:txBody>
        </p:sp>
      </p:grpSp>
      <p:grpSp>
        <p:nvGrpSpPr>
          <p:cNvPr id="46" name="Csoportba foglalás 45"/>
          <p:cNvGrpSpPr/>
          <p:nvPr/>
        </p:nvGrpSpPr>
        <p:grpSpPr>
          <a:xfrm>
            <a:off x="7477522" y="5958122"/>
            <a:ext cx="4352193" cy="766148"/>
            <a:chOff x="557007" y="4236776"/>
            <a:chExt cx="4352193" cy="766148"/>
          </a:xfrm>
        </p:grpSpPr>
        <p:sp>
          <p:nvSpPr>
            <p:cNvPr id="47" name="Ötszög 46"/>
            <p:cNvSpPr/>
            <p:nvPr/>
          </p:nvSpPr>
          <p:spPr>
            <a:xfrm rot="16200000">
              <a:off x="331611" y="4462172"/>
              <a:ext cx="766148" cy="315355"/>
            </a:xfrm>
            <a:prstGeom prst="homePlate">
              <a:avLst>
                <a:gd name="adj" fmla="val 51612"/>
              </a:avLst>
            </a:prstGeom>
            <a:solidFill>
              <a:srgbClr val="FFD434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hu-HU" sz="2000" dirty="0"/>
                <a:t>2.</a:t>
              </a:r>
            </a:p>
          </p:txBody>
        </p:sp>
        <p:sp>
          <p:nvSpPr>
            <p:cNvPr id="48" name="Szövegdoboz 47"/>
            <p:cNvSpPr txBox="1"/>
            <p:nvPr/>
          </p:nvSpPr>
          <p:spPr>
            <a:xfrm>
              <a:off x="957061" y="4435076"/>
              <a:ext cx="3952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/>
                <a:t>Jól együtt tudtak működni? </a:t>
              </a:r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5021365" y="2811235"/>
            <a:ext cx="6956981" cy="136756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r>
              <a:rPr lang="hu-HU" sz="2800" dirty="0">
                <a:solidFill>
                  <a:schemeClr val="bg2">
                    <a:lumMod val="25000"/>
                  </a:schemeClr>
                </a:solidFill>
              </a:rPr>
              <a:t>Fogalmazzátok meg egy mondatban, hogy a játék segítségével mit tanultatok az együttműködésről!</a:t>
            </a:r>
          </a:p>
        </p:txBody>
      </p:sp>
    </p:spTree>
    <p:extLst>
      <p:ext uri="{BB962C8B-B14F-4D97-AF65-F5344CB8AC3E}">
        <p14:creationId xmlns:p14="http://schemas.microsoft.com/office/powerpoint/2010/main" val="18285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5000" accel="41333" decel="38667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2"/>
          <a:srcRect t="4260" r="1955"/>
          <a:stretch/>
        </p:blipFill>
        <p:spPr>
          <a:xfrm>
            <a:off x="3422969" y="386448"/>
            <a:ext cx="8370092" cy="39226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0650">
            <a:solidFill>
              <a:srgbClr val="C7C439"/>
            </a:solidFill>
          </a:ln>
        </p:spPr>
      </p:pic>
      <p:sp>
        <p:nvSpPr>
          <p:cNvPr id="35" name="Szövegdoboz 34">
            <a:hlinkClick r:id="rId3"/>
          </p:cNvPr>
          <p:cNvSpPr txBox="1"/>
          <p:nvPr/>
        </p:nvSpPr>
        <p:spPr>
          <a:xfrm>
            <a:off x="697981" y="4823555"/>
            <a:ext cx="8983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A Bibliában van egy történet, amelyben négy barát együttműködve egy mentőakciót hajtott végre </a:t>
            </a:r>
          </a:p>
          <a:p>
            <a:r>
              <a:rPr lang="hu-HU" sz="2400" dirty="0">
                <a:solidFill>
                  <a:schemeClr val="bg1"/>
                </a:solidFill>
              </a:rPr>
              <a:t>egy béna társuk érdekében.</a:t>
            </a:r>
          </a:p>
          <a:p>
            <a:r>
              <a:rPr lang="hu-HU" sz="2400" u="sng" dirty="0">
                <a:solidFill>
                  <a:schemeClr val="bg1"/>
                </a:solidFill>
              </a:rPr>
              <a:t>Kattints ide</a:t>
            </a:r>
            <a:r>
              <a:rPr lang="hu-HU" sz="2400" dirty="0">
                <a:solidFill>
                  <a:schemeClr val="bg1"/>
                </a:solidFill>
              </a:rPr>
              <a:t>, és nézz meg erről egy rövid filmet.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32" name="Keret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7"/>
            </a:avLst>
          </a:prstGeom>
          <a:solidFill>
            <a:srgbClr val="C7C439"/>
          </a:solidFill>
          <a:ln>
            <a:solidFill>
              <a:srgbClr val="C7C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>
            <a:off x="4673297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O</a:t>
            </a:r>
          </a:p>
        </p:txBody>
      </p:sp>
      <p:sp>
        <p:nvSpPr>
          <p:cNvPr id="22" name="Téglalap 21"/>
          <p:cNvSpPr/>
          <p:nvPr/>
        </p:nvSpPr>
        <p:spPr>
          <a:xfrm>
            <a:off x="1666437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Ű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2"/>
          <a:srcRect t="4260" r="1955"/>
          <a:stretch/>
        </p:blipFill>
        <p:spPr>
          <a:xfrm>
            <a:off x="7353872" y="340149"/>
            <a:ext cx="4485487" cy="21021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0650">
            <a:solidFill>
              <a:srgbClr val="C7C439"/>
            </a:solidFill>
          </a:ln>
        </p:spPr>
      </p:pic>
      <p:sp>
        <p:nvSpPr>
          <p:cNvPr id="32" name="Keret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7"/>
            </a:avLst>
          </a:prstGeom>
          <a:solidFill>
            <a:srgbClr val="C7C439"/>
          </a:solidFill>
          <a:ln>
            <a:solidFill>
              <a:srgbClr val="C7C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859213" y="3399843"/>
            <a:ext cx="1038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Milyen ajándékot kapott még a béna ember Jézustól?</a:t>
            </a:r>
          </a:p>
        </p:txBody>
      </p:sp>
      <p:sp>
        <p:nvSpPr>
          <p:cNvPr id="3" name="Téglalap 2"/>
          <p:cNvSpPr/>
          <p:nvPr/>
        </p:nvSpPr>
        <p:spPr>
          <a:xfrm>
            <a:off x="644950" y="411384"/>
            <a:ext cx="251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A barátok segítettek.</a:t>
            </a:r>
          </a:p>
        </p:txBody>
      </p:sp>
      <p:sp>
        <p:nvSpPr>
          <p:cNvPr id="4" name="Téglalap 3"/>
          <p:cNvSpPr/>
          <p:nvPr/>
        </p:nvSpPr>
        <p:spPr>
          <a:xfrm>
            <a:off x="644950" y="1326542"/>
            <a:ext cx="6038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Ezért tudott találkozni a </a:t>
            </a:r>
            <a:r>
              <a:rPr lang="hu-HU" sz="2000" dirty="0" err="1"/>
              <a:t>kapernaumi</a:t>
            </a:r>
            <a:r>
              <a:rPr lang="hu-HU" sz="2000" dirty="0"/>
              <a:t> béna Jézussal.</a:t>
            </a:r>
          </a:p>
        </p:txBody>
      </p:sp>
      <p:sp>
        <p:nvSpPr>
          <p:cNvPr id="5" name="Téglalap 4"/>
          <p:cNvSpPr/>
          <p:nvPr/>
        </p:nvSpPr>
        <p:spPr>
          <a:xfrm>
            <a:off x="644950" y="2241700"/>
            <a:ext cx="5497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Jézustól nemcsak az egészségét kapta vissza.</a:t>
            </a:r>
          </a:p>
        </p:txBody>
      </p:sp>
      <p:sp>
        <p:nvSpPr>
          <p:cNvPr id="9" name="Téglalap 8"/>
          <p:cNvSpPr/>
          <p:nvPr/>
        </p:nvSpPr>
        <p:spPr>
          <a:xfrm>
            <a:off x="2095115" y="4195416"/>
            <a:ext cx="7160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Egészítsd</a:t>
            </a:r>
            <a:r>
              <a:rPr lang="hu-HU" dirty="0"/>
              <a:t> ki a megfelelő </a:t>
            </a:r>
            <a:r>
              <a:rPr lang="hu-HU" dirty="0">
                <a:solidFill>
                  <a:schemeClr val="bg1"/>
                </a:solidFill>
              </a:rPr>
              <a:t>magánhangzókkal</a:t>
            </a:r>
            <a:r>
              <a:rPr lang="hu-HU" dirty="0"/>
              <a:t>!</a:t>
            </a:r>
          </a:p>
          <a:p>
            <a:r>
              <a:rPr lang="hu-HU" dirty="0"/>
              <a:t>Kattint az üres négyzetekre, és ellenőrizheted, hogy jó-e a válaszod!</a:t>
            </a:r>
          </a:p>
        </p:txBody>
      </p:sp>
      <p:sp>
        <p:nvSpPr>
          <p:cNvPr id="6" name="Téglalap 5"/>
          <p:cNvSpPr/>
          <p:nvPr/>
        </p:nvSpPr>
        <p:spPr>
          <a:xfrm>
            <a:off x="664151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B</a:t>
            </a:r>
          </a:p>
        </p:txBody>
      </p:sp>
      <p:sp>
        <p:nvSpPr>
          <p:cNvPr id="11" name="Ű előtti"/>
          <p:cNvSpPr/>
          <p:nvPr/>
        </p:nvSpPr>
        <p:spPr>
          <a:xfrm>
            <a:off x="1666437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12" name="Téglalap 11"/>
          <p:cNvSpPr/>
          <p:nvPr/>
        </p:nvSpPr>
        <p:spPr>
          <a:xfrm>
            <a:off x="2668724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N</a:t>
            </a:r>
          </a:p>
        </p:txBody>
      </p:sp>
      <p:sp>
        <p:nvSpPr>
          <p:cNvPr id="13" name="Téglalap 12"/>
          <p:cNvSpPr/>
          <p:nvPr/>
        </p:nvSpPr>
        <p:spPr>
          <a:xfrm>
            <a:off x="3671010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B</a:t>
            </a:r>
          </a:p>
        </p:txBody>
      </p:sp>
      <p:sp>
        <p:nvSpPr>
          <p:cNvPr id="14" name="O előtti"/>
          <p:cNvSpPr/>
          <p:nvPr/>
        </p:nvSpPr>
        <p:spPr>
          <a:xfrm>
            <a:off x="4673297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24" name="Téglalap 23"/>
          <p:cNvSpPr/>
          <p:nvPr/>
        </p:nvSpPr>
        <p:spPr>
          <a:xfrm>
            <a:off x="7680156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Á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675583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C</a:t>
            </a:r>
          </a:p>
        </p:txBody>
      </p:sp>
      <p:sp>
        <p:nvSpPr>
          <p:cNvPr id="16" name="Téglalap 15"/>
          <p:cNvSpPr/>
          <p:nvPr/>
        </p:nvSpPr>
        <p:spPr>
          <a:xfrm>
            <a:off x="6677870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S</a:t>
            </a:r>
          </a:p>
        </p:txBody>
      </p:sp>
      <p:sp>
        <p:nvSpPr>
          <p:cNvPr id="17" name="Á előtti"/>
          <p:cNvSpPr/>
          <p:nvPr/>
        </p:nvSpPr>
        <p:spPr>
          <a:xfrm>
            <a:off x="7680156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25" name="Téglalap 24"/>
          <p:cNvSpPr/>
          <p:nvPr/>
        </p:nvSpPr>
        <p:spPr>
          <a:xfrm>
            <a:off x="9684729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A</a:t>
            </a:r>
          </a:p>
        </p:txBody>
      </p:sp>
      <p:sp>
        <p:nvSpPr>
          <p:cNvPr id="18" name="Téglalap 17"/>
          <p:cNvSpPr/>
          <p:nvPr/>
        </p:nvSpPr>
        <p:spPr>
          <a:xfrm>
            <a:off x="8682443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N</a:t>
            </a:r>
          </a:p>
        </p:txBody>
      </p:sp>
      <p:sp>
        <p:nvSpPr>
          <p:cNvPr id="19" name="A előtti"/>
          <p:cNvSpPr/>
          <p:nvPr/>
        </p:nvSpPr>
        <p:spPr>
          <a:xfrm>
            <a:off x="9684729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/>
          </a:p>
        </p:txBody>
      </p:sp>
      <p:sp>
        <p:nvSpPr>
          <p:cNvPr id="20" name="Téglalap 19"/>
          <p:cNvSpPr/>
          <p:nvPr/>
        </p:nvSpPr>
        <p:spPr>
          <a:xfrm>
            <a:off x="10687016" y="5344932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T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72" y="3466742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/>
      <p:bldP spid="3" grpId="0"/>
      <p:bldP spid="4" grpId="0"/>
      <p:bldP spid="5" grpId="0"/>
      <p:bldP spid="9" grpId="0"/>
      <p:bldP spid="6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24" grpId="0" animBg="1"/>
      <p:bldP spid="15" grpId="0" animBg="1"/>
      <p:bldP spid="16" grpId="0" animBg="1"/>
      <p:bldP spid="17" grpId="0" animBg="1"/>
      <p:bldP spid="17" grpId="1" animBg="1"/>
      <p:bldP spid="25" grpId="0" animBg="1"/>
      <p:bldP spid="18" grpId="0" animBg="1"/>
      <p:bldP spid="19" grpId="0" animBg="1"/>
      <p:bldP spid="19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52076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O</a:t>
            </a:r>
          </a:p>
        </p:txBody>
      </p:sp>
      <p:sp>
        <p:nvSpPr>
          <p:cNvPr id="5" name="Téglalap 4"/>
          <p:cNvSpPr/>
          <p:nvPr/>
        </p:nvSpPr>
        <p:spPr>
          <a:xfrm>
            <a:off x="1645216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Ű</a:t>
            </a:r>
          </a:p>
        </p:txBody>
      </p:sp>
      <p:sp>
        <p:nvSpPr>
          <p:cNvPr id="6" name="Téglalap 5"/>
          <p:cNvSpPr/>
          <p:nvPr/>
        </p:nvSpPr>
        <p:spPr>
          <a:xfrm>
            <a:off x="642930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B</a:t>
            </a:r>
          </a:p>
        </p:txBody>
      </p:sp>
      <p:sp>
        <p:nvSpPr>
          <p:cNvPr id="8" name="Téglalap 7"/>
          <p:cNvSpPr/>
          <p:nvPr/>
        </p:nvSpPr>
        <p:spPr>
          <a:xfrm>
            <a:off x="2647503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N</a:t>
            </a:r>
          </a:p>
        </p:txBody>
      </p:sp>
      <p:sp>
        <p:nvSpPr>
          <p:cNvPr id="9" name="Téglalap 8"/>
          <p:cNvSpPr/>
          <p:nvPr/>
        </p:nvSpPr>
        <p:spPr>
          <a:xfrm>
            <a:off x="3649789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B</a:t>
            </a:r>
          </a:p>
        </p:txBody>
      </p:sp>
      <p:sp>
        <p:nvSpPr>
          <p:cNvPr id="11" name="Téglalap 10"/>
          <p:cNvSpPr/>
          <p:nvPr/>
        </p:nvSpPr>
        <p:spPr>
          <a:xfrm>
            <a:off x="7658935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Á</a:t>
            </a:r>
          </a:p>
        </p:txBody>
      </p:sp>
      <p:sp>
        <p:nvSpPr>
          <p:cNvPr id="12" name="Téglalap 11"/>
          <p:cNvSpPr/>
          <p:nvPr/>
        </p:nvSpPr>
        <p:spPr>
          <a:xfrm>
            <a:off x="5654362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C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656649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9663508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A</a:t>
            </a:r>
          </a:p>
        </p:txBody>
      </p:sp>
      <p:sp>
        <p:nvSpPr>
          <p:cNvPr id="16" name="Téglalap 15"/>
          <p:cNvSpPr/>
          <p:nvPr/>
        </p:nvSpPr>
        <p:spPr>
          <a:xfrm>
            <a:off x="8661222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N</a:t>
            </a:r>
          </a:p>
        </p:txBody>
      </p:sp>
      <p:sp>
        <p:nvSpPr>
          <p:cNvPr id="18" name="Téglalap 17"/>
          <p:cNvSpPr/>
          <p:nvPr/>
        </p:nvSpPr>
        <p:spPr>
          <a:xfrm>
            <a:off x="10665795" y="612815"/>
            <a:ext cx="840834" cy="781291"/>
          </a:xfrm>
          <a:prstGeom prst="rect">
            <a:avLst/>
          </a:prstGeom>
          <a:solidFill>
            <a:srgbClr val="C7C43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/>
              <a:t>T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020162" y="2754774"/>
            <a:ext cx="8151677" cy="1815882"/>
          </a:xfrm>
          <a:prstGeom prst="rect">
            <a:avLst/>
          </a:prstGeom>
          <a:noFill/>
          <a:ln w="63500">
            <a:solidFill>
              <a:srgbClr val="C7C4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 </a:t>
            </a:r>
            <a:r>
              <a:rPr lang="hu-HU" sz="2800" dirty="0" err="1">
                <a:solidFill>
                  <a:schemeClr val="bg1"/>
                </a:solidFill>
              </a:rPr>
              <a:t>kapernaumi</a:t>
            </a:r>
            <a:r>
              <a:rPr lang="hu-HU" sz="2800" dirty="0">
                <a:solidFill>
                  <a:schemeClr val="bg1"/>
                </a:solidFill>
              </a:rPr>
              <a:t> béna férfi lelki egészségéhez szükség volt a </a:t>
            </a:r>
            <a:r>
              <a:rPr lang="hu-HU" sz="2800" dirty="0" err="1">
                <a:solidFill>
                  <a:schemeClr val="bg1"/>
                </a:solidFill>
              </a:rPr>
              <a:t>lelke</a:t>
            </a:r>
            <a:r>
              <a:rPr lang="hu-HU" sz="2800" dirty="0">
                <a:solidFill>
                  <a:schemeClr val="bg1"/>
                </a:solidFill>
              </a:rPr>
              <a:t> meggyógyítására is.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A négy barát segített eljutni Jézushoz,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hogy újra egészséges legyen.</a:t>
            </a: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4158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Kép 29"/>
          <p:cNvPicPr>
            <a:picLocks noChangeAspect="1"/>
          </p:cNvPicPr>
          <p:nvPr/>
        </p:nvPicPr>
        <p:blipFill rotWithShape="1">
          <a:blip r:embed="rId2"/>
          <a:srcRect t="4260" r="1955"/>
          <a:stretch/>
        </p:blipFill>
        <p:spPr>
          <a:xfrm>
            <a:off x="773961" y="2102380"/>
            <a:ext cx="3176489" cy="148865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0650">
            <a:solidFill>
              <a:srgbClr val="C7C439"/>
            </a:solidFill>
          </a:ln>
        </p:spPr>
      </p:pic>
      <p:sp>
        <p:nvSpPr>
          <p:cNvPr id="32" name="Keret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67"/>
            </a:avLst>
          </a:prstGeom>
          <a:solidFill>
            <a:srgbClr val="C7C439"/>
          </a:solidFill>
          <a:ln>
            <a:solidFill>
              <a:srgbClr val="C7C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223058" y="575267"/>
            <a:ext cx="487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EGYÜTTMŰKÖDÉS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389586" y="1672906"/>
            <a:ext cx="6010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A négy barát </a:t>
            </a:r>
            <a:r>
              <a:rPr lang="hu-HU" sz="2800" b="1" dirty="0">
                <a:solidFill>
                  <a:schemeClr val="bg1"/>
                </a:solidFill>
              </a:rPr>
              <a:t>együtt</a:t>
            </a:r>
            <a:r>
              <a:rPr lang="hu-HU" sz="2800" dirty="0">
                <a:solidFill>
                  <a:schemeClr val="bg1"/>
                </a:solidFill>
              </a:rPr>
              <a:t> vitte oda </a:t>
            </a:r>
          </a:p>
          <a:p>
            <a:r>
              <a:rPr lang="hu-HU" sz="2800" dirty="0">
                <a:solidFill>
                  <a:schemeClr val="bg1"/>
                </a:solidFill>
              </a:rPr>
              <a:t>a béna társukat.</a:t>
            </a:r>
          </a:p>
          <a:p>
            <a:r>
              <a:rPr lang="hu-HU" sz="2800" b="1" dirty="0">
                <a:solidFill>
                  <a:schemeClr val="bg1"/>
                </a:solidFill>
              </a:rPr>
              <a:t>Együtt</a:t>
            </a:r>
            <a:r>
              <a:rPr lang="hu-HU" sz="2800" dirty="0">
                <a:solidFill>
                  <a:schemeClr val="bg1"/>
                </a:solidFill>
              </a:rPr>
              <a:t> akartak segíteni </a:t>
            </a:r>
          </a:p>
          <a:p>
            <a:r>
              <a:rPr lang="hu-HU" sz="2800" dirty="0">
                <a:solidFill>
                  <a:schemeClr val="bg1"/>
                </a:solidFill>
              </a:rPr>
              <a:t>egy barátjuknak, </a:t>
            </a:r>
          </a:p>
          <a:p>
            <a:r>
              <a:rPr lang="hu-HU" sz="2800" dirty="0">
                <a:solidFill>
                  <a:schemeClr val="bg1"/>
                </a:solidFill>
              </a:rPr>
              <a:t>akinek nagyon nehéz volt az élete.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362206" y="4370983"/>
            <a:ext cx="9340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Hogyan kapcsolódik a mentőakciós játék a </a:t>
            </a:r>
            <a:r>
              <a:rPr lang="hu-HU" sz="3200" dirty="0" err="1">
                <a:solidFill>
                  <a:schemeClr val="bg1"/>
                </a:solidFill>
              </a:rPr>
              <a:t>kapernaumi</a:t>
            </a:r>
            <a:r>
              <a:rPr lang="hu-HU" sz="3200" dirty="0">
                <a:solidFill>
                  <a:schemeClr val="bg1"/>
                </a:solidFill>
              </a:rPr>
              <a:t> béna meggyógyításának a történetéhez? Beszéljétek meg kiscsoportban!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417" y="1577210"/>
            <a:ext cx="1383691" cy="1368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48" y="4471813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23757</TotalTime>
  <Words>672</Words>
  <Application>Microsoft Office PowerPoint</Application>
  <PresentationFormat>Szélesvásznú</PresentationFormat>
  <Paragraphs>129</Paragraphs>
  <Slides>12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Kristen ITC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2226</cp:revision>
  <dcterms:created xsi:type="dcterms:W3CDTF">2020-04-05T07:55:46Z</dcterms:created>
  <dcterms:modified xsi:type="dcterms:W3CDTF">2021-07-12T07:28:20Z</dcterms:modified>
</cp:coreProperties>
</file>