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3" r:id="rId5"/>
    <p:sldId id="261" r:id="rId6"/>
    <p:sldId id="270" r:id="rId7"/>
    <p:sldId id="264" r:id="rId8"/>
    <p:sldId id="265" r:id="rId9"/>
    <p:sldId id="272" r:id="rId10"/>
    <p:sldId id="273" r:id="rId11"/>
    <p:sldId id="271" r:id="rId12"/>
    <p:sldId id="268" r:id="rId13"/>
    <p:sldId id="269" r:id="rId14"/>
    <p:sldId id="274" r:id="rId15"/>
    <p:sldId id="275" r:id="rId16"/>
    <p:sldId id="262" r:id="rId17"/>
    <p:sldId id="276" r:id="rId18"/>
    <p:sldId id="260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EDE"/>
    <a:srgbClr val="F9E4B2"/>
    <a:srgbClr val="EFD2A4"/>
    <a:srgbClr val="D4CE62"/>
    <a:srgbClr val="FFCA08"/>
    <a:srgbClr val="C962D4"/>
    <a:srgbClr val="D88CE0"/>
    <a:srgbClr val="F8C4E3"/>
    <a:srgbClr val="F2A8DD"/>
    <a:srgbClr val="E55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0.wdp"/><Relationship Id="rId18" Type="http://schemas.microsoft.com/office/2007/relationships/hdphoto" Target="../media/hdphoto15.wdp"/><Relationship Id="rId3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0.wdp"/><Relationship Id="rId18" Type="http://schemas.microsoft.com/office/2007/relationships/hdphoto" Target="../media/hdphoto16.wdp"/><Relationship Id="rId3" Type="http://schemas.microsoft.com/office/2007/relationships/hdphoto" Target="../media/hdphoto7.wdp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8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microsoft.com/office/2007/relationships/hdphoto" Target="../media/hdphoto17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10.pn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microsoft.com/office/2007/relationships/hdphoto" Target="../media/hdphoto18.wdp"/><Relationship Id="rId3" Type="http://schemas.microsoft.com/office/2007/relationships/hdphoto" Target="../media/hdphoto10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openxmlformats.org/officeDocument/2006/relationships/image" Target="../media/image24.png"/><Relationship Id="rId2" Type="http://schemas.openxmlformats.org/officeDocument/2006/relationships/image" Target="../media/image16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microsoft.com/office/2007/relationships/hdphoto" Target="../media/hdphoto8.wdp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microsoft.com/office/2007/relationships/hdphoto" Target="../media/hdphoto9.wdp"/><Relationship Id="rId3" Type="http://schemas.microsoft.com/office/2007/relationships/hdphoto" Target="../media/hdphoto10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6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microsoft.com/office/2007/relationships/hdphoto" Target="../media/hdphoto8.wdp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12" Type="http://schemas.microsoft.com/office/2007/relationships/hdphoto" Target="../media/hdphoto8.wdp"/><Relationship Id="rId17" Type="http://schemas.openxmlformats.org/officeDocument/2006/relationships/image" Target="../media/image12.png"/><Relationship Id="rId2" Type="http://schemas.openxmlformats.org/officeDocument/2006/relationships/image" Target="../media/image26.png"/><Relationship Id="rId16" Type="http://schemas.microsoft.com/office/2007/relationships/hdphoto" Target="../media/hdphoto4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microsoft.com/office/2007/relationships/hdphoto" Target="../media/hdphoto7.wdp"/><Relationship Id="rId19" Type="http://schemas.openxmlformats.org/officeDocument/2006/relationships/image" Target="../media/image15.png"/><Relationship Id="rId4" Type="http://schemas.microsoft.com/office/2007/relationships/hdphoto" Target="../media/hdphoto19.wdp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1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9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microsoft.com/office/2007/relationships/hdphoto" Target="../media/hdphoto3.wdp"/><Relationship Id="rId7" Type="http://schemas.microsoft.com/office/2007/relationships/hdphoto" Target="../media/hdphoto8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7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0.wdp"/><Relationship Id="rId18" Type="http://schemas.microsoft.com/office/2007/relationships/hdphoto" Target="../media/hdphoto14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9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E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6600" dirty="0" smtClean="0">
                <a:solidFill>
                  <a:schemeClr val="bg1"/>
                </a:solidFill>
                <a:cs typeface="Arial" panose="020B0604020202020204" pitchFamily="34" charset="0"/>
              </a:rPr>
              <a:t>18. ÉRTÉKESEK VAGYUNK!</a:t>
            </a:r>
          </a:p>
        </p:txBody>
      </p:sp>
      <p:sp>
        <p:nvSpPr>
          <p:cNvPr id="5" name="Ellipszis 4"/>
          <p:cNvSpPr/>
          <p:nvPr/>
        </p:nvSpPr>
        <p:spPr>
          <a:xfrm>
            <a:off x="1036747" y="2400038"/>
            <a:ext cx="2949575" cy="2884488"/>
          </a:xfrm>
          <a:prstGeom prst="ellipse">
            <a:avLst/>
          </a:prstGeom>
          <a:solidFill>
            <a:srgbClr val="FAE1BC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 smtClean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66138" y="1583302"/>
            <a:ext cx="7027797" cy="5069739"/>
          </a:xfrm>
          <a:prstGeom prst="rect">
            <a:avLst/>
          </a:prstGeom>
          <a:solidFill>
            <a:schemeClr val="bg1"/>
          </a:solidFill>
          <a:ln w="73025">
            <a:gradFill>
              <a:gsLst>
                <a:gs pos="47000">
                  <a:srgbClr val="B7E0A8"/>
                </a:gs>
                <a:gs pos="100000">
                  <a:srgbClr val="FBD095"/>
                </a:gs>
              </a:gsLst>
              <a:lin ang="5400000" scaled="1"/>
            </a:gradFill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</a:t>
            </a:r>
            <a:r>
              <a:rPr lang="hu-HU" sz="28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alábbiakra</a:t>
            </a: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2800" dirty="0" smtClean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papír (A/4-es lap)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színes ceruzák vagy filctollak.</a:t>
            </a:r>
            <a:endParaRPr lang="hu-HU" sz="2800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linkre csak 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tudnak rákattintani!)</a:t>
            </a:r>
            <a:endParaRPr lang="hu-H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244986" y="5320081"/>
            <a:ext cx="1620000" cy="16005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F6007B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91299" y="661101"/>
            <a:ext cx="5990701" cy="1815882"/>
          </a:xfrm>
          <a:prstGeom prst="rect">
            <a:avLst/>
          </a:prstGeom>
          <a:solidFill>
            <a:srgbClr val="FF2592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Szeretsz rajzolni, festeni vagy alkotni?</a:t>
            </a:r>
          </a:p>
          <a:p>
            <a:r>
              <a:rPr lang="hu-HU" sz="2800" dirty="0" smtClean="0"/>
              <a:t>Jó a kézügyességed?</a:t>
            </a:r>
          </a:p>
          <a:p>
            <a:r>
              <a:rPr lang="hu-HU" sz="2800" dirty="0" smtClean="0"/>
              <a:t>Szeretsz filmeket nézni?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126560" y="4387962"/>
            <a:ext cx="4281672" cy="1569660"/>
          </a:xfrm>
          <a:prstGeom prst="rect">
            <a:avLst/>
          </a:prstGeom>
          <a:solidFill>
            <a:srgbClr val="FF2592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amit arra utal, hogy jó vagy az alkotótevékenységekben!</a:t>
            </a:r>
          </a:p>
        </p:txBody>
      </p:sp>
      <p:sp>
        <p:nvSpPr>
          <p:cNvPr id="14" name="Lefelé nyíl 13"/>
          <p:cNvSpPr/>
          <p:nvPr/>
        </p:nvSpPr>
        <p:spPr>
          <a:xfrm>
            <a:off x="8095055" y="2543546"/>
            <a:ext cx="583187" cy="177785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4" b="89928" l="6138" r="89947"/>
                    </a14:imgEffect>
                  </a14:imgLayer>
                </a14:imgProps>
              </a:ext>
            </a:extLst>
          </a:blip>
          <a:srcRect l="7437" t="3735" r="9770" b="11801"/>
          <a:stretch/>
        </p:blipFill>
        <p:spPr>
          <a:xfrm>
            <a:off x="762667" y="1473557"/>
            <a:ext cx="4800427" cy="46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C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244986" y="5320081"/>
            <a:ext cx="1620000" cy="160050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78D5E4"/>
          </a:solidFill>
        </p:spPr>
        <p:txBody>
          <a:bodyPr wrap="square" rtlCol="0">
            <a:noAutofit/>
          </a:bodyPr>
          <a:lstStyle/>
          <a:p>
            <a:endParaRPr lang="hu-HU" sz="16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91299" y="661101"/>
            <a:ext cx="5990701" cy="2246769"/>
          </a:xfrm>
          <a:prstGeom prst="rect">
            <a:avLst/>
          </a:prstGeom>
          <a:solidFill>
            <a:srgbClr val="A8E4EE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Nagyon szereted az állatokat?</a:t>
            </a:r>
          </a:p>
          <a:p>
            <a:r>
              <a:rPr lang="hu-HU" sz="2800" dirty="0" smtClean="0"/>
              <a:t>Szívesen kirándulsz erdőkbe, hegyekbe vagy bárhova a természetbe?</a:t>
            </a:r>
          </a:p>
          <a:p>
            <a:r>
              <a:rPr lang="hu-HU" sz="2800" dirty="0" smtClean="0"/>
              <a:t>Szereted a növényeket?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773408" y="4999336"/>
            <a:ext cx="5608592" cy="830997"/>
          </a:xfrm>
          <a:prstGeom prst="rect">
            <a:avLst/>
          </a:prstGeom>
          <a:solidFill>
            <a:srgbClr val="A8E4EE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a kedvenceidet!</a:t>
            </a:r>
          </a:p>
        </p:txBody>
      </p:sp>
      <p:sp>
        <p:nvSpPr>
          <p:cNvPr id="14" name="Lefelé nyíl 13"/>
          <p:cNvSpPr/>
          <p:nvPr/>
        </p:nvSpPr>
        <p:spPr>
          <a:xfrm>
            <a:off x="8386649" y="3138547"/>
            <a:ext cx="583187" cy="16301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92" b="89887" l="6228" r="96886">
                        <a14:foregroundMark x1="38149" y1="14745" x2="48183" y2="15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07" y="1212097"/>
            <a:ext cx="5161773" cy="51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2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244986" y="5320081"/>
            <a:ext cx="1620000" cy="160050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12" name="Kép 11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B435C1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391299" y="661101"/>
            <a:ext cx="5990701" cy="2246769"/>
          </a:xfrm>
          <a:prstGeom prst="rect">
            <a:avLst/>
          </a:prstGeom>
          <a:solidFill>
            <a:srgbClr val="D37EDC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Szeretsz zenét hallgatni?</a:t>
            </a:r>
            <a:endParaRPr lang="hu-HU" sz="2800" dirty="0"/>
          </a:p>
          <a:p>
            <a:r>
              <a:rPr lang="hu-HU" sz="2800" dirty="0" smtClean="0"/>
              <a:t>Könnyen megtanulod az énekeket?</a:t>
            </a:r>
          </a:p>
          <a:p>
            <a:r>
              <a:rPr lang="hu-HU" sz="2800" dirty="0" smtClean="0"/>
              <a:t>Szoktad figyelni a hangokat a természetben?</a:t>
            </a:r>
          </a:p>
          <a:p>
            <a:r>
              <a:rPr lang="hu-HU" sz="2800" dirty="0" smtClean="0"/>
              <a:t>Szeretsz énekelni?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487952" y="5079943"/>
            <a:ext cx="5966734" cy="830997"/>
          </a:xfrm>
          <a:prstGeom prst="rect">
            <a:avLst/>
          </a:prstGeom>
          <a:solidFill>
            <a:srgbClr val="D37EDC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 a zenére vagy énekekre utal!</a:t>
            </a:r>
          </a:p>
        </p:txBody>
      </p:sp>
      <p:sp>
        <p:nvSpPr>
          <p:cNvPr id="16" name="Lefelé nyíl 15"/>
          <p:cNvSpPr/>
          <p:nvPr/>
        </p:nvSpPr>
        <p:spPr>
          <a:xfrm>
            <a:off x="8095055" y="3192678"/>
            <a:ext cx="583187" cy="16301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39" b="97923" l="3023" r="89941"/>
                    </a14:imgEffect>
                  </a14:imgLayer>
                </a14:imgProps>
              </a:ext>
            </a:extLst>
          </a:blip>
          <a:srcRect l="2514" t="2463" r="6749" b="4665"/>
          <a:stretch/>
        </p:blipFill>
        <p:spPr>
          <a:xfrm>
            <a:off x="781613" y="1920703"/>
            <a:ext cx="4366081" cy="39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F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244986" y="5320081"/>
            <a:ext cx="1620000" cy="1600508"/>
          </a:xfrm>
          <a:prstGeom prst="rect">
            <a:avLst/>
          </a:prstGeom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11" name="Kép 10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A4DCD7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391299" y="661101"/>
            <a:ext cx="5990701" cy="1384995"/>
          </a:xfrm>
          <a:prstGeom prst="rect">
            <a:avLst/>
          </a:prstGeom>
          <a:solidFill>
            <a:srgbClr val="D2EEEB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Szeretsz olvasni?</a:t>
            </a:r>
          </a:p>
          <a:p>
            <a:r>
              <a:rPr lang="hu-HU" sz="2800" dirty="0" smtClean="0"/>
              <a:t>Szívesen beszélgetsz a barátaiddal?</a:t>
            </a:r>
          </a:p>
          <a:p>
            <a:r>
              <a:rPr lang="hu-HU" sz="2800" dirty="0" smtClean="0"/>
              <a:t>Szeretsz történeteket hallgatni?</a:t>
            </a:r>
            <a:endParaRPr lang="hu-HU" sz="28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371114" y="4702993"/>
            <a:ext cx="5966734" cy="1200329"/>
          </a:xfrm>
          <a:prstGeom prst="rect">
            <a:avLst/>
          </a:prstGeom>
          <a:solidFill>
            <a:srgbClr val="D2EEEB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amit kifejezi, hogy jó vagy ezekben a dolgokban!</a:t>
            </a:r>
          </a:p>
        </p:txBody>
      </p:sp>
      <p:sp>
        <p:nvSpPr>
          <p:cNvPr id="15" name="Lefelé nyíl 14"/>
          <p:cNvSpPr/>
          <p:nvPr/>
        </p:nvSpPr>
        <p:spPr>
          <a:xfrm>
            <a:off x="8095055" y="2455024"/>
            <a:ext cx="583187" cy="16301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0" b="89931" l="9928" r="94007"/>
                    </a14:imgEffect>
                  </a14:imgLayer>
                </a14:imgProps>
              </a:ext>
            </a:extLst>
          </a:blip>
          <a:srcRect l="7625" t="9560" r="7764" b="9398"/>
          <a:stretch/>
        </p:blipFill>
        <p:spPr>
          <a:xfrm>
            <a:off x="988021" y="1537525"/>
            <a:ext cx="4191482" cy="41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364249" y="608155"/>
            <a:ext cx="574822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Van még üres hely a nevedben?</a:t>
            </a:r>
          </a:p>
          <a:p>
            <a:r>
              <a:rPr lang="hu-HU" sz="3200" dirty="0" smtClean="0"/>
              <a:t>Akkor van készen, ha minden betűbe írtál vagy rajzoltál!</a:t>
            </a:r>
            <a:endParaRPr lang="hu-HU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364249" y="3613075"/>
            <a:ext cx="57482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Ha készen vagy, akkor fotózd le a neved, és küldd el a Hittanoktatódnak!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464" l="14783" r="96087">
                        <a14:backgroundMark x1="33696" y1="45098" x2="20217" y2="49455"/>
                        <a14:backgroundMark x1="20217" y1="49891" x2="22391" y2="84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071945" y="2197555"/>
            <a:ext cx="4887587" cy="511745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1" b="92842" l="9598" r="84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88277" y="2335802"/>
            <a:ext cx="4666593" cy="497921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15409" cy="13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F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64844" y="255060"/>
            <a:ext cx="572135" cy="6370975"/>
          </a:xfrm>
          <a:prstGeom prst="rect">
            <a:avLst/>
          </a:prstGeom>
          <a:solidFill>
            <a:srgbClr val="3A7AB5"/>
          </a:solidFill>
        </p:spPr>
        <p:txBody>
          <a:bodyPr vert="wordArtVert" wrap="square" rtlCol="0">
            <a:noAutofit/>
          </a:bodyPr>
          <a:lstStyle/>
          <a:p>
            <a:r>
              <a:rPr lang="hu-HU" sz="2100" b="1" dirty="0" smtClean="0">
                <a:solidFill>
                  <a:schemeClr val="bg1"/>
                </a:solidFill>
              </a:rPr>
              <a:t>ÉRTÉKESEK VAGYUNK!</a:t>
            </a:r>
            <a:endParaRPr lang="hu-HU" sz="21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531480" y="255061"/>
            <a:ext cx="8403021" cy="6370975"/>
          </a:xfrm>
          <a:prstGeom prst="rect">
            <a:avLst/>
          </a:prstGeom>
          <a:solidFill>
            <a:srgbClr val="D2EEEB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Isten minden embert egyedinek és különlegesnek teremtett.</a:t>
            </a:r>
          </a:p>
          <a:p>
            <a:r>
              <a:rPr lang="hu-HU" sz="2400" dirty="0" smtClean="0"/>
              <a:t>Mindenkinek adott valamilyen képességet.</a:t>
            </a:r>
          </a:p>
          <a:p>
            <a:r>
              <a:rPr lang="hu-HU" sz="2400" dirty="0" smtClean="0"/>
              <a:t>Ezt a Biblia </a:t>
            </a:r>
            <a:r>
              <a:rPr lang="hu-HU" sz="2400" b="1" dirty="0" smtClean="0"/>
              <a:t>talentumnak</a:t>
            </a:r>
            <a:r>
              <a:rPr lang="hu-HU" sz="2400" dirty="0" smtClean="0"/>
              <a:t> nevezi.</a:t>
            </a:r>
          </a:p>
          <a:p>
            <a:r>
              <a:rPr lang="hu-HU" sz="2400" dirty="0" smtClean="0"/>
              <a:t>Minden felnőttnek és gyereknek vannak talentumai. Ezért mindenki jó valamiben.</a:t>
            </a:r>
          </a:p>
          <a:p>
            <a:r>
              <a:rPr lang="hu-HU" sz="2400" dirty="0" smtClean="0"/>
              <a:t>Vannak, akik jók: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sportban,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matekban,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kapcsolati dolgokban,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önismeretben,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kézügyességben,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természettel kapcsolatos dolgokban,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zenében,</a:t>
            </a:r>
          </a:p>
          <a:p>
            <a:pPr marL="457200" indent="-457200">
              <a:buFontTx/>
              <a:buChar char="-"/>
            </a:pPr>
            <a:r>
              <a:rPr lang="hu-HU" sz="2400" dirty="0" smtClean="0"/>
              <a:t>nyelvi képességekben.</a:t>
            </a:r>
          </a:p>
          <a:p>
            <a:r>
              <a:rPr lang="hu-HU" sz="2400" dirty="0" smtClean="0"/>
              <a:t>Különbözünk, de mindannyian </a:t>
            </a:r>
            <a:r>
              <a:rPr lang="hu-HU" sz="2400" b="1" dirty="0" smtClean="0"/>
              <a:t>értékesek vagyunk</a:t>
            </a:r>
            <a:r>
              <a:rPr lang="hu-HU" sz="2400" dirty="0" smtClean="0"/>
              <a:t>.</a:t>
            </a:r>
            <a:r>
              <a:rPr lang="hu-HU" sz="2400" dirty="0"/>
              <a:t> </a:t>
            </a:r>
            <a:r>
              <a:rPr lang="hu-HU" sz="2400" dirty="0" smtClean="0"/>
              <a:t>Amikor Isten ránk néz, nem csak azt látja, hogy milyen a külsőnk. Azt is látja, hogy milyenek vagyunk teljes egészében.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876241" y="4612617"/>
            <a:ext cx="1181264" cy="12776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2144403" y="3780514"/>
            <a:ext cx="1251175" cy="1224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883654" y="3090702"/>
            <a:ext cx="1222855" cy="131380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2218193" y="2228378"/>
            <a:ext cx="1194932" cy="120713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859545" y="1601077"/>
            <a:ext cx="1257988" cy="135583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868922" y="243288"/>
            <a:ext cx="1224000" cy="114968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2198619" y="765136"/>
            <a:ext cx="1181235" cy="1224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19092" y="2790302"/>
            <a:ext cx="1315409" cy="130049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2196767" y="5278269"/>
            <a:ext cx="1165871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1">
                <a:lumMod val="60000"/>
                <a:lumOff val="40000"/>
              </a:schemeClr>
            </a:gs>
            <a:gs pos="48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" y="1"/>
            <a:ext cx="1816241" cy="1795644"/>
          </a:xfrm>
          <a:prstGeom prst="rect">
            <a:avLst/>
          </a:prstGeom>
        </p:spPr>
      </p:pic>
      <p:sp>
        <p:nvSpPr>
          <p:cNvPr id="15" name="Folyamatábra: Bekötés 14"/>
          <p:cNvSpPr/>
          <p:nvPr/>
        </p:nvSpPr>
        <p:spPr>
          <a:xfrm>
            <a:off x="3475961" y="748551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dirty="0" smtClean="0"/>
              <a:t>Mosolyogj!</a:t>
            </a:r>
          </a:p>
        </p:txBody>
      </p:sp>
      <p:sp>
        <p:nvSpPr>
          <p:cNvPr id="16" name="Folyamatábra: Bekötés 15"/>
          <p:cNvSpPr/>
          <p:nvPr/>
        </p:nvSpPr>
        <p:spPr>
          <a:xfrm>
            <a:off x="3475961" y="748551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 smtClean="0"/>
              <a:t>5</a:t>
            </a:r>
            <a:endParaRPr lang="hu-HU" sz="11500" dirty="0" smtClean="0"/>
          </a:p>
        </p:txBody>
      </p:sp>
      <p:sp>
        <p:nvSpPr>
          <p:cNvPr id="17" name="Folyamatábra: Bekötés 16"/>
          <p:cNvSpPr/>
          <p:nvPr/>
        </p:nvSpPr>
        <p:spPr>
          <a:xfrm>
            <a:off x="3475961" y="731162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/>
              <a:t>4</a:t>
            </a:r>
            <a:endParaRPr lang="hu-HU" sz="11500" dirty="0" smtClean="0"/>
          </a:p>
        </p:txBody>
      </p:sp>
      <p:sp>
        <p:nvSpPr>
          <p:cNvPr id="18" name="Folyamatábra: Bekötés 17"/>
          <p:cNvSpPr/>
          <p:nvPr/>
        </p:nvSpPr>
        <p:spPr>
          <a:xfrm>
            <a:off x="3475961" y="731162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 smtClean="0"/>
              <a:t>3</a:t>
            </a:r>
            <a:endParaRPr lang="hu-HU" sz="11500" dirty="0" smtClean="0"/>
          </a:p>
        </p:txBody>
      </p:sp>
      <p:sp>
        <p:nvSpPr>
          <p:cNvPr id="19" name="Folyamatábra: Bekötés 18"/>
          <p:cNvSpPr/>
          <p:nvPr/>
        </p:nvSpPr>
        <p:spPr>
          <a:xfrm>
            <a:off x="3475961" y="739857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/>
              <a:t>2</a:t>
            </a:r>
            <a:endParaRPr lang="hu-HU" sz="11500" dirty="0" smtClean="0"/>
          </a:p>
        </p:txBody>
      </p:sp>
      <p:sp>
        <p:nvSpPr>
          <p:cNvPr id="20" name="Folyamatábra: Bekötés 19"/>
          <p:cNvSpPr/>
          <p:nvPr/>
        </p:nvSpPr>
        <p:spPr>
          <a:xfrm>
            <a:off x="3460381" y="739856"/>
            <a:ext cx="5040000" cy="5040000"/>
          </a:xfrm>
          <a:prstGeom prst="flowChartConnector">
            <a:avLst/>
          </a:prstGeom>
          <a:solidFill>
            <a:srgbClr val="C9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9600" dirty="0" smtClean="0"/>
              <a:t>1</a:t>
            </a:r>
            <a:endParaRPr lang="hu-HU" sz="11500" dirty="0" smtClean="0"/>
          </a:p>
        </p:txBody>
      </p:sp>
      <p:sp>
        <p:nvSpPr>
          <p:cNvPr id="22" name="Folyamatábra: Bekötés 21"/>
          <p:cNvSpPr/>
          <p:nvPr/>
        </p:nvSpPr>
        <p:spPr>
          <a:xfrm>
            <a:off x="3460381" y="722467"/>
            <a:ext cx="5040000" cy="5040000"/>
          </a:xfrm>
          <a:prstGeom prst="flowChartConnector">
            <a:avLst/>
          </a:prstGeom>
          <a:ln w="50800">
            <a:solidFill>
              <a:srgbClr val="FFC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Különleges vagy, mert Isten teremtménye vagy!</a:t>
            </a:r>
          </a:p>
        </p:txBody>
      </p:sp>
      <p:sp>
        <p:nvSpPr>
          <p:cNvPr id="21" name="Folyamatábra: Bekötés 20"/>
          <p:cNvSpPr/>
          <p:nvPr/>
        </p:nvSpPr>
        <p:spPr>
          <a:xfrm>
            <a:off x="3444801" y="705078"/>
            <a:ext cx="5040000" cy="5040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Értékes vagy!</a:t>
            </a:r>
          </a:p>
        </p:txBody>
      </p:sp>
      <p:sp>
        <p:nvSpPr>
          <p:cNvPr id="12" name="Folyamatábra: Bekötés 11"/>
          <p:cNvSpPr/>
          <p:nvPr/>
        </p:nvSpPr>
        <p:spPr>
          <a:xfrm>
            <a:off x="3429221" y="705078"/>
            <a:ext cx="5040000" cy="504000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 smtClean="0"/>
              <a:t>Még mosolyogsz?</a:t>
            </a:r>
          </a:p>
        </p:txBody>
      </p:sp>
    </p:spTree>
    <p:extLst>
      <p:ext uri="{BB962C8B-B14F-4D97-AF65-F5344CB8AC3E}">
        <p14:creationId xmlns:p14="http://schemas.microsoft.com/office/powerpoint/2010/main" val="26410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400566" y="2518462"/>
            <a:ext cx="6025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Köszönd meg Istennek imádságban a saját szavaiddal, hogy ilyennek teremtett meg téged, amilyen vagy!</a:t>
            </a:r>
            <a:endParaRPr lang="hu-HU" sz="3600" dirty="0"/>
          </a:p>
        </p:txBody>
      </p:sp>
      <p:pic>
        <p:nvPicPr>
          <p:cNvPr id="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3" b="95559" l="9935" r="89984"/>
                    </a14:imgEffect>
                  </a14:imgLayer>
                </a14:imgProps>
              </a:ext>
            </a:extLst>
          </a:blip>
          <a:srcRect l="18455" t="5028" r="11186" b="10076"/>
          <a:stretch/>
        </p:blipFill>
        <p:spPr>
          <a:xfrm>
            <a:off x="8502957" y="1769709"/>
            <a:ext cx="3640060" cy="483212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209624" y="4971411"/>
            <a:ext cx="1181264" cy="127765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6186290" y="268081"/>
            <a:ext cx="1159374" cy="113419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2233100" y="178275"/>
            <a:ext cx="1222855" cy="1224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4100026" y="219421"/>
            <a:ext cx="1194932" cy="120713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209624" y="2023657"/>
            <a:ext cx="1257988" cy="135583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243612" y="3600611"/>
            <a:ext cx="1224000" cy="114968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8395444" y="268081"/>
            <a:ext cx="1181235" cy="1224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37950" y="178274"/>
            <a:ext cx="1165871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6271"/>
            <a:ext cx="5327274" cy="53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zis 6"/>
          <p:cNvSpPr>
            <a:spLocks noChangeAspect="1"/>
          </p:cNvSpPr>
          <p:nvPr/>
        </p:nvSpPr>
        <p:spPr>
          <a:xfrm>
            <a:off x="7485073" y="2100861"/>
            <a:ext cx="3837443" cy="3837443"/>
          </a:xfrm>
          <a:prstGeom prst="ellipse">
            <a:avLst/>
          </a:prstGeom>
          <a:noFill/>
          <a:ln w="44450">
            <a:solidFill>
              <a:srgbClr val="F58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17868" y="3419507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</p:spTree>
    <p:extLst>
      <p:ext uri="{BB962C8B-B14F-4D97-AF65-F5344CB8AC3E}">
        <p14:creationId xmlns:p14="http://schemas.microsoft.com/office/powerpoint/2010/main" val="15400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2" y="6350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193800" y="2790825"/>
            <a:ext cx="50244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873125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0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1BB">
            <a:alpha val="9882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572801" y="726032"/>
            <a:ext cx="10620000" cy="158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Egy (A/4-es) lapra így fel a keresztnevedet nagy betűkkel! </a:t>
            </a:r>
          </a:p>
          <a:p>
            <a:r>
              <a:rPr lang="hu-HU" sz="2400" dirty="0" smtClean="0"/>
              <a:t>Akkora legyen, hogy töltse be az egész lapot. A betűk keretét rajzold meg, mert később szükséged lesz erre az üres helyre.  </a:t>
            </a:r>
          </a:p>
          <a:p>
            <a:r>
              <a:rPr lang="hu-HU" sz="2400" dirty="0" smtClean="0"/>
              <a:t>Tehát ilyen legyen, csak a te neved álljon rajta: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214138" y="2360883"/>
            <a:ext cx="967544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9900" b="1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ZSÓFI </a:t>
            </a:r>
            <a:endParaRPr lang="hu-HU" sz="199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464530" y="2581611"/>
            <a:ext cx="981525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19900" b="1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TAMÁS </a:t>
            </a:r>
            <a:endParaRPr lang="hu-HU" sz="199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86249" y="3086474"/>
            <a:ext cx="1173122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138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hu-HU" sz="13800" b="1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TE </a:t>
            </a:r>
            <a:r>
              <a:rPr lang="hu-HU" sz="138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</a:t>
            </a:r>
            <a:r>
              <a:rPr lang="hu-HU" sz="13800" b="1" spc="50" dirty="0" smtClean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EVED </a:t>
            </a:r>
            <a:endParaRPr lang="hu-HU" sz="138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1604334" y="5288340"/>
            <a:ext cx="1058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Most </a:t>
            </a:r>
            <a:r>
              <a:rPr lang="hu-HU" sz="2400" b="1" dirty="0" smtClean="0"/>
              <a:t>gondolj</a:t>
            </a:r>
            <a:r>
              <a:rPr lang="hu-HU" sz="2400" dirty="0" smtClean="0"/>
              <a:t> arra, hogy mit szeretsz a legjobban csinálni!</a:t>
            </a:r>
          </a:p>
          <a:p>
            <a:r>
              <a:rPr lang="hu-HU" sz="2400" dirty="0" smtClean="0"/>
              <a:t>Mi az, amiben jó vagy? Mihez értesz? Miben vagy tehetséges?</a:t>
            </a:r>
          </a:p>
          <a:p>
            <a:r>
              <a:rPr lang="hu-HU" sz="2400" dirty="0" smtClean="0"/>
              <a:t>Mi az, ami a legjobban hiányzik, ha nem teheted meg? </a:t>
            </a:r>
          </a:p>
          <a:p>
            <a:r>
              <a:rPr lang="hu-HU" sz="2400" dirty="0" smtClean="0">
                <a:solidFill>
                  <a:srgbClr val="FF0000"/>
                </a:solidFill>
              </a:rPr>
              <a:t>Gondolkozz, és csak utána lapozz!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9" y="729585"/>
            <a:ext cx="1593686" cy="1584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9" y="5279872"/>
            <a:ext cx="1608405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3" grpId="0"/>
      <p:bldP spid="13" grpId="1"/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4688" cy="1620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14688" y="209835"/>
            <a:ext cx="10161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Feladat: Az 1. és a 2. betűkbe helyekre </a:t>
            </a:r>
            <a:r>
              <a:rPr lang="hu-HU" sz="2800" b="1" dirty="0" smtClean="0"/>
              <a:t>rajzolj</a:t>
            </a:r>
            <a:r>
              <a:rPr lang="hu-HU" sz="2800" dirty="0" smtClean="0"/>
              <a:t> olyan dolgokat, amelyek az előbb eszedbe jutottak gondolkozás közben!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7167"/>
            <a:ext cx="1614688" cy="159637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614688" y="2019024"/>
            <a:ext cx="91216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dirty="0" smtClean="0"/>
              <a:t>Lehet, hogy csak egy-két dolog jutott eszedbe. Nem baj! </a:t>
            </a:r>
          </a:p>
          <a:p>
            <a:r>
              <a:rPr lang="hu-HU" sz="2600" dirty="0" smtClean="0"/>
              <a:t>Egészen biztos, hogy van olyan dolog, amiben </a:t>
            </a:r>
            <a:r>
              <a:rPr lang="hu-HU" sz="2600" smtClean="0"/>
              <a:t>jó </a:t>
            </a:r>
            <a:r>
              <a:rPr lang="hu-HU" sz="2600" smtClean="0"/>
              <a:t>vagy</a:t>
            </a:r>
            <a:r>
              <a:rPr lang="hu-HU" sz="2600" dirty="0" smtClean="0"/>
              <a:t>! </a:t>
            </a:r>
            <a:endParaRPr lang="hu-HU" sz="2600" dirty="0"/>
          </a:p>
          <a:p>
            <a:r>
              <a:rPr lang="hu-HU" sz="2600" dirty="0" smtClean="0"/>
              <a:t>Akár több is lehet! Honnan tudom ezt?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1" b="92842" l="9598" r="84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0593" y="2239741"/>
            <a:ext cx="2600412" cy="2675870"/>
          </a:xfrm>
          <a:prstGeom prst="rect">
            <a:avLst/>
          </a:prstGeom>
        </p:spPr>
      </p:pic>
      <p:sp>
        <p:nvSpPr>
          <p:cNvPr id="16" name="Ötszög 15"/>
          <p:cNvSpPr/>
          <p:nvPr/>
        </p:nvSpPr>
        <p:spPr>
          <a:xfrm>
            <a:off x="8209667" y="4241455"/>
            <a:ext cx="3840444" cy="1781503"/>
          </a:xfrm>
          <a:custGeom>
            <a:avLst/>
            <a:gdLst>
              <a:gd name="connsiteX0" fmla="*/ 0 w 3744000"/>
              <a:gd name="connsiteY0" fmla="*/ 0 h 1781503"/>
              <a:gd name="connsiteX1" fmla="*/ 2853249 w 3744000"/>
              <a:gd name="connsiteY1" fmla="*/ 0 h 1781503"/>
              <a:gd name="connsiteX2" fmla="*/ 3744000 w 3744000"/>
              <a:gd name="connsiteY2" fmla="*/ 890752 h 1781503"/>
              <a:gd name="connsiteX3" fmla="*/ 2853249 w 3744000"/>
              <a:gd name="connsiteY3" fmla="*/ 1781503 h 1781503"/>
              <a:gd name="connsiteX4" fmla="*/ 0 w 3744000"/>
              <a:gd name="connsiteY4" fmla="*/ 1781503 h 1781503"/>
              <a:gd name="connsiteX5" fmla="*/ 0 w 3744000"/>
              <a:gd name="connsiteY5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0444" h="1781503">
                <a:moveTo>
                  <a:pt x="96444" y="0"/>
                </a:moveTo>
                <a:lnTo>
                  <a:pt x="2949693" y="0"/>
                </a:lnTo>
                <a:cubicBezTo>
                  <a:pt x="3305131" y="209135"/>
                  <a:pt x="3638625" y="506053"/>
                  <a:pt x="3840444" y="890752"/>
                </a:cubicBezTo>
                <a:cubicBezTo>
                  <a:pt x="3623994" y="1326658"/>
                  <a:pt x="3319762" y="1594314"/>
                  <a:pt x="2949693" y="1781503"/>
                </a:cubicBezTo>
                <a:lnTo>
                  <a:pt x="96444" y="1781503"/>
                </a:lnTo>
                <a:cubicBezTo>
                  <a:pt x="-244659" y="1538163"/>
                  <a:pt x="601317" y="1227092"/>
                  <a:pt x="618658" y="869736"/>
                </a:cubicBezTo>
                <a:cubicBezTo>
                  <a:pt x="618658" y="572819"/>
                  <a:pt x="-292062" y="144956"/>
                  <a:pt x="96444" y="0"/>
                </a:cubicBezTo>
                <a:close/>
              </a:path>
            </a:pathLst>
          </a:custGeom>
          <a:ln w="730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4000" dirty="0" smtClean="0"/>
              <a:t>Te is jó vagy valamiben.</a:t>
            </a:r>
            <a:endParaRPr lang="hu-HU" sz="4000" dirty="0"/>
          </a:p>
        </p:txBody>
      </p:sp>
      <p:sp>
        <p:nvSpPr>
          <p:cNvPr id="17" name="Ötszög 15"/>
          <p:cNvSpPr/>
          <p:nvPr/>
        </p:nvSpPr>
        <p:spPr>
          <a:xfrm>
            <a:off x="4589119" y="4228322"/>
            <a:ext cx="3840444" cy="1781503"/>
          </a:xfrm>
          <a:custGeom>
            <a:avLst/>
            <a:gdLst>
              <a:gd name="connsiteX0" fmla="*/ 0 w 3744000"/>
              <a:gd name="connsiteY0" fmla="*/ 0 h 1781503"/>
              <a:gd name="connsiteX1" fmla="*/ 2853249 w 3744000"/>
              <a:gd name="connsiteY1" fmla="*/ 0 h 1781503"/>
              <a:gd name="connsiteX2" fmla="*/ 3744000 w 3744000"/>
              <a:gd name="connsiteY2" fmla="*/ 890752 h 1781503"/>
              <a:gd name="connsiteX3" fmla="*/ 2853249 w 3744000"/>
              <a:gd name="connsiteY3" fmla="*/ 1781503 h 1781503"/>
              <a:gd name="connsiteX4" fmla="*/ 0 w 3744000"/>
              <a:gd name="connsiteY4" fmla="*/ 1781503 h 1781503"/>
              <a:gd name="connsiteX5" fmla="*/ 0 w 3744000"/>
              <a:gd name="connsiteY5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0444" h="1781503">
                <a:moveTo>
                  <a:pt x="96444" y="0"/>
                </a:moveTo>
                <a:lnTo>
                  <a:pt x="2949693" y="0"/>
                </a:lnTo>
                <a:cubicBezTo>
                  <a:pt x="3305131" y="209135"/>
                  <a:pt x="3638625" y="506053"/>
                  <a:pt x="3840444" y="890752"/>
                </a:cubicBezTo>
                <a:cubicBezTo>
                  <a:pt x="3623994" y="1326658"/>
                  <a:pt x="3319762" y="1594314"/>
                  <a:pt x="2949693" y="1781503"/>
                </a:cubicBezTo>
                <a:lnTo>
                  <a:pt x="96444" y="1781503"/>
                </a:lnTo>
                <a:cubicBezTo>
                  <a:pt x="-244659" y="1538163"/>
                  <a:pt x="601317" y="1227092"/>
                  <a:pt x="618658" y="869736"/>
                </a:cubicBezTo>
                <a:cubicBezTo>
                  <a:pt x="618658" y="572819"/>
                  <a:pt x="-292062" y="144956"/>
                  <a:pt x="96444" y="0"/>
                </a:cubicBezTo>
                <a:close/>
              </a:path>
            </a:pathLst>
          </a:custGeom>
          <a:ln w="730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3200" dirty="0" smtClean="0"/>
              <a:t>Mindenki jó </a:t>
            </a:r>
          </a:p>
          <a:p>
            <a:pPr lvl="0" algn="ctr"/>
            <a:r>
              <a:rPr lang="hu-HU" sz="3200" dirty="0" smtClean="0"/>
              <a:t>valamiben.</a:t>
            </a:r>
            <a:endParaRPr lang="hu-HU" sz="3200" dirty="0"/>
          </a:p>
        </p:txBody>
      </p:sp>
      <p:sp>
        <p:nvSpPr>
          <p:cNvPr id="18" name="Ötszög 15"/>
          <p:cNvSpPr/>
          <p:nvPr/>
        </p:nvSpPr>
        <p:spPr>
          <a:xfrm>
            <a:off x="957660" y="4215189"/>
            <a:ext cx="3840444" cy="1781503"/>
          </a:xfrm>
          <a:custGeom>
            <a:avLst/>
            <a:gdLst>
              <a:gd name="connsiteX0" fmla="*/ 0 w 3744000"/>
              <a:gd name="connsiteY0" fmla="*/ 0 h 1781503"/>
              <a:gd name="connsiteX1" fmla="*/ 2853249 w 3744000"/>
              <a:gd name="connsiteY1" fmla="*/ 0 h 1781503"/>
              <a:gd name="connsiteX2" fmla="*/ 3744000 w 3744000"/>
              <a:gd name="connsiteY2" fmla="*/ 890752 h 1781503"/>
              <a:gd name="connsiteX3" fmla="*/ 2853249 w 3744000"/>
              <a:gd name="connsiteY3" fmla="*/ 1781503 h 1781503"/>
              <a:gd name="connsiteX4" fmla="*/ 0 w 3744000"/>
              <a:gd name="connsiteY4" fmla="*/ 1781503 h 1781503"/>
              <a:gd name="connsiteX5" fmla="*/ 0 w 3744000"/>
              <a:gd name="connsiteY5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29 w 3744029"/>
              <a:gd name="connsiteY6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29 w 3744029"/>
              <a:gd name="connsiteY0" fmla="*/ 0 h 1781503"/>
              <a:gd name="connsiteX1" fmla="*/ 2853278 w 3744029"/>
              <a:gd name="connsiteY1" fmla="*/ 0 h 1781503"/>
              <a:gd name="connsiteX2" fmla="*/ 3744029 w 3744029"/>
              <a:gd name="connsiteY2" fmla="*/ 890752 h 1781503"/>
              <a:gd name="connsiteX3" fmla="*/ 2853278 w 3744029"/>
              <a:gd name="connsiteY3" fmla="*/ 1781503 h 1781503"/>
              <a:gd name="connsiteX4" fmla="*/ 29 w 3744029"/>
              <a:gd name="connsiteY4" fmla="*/ 1781503 h 1781503"/>
              <a:gd name="connsiteX5" fmla="*/ 522243 w 3744029"/>
              <a:gd name="connsiteY5" fmla="*/ 869736 h 1781503"/>
              <a:gd name="connsiteX6" fmla="*/ 553775 w 3744029"/>
              <a:gd name="connsiteY6" fmla="*/ 995860 h 1781503"/>
              <a:gd name="connsiteX7" fmla="*/ 29 w 3744029"/>
              <a:gd name="connsiteY7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  <a:gd name="connsiteX0" fmla="*/ 96444 w 3840444"/>
              <a:gd name="connsiteY0" fmla="*/ 0 h 1781503"/>
              <a:gd name="connsiteX1" fmla="*/ 2949693 w 3840444"/>
              <a:gd name="connsiteY1" fmla="*/ 0 h 1781503"/>
              <a:gd name="connsiteX2" fmla="*/ 3840444 w 3840444"/>
              <a:gd name="connsiteY2" fmla="*/ 890752 h 1781503"/>
              <a:gd name="connsiteX3" fmla="*/ 2949693 w 3840444"/>
              <a:gd name="connsiteY3" fmla="*/ 1781503 h 1781503"/>
              <a:gd name="connsiteX4" fmla="*/ 96444 w 3840444"/>
              <a:gd name="connsiteY4" fmla="*/ 1781503 h 1781503"/>
              <a:gd name="connsiteX5" fmla="*/ 618658 w 3840444"/>
              <a:gd name="connsiteY5" fmla="*/ 869736 h 1781503"/>
              <a:gd name="connsiteX6" fmla="*/ 96444 w 3840444"/>
              <a:gd name="connsiteY6" fmla="*/ 0 h 178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0444" h="1781503">
                <a:moveTo>
                  <a:pt x="96444" y="0"/>
                </a:moveTo>
                <a:lnTo>
                  <a:pt x="2949693" y="0"/>
                </a:lnTo>
                <a:cubicBezTo>
                  <a:pt x="3305131" y="209135"/>
                  <a:pt x="3638625" y="506053"/>
                  <a:pt x="3840444" y="890752"/>
                </a:cubicBezTo>
                <a:cubicBezTo>
                  <a:pt x="3623994" y="1326658"/>
                  <a:pt x="3319762" y="1594314"/>
                  <a:pt x="2949693" y="1781503"/>
                </a:cubicBezTo>
                <a:lnTo>
                  <a:pt x="96444" y="1781503"/>
                </a:lnTo>
                <a:cubicBezTo>
                  <a:pt x="-244659" y="1538163"/>
                  <a:pt x="601317" y="1227092"/>
                  <a:pt x="618658" y="869736"/>
                </a:cubicBezTo>
                <a:cubicBezTo>
                  <a:pt x="618658" y="572819"/>
                  <a:pt x="-292062" y="144956"/>
                  <a:pt x="96444" y="0"/>
                </a:cubicBezTo>
                <a:close/>
              </a:path>
            </a:pathLst>
          </a:custGeom>
          <a:ln w="730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600" dirty="0" smtClean="0"/>
              <a:t>Isten mindenkinek</a:t>
            </a:r>
          </a:p>
          <a:p>
            <a:pPr lvl="0" algn="ctr"/>
            <a:r>
              <a:rPr lang="hu-HU" sz="2600" dirty="0" smtClean="0"/>
              <a:t>adott </a:t>
            </a:r>
          </a:p>
          <a:p>
            <a:pPr lvl="0" algn="ctr"/>
            <a:r>
              <a:rPr lang="hu-HU" sz="2600" dirty="0" smtClean="0"/>
              <a:t>képességeket.</a:t>
            </a:r>
            <a:endParaRPr lang="hu-HU" sz="2600" dirty="0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464" l="14783" r="960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315">
            <a:off x="-354602" y="4500451"/>
            <a:ext cx="2672646" cy="26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E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3939360" y="3125780"/>
            <a:ext cx="8252375" cy="1015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pPr marL="2238375"/>
            <a:r>
              <a:rPr lang="hu-HU" sz="2400" dirty="0" smtClean="0"/>
              <a:t>Olvasd el kérdéseket és gondolkozz el! Vajon igazak rád?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566068" y="5357859"/>
            <a:ext cx="9625667" cy="1246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2160588"/>
            <a:r>
              <a:rPr lang="hu-HU" sz="2400" dirty="0" smtClean="0"/>
              <a:t>Ha igaz rád egy állítás, akkor </a:t>
            </a:r>
            <a:r>
              <a:rPr lang="hu-HU" sz="2400" dirty="0"/>
              <a:t>r</a:t>
            </a:r>
            <a:r>
              <a:rPr lang="hu-HU" sz="2400" dirty="0" smtClean="0"/>
              <a:t>ajzolj még a nevedbe!</a:t>
            </a:r>
          </a:p>
          <a:p>
            <a:pPr marL="2160588"/>
            <a:r>
              <a:rPr lang="hu-HU" sz="2400" dirty="0" smtClean="0"/>
              <a:t>Legyen minél színesebb!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798842" y="35504"/>
            <a:ext cx="7405314" cy="1588366"/>
          </a:xfrm>
          <a:prstGeom prst="rect">
            <a:avLst/>
          </a:prstGeom>
          <a:solidFill>
            <a:srgbClr val="EADEDE"/>
          </a:solidFill>
        </p:spPr>
        <p:txBody>
          <a:bodyPr wrap="square" rtlCol="0">
            <a:noAutofit/>
          </a:bodyPr>
          <a:lstStyle/>
          <a:p>
            <a:pPr marL="2333625"/>
            <a:r>
              <a:rPr lang="hu-HU" sz="2400" dirty="0" smtClean="0"/>
              <a:t>Te miben vagy jó? Milyen jó képességeid vannak? Járj utána! A következő oldalakon képeket látsz. Minden képnél kérdéseket</a:t>
            </a:r>
            <a:r>
              <a:rPr lang="hu-HU" sz="2400" dirty="0"/>
              <a:t> </a:t>
            </a:r>
            <a:r>
              <a:rPr lang="hu-HU" sz="2400" dirty="0" smtClean="0"/>
              <a:t>kapsz.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804" y="5171106"/>
            <a:ext cx="1614688" cy="16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71" y="51269"/>
            <a:ext cx="1638582" cy="16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287" y="2823312"/>
            <a:ext cx="1644960" cy="1620000"/>
          </a:xfrm>
          <a:prstGeom prst="rect">
            <a:avLst/>
          </a:prstGeom>
        </p:spPr>
      </p:pic>
      <p:pic>
        <p:nvPicPr>
          <p:cNvPr id="13" name="Kép 12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-25649" y="-54386"/>
            <a:ext cx="2172455" cy="2157671"/>
          </a:xfrm>
          <a:prstGeom prst="rect">
            <a:avLst/>
          </a:prstGeom>
        </p:spPr>
      </p:pic>
      <p:pic>
        <p:nvPicPr>
          <p:cNvPr id="14" name="Kép 13"/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3412" y="2928398"/>
            <a:ext cx="2100062" cy="198964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1579792" y="1415414"/>
            <a:ext cx="2244909" cy="2217898"/>
          </a:xfrm>
          <a:prstGeom prst="rect">
            <a:avLst/>
          </a:prstGeom>
        </p:spPr>
      </p:pic>
      <p:pic>
        <p:nvPicPr>
          <p:cNvPr id="17" name="Kép 16"/>
          <p:cNvPicPr>
            <a:picLocks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-11248" y="1415414"/>
            <a:ext cx="2214721" cy="2157671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3024320" y="-62006"/>
            <a:ext cx="2134551" cy="210220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991" y="4566652"/>
            <a:ext cx="2348802" cy="222445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579792" y="-83442"/>
            <a:ext cx="2228963" cy="2145077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1740004" y="3029255"/>
            <a:ext cx="2254476" cy="22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092586" y="5388405"/>
            <a:ext cx="1620000" cy="1600508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D0EBC7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8" b="100000" l="2377" r="97489">
                        <a14:foregroundMark x1="13901" y1="43781" x2="32825" y2="42836"/>
                        <a14:foregroundMark x1="43184" y1="39005" x2="69417" y2="33284"/>
                      </a14:backgroundRemoval>
                    </a14:imgEffect>
                  </a14:imgLayer>
                </a14:imgProps>
              </a:ext>
            </a:extLst>
          </a:blip>
          <a:srcRect l="4430" t="11313" r="4736" b="1762"/>
          <a:stretch/>
        </p:blipFill>
        <p:spPr>
          <a:xfrm>
            <a:off x="816949" y="1811507"/>
            <a:ext cx="4124655" cy="3860823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183270" y="763181"/>
            <a:ext cx="5990848" cy="1938992"/>
          </a:xfrm>
          <a:prstGeom prst="rect">
            <a:avLst/>
          </a:prstGeom>
          <a:solidFill>
            <a:srgbClr val="B7E0A8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Szeretsz kint játszani?</a:t>
            </a:r>
          </a:p>
          <a:p>
            <a:pPr algn="ctr"/>
            <a:r>
              <a:rPr lang="hu-HU" sz="2400" dirty="0" smtClean="0"/>
              <a:t>Szeretsz futkározni?</a:t>
            </a:r>
          </a:p>
          <a:p>
            <a:pPr algn="ctr"/>
            <a:r>
              <a:rPr lang="hu-HU" sz="2400" dirty="0" smtClean="0"/>
              <a:t>Szereted a tornaórát?</a:t>
            </a:r>
          </a:p>
          <a:p>
            <a:pPr algn="ctr"/>
            <a:r>
              <a:rPr lang="hu-HU" sz="2400" dirty="0" smtClean="0"/>
              <a:t>Hiányzik a mozgás, ha sokáig egy helyben kell ülni vagy állni?</a:t>
            </a:r>
            <a:endParaRPr lang="hu-HU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126560" y="4387962"/>
            <a:ext cx="4281672" cy="1569660"/>
          </a:xfrm>
          <a:prstGeom prst="rect">
            <a:avLst/>
          </a:prstGeom>
          <a:solidFill>
            <a:srgbClr val="B7E0A8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egy sporteszközt, vagy valamit, ami a mozgásra utal. </a:t>
            </a:r>
          </a:p>
        </p:txBody>
      </p:sp>
      <p:sp>
        <p:nvSpPr>
          <p:cNvPr id="18" name="Lefelé nyíl 17"/>
          <p:cNvSpPr/>
          <p:nvPr/>
        </p:nvSpPr>
        <p:spPr>
          <a:xfrm>
            <a:off x="7975802" y="2849775"/>
            <a:ext cx="583187" cy="1446851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D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092586" y="5388405"/>
            <a:ext cx="1620000" cy="160050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22" name="Kép 21"/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72C8BE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391152" y="672132"/>
            <a:ext cx="5990848" cy="1815882"/>
          </a:xfrm>
          <a:prstGeom prst="rect">
            <a:avLst/>
          </a:prstGeom>
          <a:solidFill>
            <a:srgbClr val="BDE5E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Szeretsz számolni?</a:t>
            </a:r>
          </a:p>
          <a:p>
            <a:r>
              <a:rPr lang="hu-HU" sz="2800" dirty="0" smtClean="0"/>
              <a:t>Könnyen meg a matek?</a:t>
            </a:r>
          </a:p>
          <a:p>
            <a:r>
              <a:rPr lang="hu-HU" sz="2800" dirty="0" smtClean="0"/>
              <a:t>Szereted a logikai feladatokat?</a:t>
            </a:r>
          </a:p>
          <a:p>
            <a:r>
              <a:rPr lang="hu-HU" sz="2800" dirty="0" smtClean="0"/>
              <a:t>Szereted a stratégiai játékokat?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6126560" y="4387962"/>
            <a:ext cx="4281672" cy="1200329"/>
          </a:xfrm>
          <a:prstGeom prst="rect">
            <a:avLst/>
          </a:prstGeom>
          <a:solidFill>
            <a:srgbClr val="BDE5E0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 a </a:t>
            </a:r>
            <a:r>
              <a:rPr lang="hu-HU" sz="2400" dirty="0" err="1" smtClean="0"/>
              <a:t>metekra</a:t>
            </a:r>
            <a:r>
              <a:rPr lang="hu-HU" sz="2400" dirty="0" smtClean="0"/>
              <a:t> utal!</a:t>
            </a:r>
          </a:p>
        </p:txBody>
      </p:sp>
      <p:sp>
        <p:nvSpPr>
          <p:cNvPr id="20" name="Lefelé nyíl 19"/>
          <p:cNvSpPr/>
          <p:nvPr/>
        </p:nvSpPr>
        <p:spPr>
          <a:xfrm>
            <a:off x="7975802" y="2729723"/>
            <a:ext cx="583187" cy="156690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205" r="974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887" y="1285902"/>
            <a:ext cx="4550616" cy="42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5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8" b="92652" l="9524" r="86717"/>
                    </a14:imgEffect>
                  </a14:imgLayer>
                </a14:imgProps>
              </a:ext>
            </a:extLst>
          </a:blip>
          <a:srcRect l="9070" t="7431" r="11283" b="7431"/>
          <a:stretch/>
        </p:blipFill>
        <p:spPr>
          <a:xfrm>
            <a:off x="30667" y="5335555"/>
            <a:ext cx="1620000" cy="153423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14" name="Kép 13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pic>
        <p:nvPicPr>
          <p:cNvPr id="22" name="Kép 21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rgbClr val="F5A78B"/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392973" y="675252"/>
            <a:ext cx="5990701" cy="1815882"/>
          </a:xfrm>
          <a:prstGeom prst="rect">
            <a:avLst/>
          </a:prstGeom>
          <a:solidFill>
            <a:srgbClr val="FBDFD5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Szeretsz tanácsot adni?</a:t>
            </a:r>
          </a:p>
          <a:p>
            <a:r>
              <a:rPr lang="hu-HU" sz="2800" dirty="0" smtClean="0"/>
              <a:t>Sok barátod van?</a:t>
            </a:r>
          </a:p>
          <a:p>
            <a:r>
              <a:rPr lang="hu-HU" sz="2800" dirty="0" smtClean="0"/>
              <a:t>Szereted a kiscsoportos feladatokat?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957319" y="4504558"/>
            <a:ext cx="4862006" cy="1200329"/>
          </a:xfrm>
          <a:prstGeom prst="rect">
            <a:avLst/>
          </a:prstGeom>
          <a:solidFill>
            <a:srgbClr val="FBDFD5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 arra utal, hogy a kapcsolattartás az erősséged!</a:t>
            </a:r>
          </a:p>
        </p:txBody>
      </p:sp>
      <p:sp>
        <p:nvSpPr>
          <p:cNvPr id="19" name="Lefelé nyíl 18"/>
          <p:cNvSpPr/>
          <p:nvPr/>
        </p:nvSpPr>
        <p:spPr>
          <a:xfrm>
            <a:off x="8096729" y="2613685"/>
            <a:ext cx="583187" cy="177785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67" b="86391" l="6747" r="96653"/>
                    </a14:imgEffect>
                  </a14:imgLayer>
                </a14:imgProps>
              </a:ext>
            </a:extLst>
          </a:blip>
          <a:srcRect l="12563" t="4184" r="4724" b="13899"/>
          <a:stretch/>
        </p:blipFill>
        <p:spPr>
          <a:xfrm>
            <a:off x="1237499" y="1719287"/>
            <a:ext cx="4029346" cy="36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6" b="89781" l="9812" r="89979"/>
                    </a14:imgEffect>
                  </a14:imgLayer>
                </a14:imgProps>
              </a:ext>
            </a:extLst>
          </a:blip>
          <a:srcRect l="8142" t="4028" r="18602" b="18122"/>
          <a:stretch/>
        </p:blipFill>
        <p:spPr>
          <a:xfrm>
            <a:off x="5244986" y="5320081"/>
            <a:ext cx="1620000" cy="160050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7619" l="9751" r="94785"/>
                    </a14:imgEffect>
                  </a14:imgLayer>
                </a14:imgProps>
              </a:ext>
            </a:extLst>
          </a:blip>
          <a:srcRect l="9342" t="9679" r="7127" b="7601"/>
          <a:stretch/>
        </p:blipFill>
        <p:spPr>
          <a:xfrm>
            <a:off x="30667" y="70921"/>
            <a:ext cx="1620000" cy="165672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5" b="89488" l="6195" r="82301"/>
                    </a14:imgEffect>
                  </a14:imgLayer>
                </a14:imgProps>
              </a:ext>
            </a:extLst>
          </a:blip>
          <a:srcRect l="5814" t="4717" r="16189" b="11855"/>
          <a:stretch/>
        </p:blipFill>
        <p:spPr>
          <a:xfrm>
            <a:off x="0" y="2518773"/>
            <a:ext cx="1620000" cy="15954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3" b="89873" l="2105" r="90000"/>
                    </a14:imgEffect>
                  </a14:imgLayer>
                </a14:imgProps>
              </a:ext>
            </a:extLst>
          </a:blip>
          <a:srcRect l="3975" t="11239" r="8911" b="13754"/>
          <a:stretch/>
        </p:blipFill>
        <p:spPr>
          <a:xfrm>
            <a:off x="10572000" y="-21507"/>
            <a:ext cx="1620000" cy="1559032"/>
          </a:xfrm>
          <a:prstGeom prst="rect">
            <a:avLst/>
          </a:prstGeom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9" b="90000" l="1575" r="89764"/>
                    </a14:imgEffect>
                  </a14:imgLayer>
                </a14:imgProps>
              </a:ext>
            </a:extLst>
          </a:blip>
          <a:srcRect t="5692" r="8869" b="10334"/>
          <a:stretch/>
        </p:blipFill>
        <p:spPr>
          <a:xfrm>
            <a:off x="10572000" y="2462733"/>
            <a:ext cx="1620000" cy="14628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61" b="89916" l="1053" r="93684"/>
                    </a14:imgEffect>
                  </a14:imgLayer>
                </a14:imgProps>
              </a:ext>
            </a:extLst>
          </a:blip>
          <a:srcRect r="3730" b="8515"/>
          <a:stretch/>
        </p:blipFill>
        <p:spPr>
          <a:xfrm>
            <a:off x="5092587" y="-45075"/>
            <a:ext cx="1620000" cy="1606169"/>
          </a:xfrm>
          <a:prstGeom prst="rect">
            <a:avLst/>
          </a:prstGeom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89844" l="489" r="89976"/>
                    </a14:imgEffect>
                  </a14:imgLayer>
                </a14:imgProps>
              </a:ext>
            </a:extLst>
          </a:blip>
          <a:srcRect l="5337" t="8811" r="21819" b="21361"/>
          <a:stretch/>
        </p:blipFill>
        <p:spPr>
          <a:xfrm>
            <a:off x="10613576" y="5335555"/>
            <a:ext cx="1620000" cy="1620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441355" y="430424"/>
            <a:ext cx="11225127" cy="5772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391299" y="661101"/>
            <a:ext cx="5990701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Szívesen megoldod önállóan a feladataidat?</a:t>
            </a:r>
          </a:p>
          <a:p>
            <a:r>
              <a:rPr lang="hu-HU" sz="2800" dirty="0" smtClean="0"/>
              <a:t>Szeretsz egyedül játszani?</a:t>
            </a:r>
          </a:p>
          <a:p>
            <a:r>
              <a:rPr lang="hu-HU" sz="2800" dirty="0" smtClean="0"/>
              <a:t>Tanulsz a hibáidból?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6126560" y="4387962"/>
            <a:ext cx="428167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Ha igen, akkor rajzolj a nevedbe valamit, amit arra utal, hogy jó vagy önismeretből!</a:t>
            </a:r>
          </a:p>
        </p:txBody>
      </p:sp>
      <p:sp>
        <p:nvSpPr>
          <p:cNvPr id="14" name="Lefelé nyíl 13"/>
          <p:cNvSpPr/>
          <p:nvPr/>
        </p:nvSpPr>
        <p:spPr>
          <a:xfrm>
            <a:off x="8095055" y="2543546"/>
            <a:ext cx="583187" cy="177785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65" y="464982"/>
            <a:ext cx="1315409" cy="130049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06" y="1074063"/>
            <a:ext cx="5203818" cy="49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árga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749</TotalTime>
  <Words>738</Words>
  <Application>Microsoft Office PowerPoint</Application>
  <PresentationFormat>Szélesvásznú</PresentationFormat>
  <Paragraphs>105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Szászi Andrea</cp:lastModifiedBy>
  <cp:revision>64</cp:revision>
  <dcterms:created xsi:type="dcterms:W3CDTF">2020-04-05T07:55:46Z</dcterms:created>
  <dcterms:modified xsi:type="dcterms:W3CDTF">2020-04-07T07:54:43Z</dcterms:modified>
</cp:coreProperties>
</file>