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95" r:id="rId4"/>
    <p:sldId id="303" r:id="rId5"/>
    <p:sldId id="296" r:id="rId6"/>
    <p:sldId id="286" r:id="rId7"/>
    <p:sldId id="282" r:id="rId8"/>
    <p:sldId id="287" r:id="rId9"/>
    <p:sldId id="289" r:id="rId10"/>
    <p:sldId id="288" r:id="rId11"/>
    <p:sldId id="285" r:id="rId12"/>
    <p:sldId id="290" r:id="rId13"/>
    <p:sldId id="291" r:id="rId14"/>
    <p:sldId id="292" r:id="rId15"/>
    <p:sldId id="293" r:id="rId16"/>
    <p:sldId id="294" r:id="rId17"/>
    <p:sldId id="297" r:id="rId18"/>
    <p:sldId id="301" r:id="rId19"/>
    <p:sldId id="299" r:id="rId20"/>
    <p:sldId id="302" r:id="rId21"/>
    <p:sldId id="306" r:id="rId22"/>
    <p:sldId id="305" r:id="rId23"/>
    <p:sldId id="281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  <a:srgbClr val="FEF7D7"/>
    <a:srgbClr val="E3C6B3"/>
    <a:srgbClr val="51779F"/>
    <a:srgbClr val="FFFFB7"/>
    <a:srgbClr val="F7C096"/>
    <a:srgbClr val="D64F46"/>
    <a:srgbClr val="BEEBDF"/>
    <a:srgbClr val="D09F7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99" autoAdjust="0"/>
    <p:restoredTop sz="94660"/>
  </p:normalViewPr>
  <p:slideViewPr>
    <p:cSldViewPr snapToGrid="0">
      <p:cViewPr>
        <p:scale>
          <a:sx n="60" d="100"/>
          <a:sy n="60" d="100"/>
        </p:scale>
        <p:origin x="72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o2imkvb52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19. HOGYAN VISELKEDJÜNK MÁSOKKAL?</a:t>
            </a:r>
          </a:p>
        </p:txBody>
      </p:sp>
      <p:sp>
        <p:nvSpPr>
          <p:cNvPr id="5" name="Ellipszis 4"/>
          <p:cNvSpPr/>
          <p:nvPr/>
        </p:nvSpPr>
        <p:spPr>
          <a:xfrm>
            <a:off x="1036747" y="2400038"/>
            <a:ext cx="2949575" cy="288448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66138" y="1583303"/>
            <a:ext cx="7027797" cy="4394164"/>
          </a:xfrm>
          <a:prstGeom prst="rect">
            <a:avLst/>
          </a:prstGeom>
          <a:solidFill>
            <a:schemeClr val="bg1"/>
          </a:solidFill>
          <a:ln w="73025">
            <a:gradFill>
              <a:gsLst>
                <a:gs pos="47000">
                  <a:srgbClr val="B7E0A8"/>
                </a:gs>
                <a:gs pos="100000">
                  <a:srgbClr val="FBD095"/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vagy füzet, íróeszköz,</a:t>
            </a:r>
            <a:endParaRPr lang="hu-HU" sz="2800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internetkapcsolat.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</a:t>
            </a: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linkre csak </a:t>
            </a: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tudnak rákattintani!)</a:t>
            </a:r>
            <a:endParaRPr lang="hu-H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buborék 5"/>
          <p:cNvSpPr/>
          <p:nvPr/>
        </p:nvSpPr>
        <p:spPr>
          <a:xfrm>
            <a:off x="248818" y="162199"/>
            <a:ext cx="3024000" cy="2520000"/>
          </a:xfrm>
          <a:prstGeom prst="wedgeEllipseCallout">
            <a:avLst>
              <a:gd name="adj1" fmla="val 95337"/>
              <a:gd name="adj2" fmla="val 461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333333"/>
                </a:solidFill>
              </a:rPr>
              <a:t>Amikor éhes voltam, akkor </a:t>
            </a:r>
            <a:r>
              <a:rPr lang="hu-HU" sz="2400" dirty="0" smtClean="0">
                <a:solidFill>
                  <a:srgbClr val="333333"/>
                </a:solidFill>
              </a:rPr>
              <a:t>ADTATOK </a:t>
            </a:r>
            <a:r>
              <a:rPr lang="hu-HU" sz="2400" dirty="0" smtClean="0">
                <a:solidFill>
                  <a:srgbClr val="333333"/>
                </a:solidFill>
              </a:rPr>
              <a:t>enni. </a:t>
            </a:r>
            <a:endParaRPr lang="hu-HU" sz="2400" dirty="0">
              <a:solidFill>
                <a:srgbClr val="D64F46"/>
              </a:solidFill>
            </a:endParaRPr>
          </a:p>
        </p:txBody>
      </p:sp>
      <p:pic>
        <p:nvPicPr>
          <p:cNvPr id="9" name="Kép 8"/>
          <p:cNvPicPr>
            <a:picLocks/>
          </p:cNvPicPr>
          <p:nvPr/>
        </p:nvPicPr>
        <p:blipFill rotWithShape="1">
          <a:blip r:embed="rId2"/>
          <a:srcRect l="35861" t="15804" r="17578" b="28252"/>
          <a:stretch/>
        </p:blipFill>
        <p:spPr>
          <a:xfrm flipH="1">
            <a:off x="5088935" y="2507374"/>
            <a:ext cx="1871095" cy="18089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28600" cap="sq">
            <a:solidFill>
              <a:srgbClr val="EE6258"/>
            </a:solidFill>
            <a:prstDash val="solid"/>
          </a:ln>
          <a:effectLst>
            <a:glow rad="342900">
              <a:schemeClr val="bg1">
                <a:alpha val="40000"/>
              </a:schemeClr>
            </a:glow>
            <a:innerShdw blurRad="228600" dist="50800" dir="2700000">
              <a:srgbClr val="EFB629">
                <a:alpha val="50000"/>
              </a:srgb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bevelB w="114300" prst="artDeco"/>
            <a:extrusionClr>
              <a:srgbClr val="000000"/>
            </a:extrusionClr>
          </a:sp3d>
        </p:spPr>
      </p:pic>
      <p:sp>
        <p:nvSpPr>
          <p:cNvPr id="11" name="Ellipszis buborék 10"/>
          <p:cNvSpPr/>
          <p:nvPr/>
        </p:nvSpPr>
        <p:spPr>
          <a:xfrm>
            <a:off x="8894377" y="162199"/>
            <a:ext cx="3024000" cy="2520000"/>
          </a:xfrm>
          <a:prstGeom prst="wedgeEllipseCallout">
            <a:avLst>
              <a:gd name="adj1" fmla="val -94989"/>
              <a:gd name="adj2" fmla="val 521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333333"/>
                </a:solidFill>
              </a:rPr>
              <a:t>Amikor szomjas voltam, akkor </a:t>
            </a:r>
            <a:r>
              <a:rPr lang="hu-HU" sz="2400" dirty="0" smtClean="0">
                <a:solidFill>
                  <a:srgbClr val="333333"/>
                </a:solidFill>
              </a:rPr>
              <a:t>ADTATOK </a:t>
            </a:r>
            <a:r>
              <a:rPr lang="hu-HU" sz="2400" dirty="0" smtClean="0">
                <a:solidFill>
                  <a:srgbClr val="333333"/>
                </a:solidFill>
              </a:rPr>
              <a:t>inni. </a:t>
            </a:r>
            <a:endParaRPr lang="hu-HU" sz="2400" dirty="0">
              <a:solidFill>
                <a:srgbClr val="D64F46"/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8233756" y="4088300"/>
            <a:ext cx="3905695" cy="2520000"/>
          </a:xfrm>
          <a:prstGeom prst="wedgeEllipseCallout">
            <a:avLst>
              <a:gd name="adj1" fmla="val -77098"/>
              <a:gd name="adj2" fmla="val -469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333333"/>
                </a:solidFill>
              </a:rPr>
              <a:t>Amikor jövevény voltam, akkor </a:t>
            </a:r>
            <a:r>
              <a:rPr lang="hu-HU" sz="2400" dirty="0" smtClean="0">
                <a:solidFill>
                  <a:srgbClr val="333333"/>
                </a:solidFill>
              </a:rPr>
              <a:t>BEFOGADTATOK. </a:t>
            </a:r>
            <a:endParaRPr lang="hu-HU" sz="2400" dirty="0">
              <a:solidFill>
                <a:srgbClr val="D64F46"/>
              </a:solidFill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3936074" y="162199"/>
            <a:ext cx="4403881" cy="1171327"/>
          </a:xfrm>
          <a:prstGeom prst="wedgeEllipseCallout">
            <a:avLst>
              <a:gd name="adj1" fmla="val -916"/>
              <a:gd name="adj2" fmla="val 1269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333333"/>
                </a:solidFill>
              </a:rPr>
              <a:t>Amikor nem volt ruhám, akkor </a:t>
            </a:r>
            <a:r>
              <a:rPr lang="hu-HU" sz="2400" dirty="0" smtClean="0">
                <a:solidFill>
                  <a:srgbClr val="333333"/>
                </a:solidFill>
              </a:rPr>
              <a:t>ADTATOK. </a:t>
            </a:r>
            <a:endParaRPr lang="hu-HU" sz="2400" dirty="0">
              <a:solidFill>
                <a:srgbClr val="D64F46"/>
              </a:solidFill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0" y="4230189"/>
            <a:ext cx="3894039" cy="2520000"/>
          </a:xfrm>
          <a:prstGeom prst="wedgeEllipseCallout">
            <a:avLst>
              <a:gd name="adj1" fmla="val 77445"/>
              <a:gd name="adj2" fmla="val -522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333333"/>
                </a:solidFill>
              </a:rPr>
              <a:t>Amikor beteg voltam,  </a:t>
            </a:r>
            <a:r>
              <a:rPr lang="hu-HU" sz="2400" dirty="0" smtClean="0">
                <a:solidFill>
                  <a:srgbClr val="333333"/>
                </a:solidFill>
              </a:rPr>
              <a:t>MEG-LÁTOGATTATOK.</a:t>
            </a:r>
            <a:endParaRPr lang="hu-HU" sz="2400" dirty="0">
              <a:solidFill>
                <a:srgbClr val="D64F46"/>
              </a:solidFill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4272455" y="5013434"/>
            <a:ext cx="3704898" cy="1736755"/>
          </a:xfrm>
          <a:prstGeom prst="wedgeEllipseCallout">
            <a:avLst>
              <a:gd name="adj1" fmla="val -1066"/>
              <a:gd name="adj2" fmla="val -794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333333"/>
                </a:solidFill>
              </a:rPr>
              <a:t>Amikor börtönben voltam, </a:t>
            </a:r>
            <a:r>
              <a:rPr lang="hu-HU" sz="2400" dirty="0" smtClean="0">
                <a:solidFill>
                  <a:srgbClr val="333333"/>
                </a:solidFill>
              </a:rPr>
              <a:t>ELJÖTTETEK </a:t>
            </a:r>
            <a:r>
              <a:rPr lang="hu-HU" sz="2400" dirty="0" smtClean="0">
                <a:solidFill>
                  <a:srgbClr val="333333"/>
                </a:solidFill>
              </a:rPr>
              <a:t>hozzám.</a:t>
            </a:r>
            <a:endParaRPr lang="hu-HU" sz="2400" dirty="0">
              <a:solidFill>
                <a:srgbClr val="D64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2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3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zis buborék 11"/>
          <p:cNvSpPr/>
          <p:nvPr/>
        </p:nvSpPr>
        <p:spPr>
          <a:xfrm>
            <a:off x="8793807" y="5147032"/>
            <a:ext cx="3268772" cy="1679436"/>
          </a:xfrm>
          <a:prstGeom prst="wedgeEllipseCallout">
            <a:avLst>
              <a:gd name="adj1" fmla="val -92006"/>
              <a:gd name="adj2" fmla="val -1166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Mikor </a:t>
            </a:r>
            <a:r>
              <a:rPr lang="hu-HU" sz="2800" dirty="0" smtClean="0">
                <a:solidFill>
                  <a:srgbClr val="D64F46"/>
                </a:solidFill>
              </a:rPr>
              <a:t>ADTUNK </a:t>
            </a:r>
            <a:r>
              <a:rPr lang="hu-HU" sz="2800" dirty="0" smtClean="0">
                <a:solidFill>
                  <a:srgbClr val="D64F46"/>
                </a:solidFill>
              </a:rPr>
              <a:t>neked ruhát?</a:t>
            </a:r>
            <a:endParaRPr lang="hu-HU" sz="3200" dirty="0">
              <a:solidFill>
                <a:srgbClr val="D64F46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" b="95932" l="2342" r="100000">
                        <a14:foregroundMark x1="21663" y1="25197" x2="25293" y2="24803"/>
                        <a14:foregroundMark x1="25761" y1="25328" x2="27166" y2="25722"/>
                        <a14:foregroundMark x1="31382" y1="24016" x2="37471" y2="18241"/>
                        <a14:foregroundMark x1="44145" y1="37664" x2="45316" y2="29134"/>
                        <a14:foregroundMark x1="44614" y1="30971" x2="47658" y2="27953"/>
                        <a14:foregroundMark x1="49180" y1="25591" x2="51171" y2="20210"/>
                        <a14:foregroundMark x1="47424" y1="30446" x2="47307" y2="26772"/>
                        <a14:foregroundMark x1="45316" y1="29134" x2="49180" y2="27428"/>
                        <a14:foregroundMark x1="15457" y1="20735" x2="15457" y2="20735"/>
                        <a14:foregroundMark x1="14754" y1="19685" x2="14754" y2="19685"/>
                        <a14:foregroundMark x1="11710" y1="24803" x2="11710" y2="24803"/>
                        <a14:foregroundMark x1="16745" y1="20341" x2="16745" y2="20341"/>
                        <a14:backgroundMark x1="42506" y1="32415" x2="49063" y2="1444"/>
                        <a14:backgroundMark x1="46487" y1="4987" x2="46487" y2="4987"/>
                        <a14:backgroundMark x1="66862" y1="24016" x2="57026" y2="11811"/>
                        <a14:backgroundMark x1="56909" y1="11811" x2="56909" y2="11811"/>
                        <a14:backgroundMark x1="56909" y1="11811" x2="56909" y2="11811"/>
                        <a14:backgroundMark x1="56909" y1="11811" x2="56909" y2="11811"/>
                        <a14:backgroundMark x1="93208" y1="12073" x2="93208" y2="12073"/>
                        <a14:backgroundMark x1="92623" y1="12992" x2="82553" y2="1706"/>
                        <a14:backgroundMark x1="82553" y1="1706" x2="82553" y2="1706"/>
                        <a14:backgroundMark x1="82553" y1="1706" x2="82553" y2="1706"/>
                        <a14:backgroundMark x1="5972" y1="28871" x2="12412" y2="15748"/>
                        <a14:backgroundMark x1="12412" y1="15748" x2="12412" y2="15748"/>
                        <a14:backgroundMark x1="12412" y1="15748" x2="12412" y2="15748"/>
                        <a14:backgroundMark x1="28571" y1="33202" x2="30094" y2="22572"/>
                        <a14:backgroundMark x1="25644" y1="8924" x2="25644" y2="8924"/>
                      </a14:backgroundRemoval>
                    </a14:imgEffect>
                  </a14:imgLayer>
                </a14:imgProps>
              </a:ext>
            </a:extLst>
          </a:blip>
          <a:srcRect l="3616" t="1136" r="-571" b="11201"/>
          <a:stretch/>
        </p:blipFill>
        <p:spPr>
          <a:xfrm flipH="1">
            <a:off x="5080224" y="2350706"/>
            <a:ext cx="2148265" cy="1784391"/>
          </a:xfrm>
          <a:prstGeom prst="rect">
            <a:avLst/>
          </a:prstGeom>
        </p:spPr>
      </p:pic>
      <p:sp>
        <p:nvSpPr>
          <p:cNvPr id="6" name="Ellipszis buborék 5"/>
          <p:cNvSpPr/>
          <p:nvPr/>
        </p:nvSpPr>
        <p:spPr>
          <a:xfrm>
            <a:off x="94590" y="4875693"/>
            <a:ext cx="3704899" cy="1907628"/>
          </a:xfrm>
          <a:prstGeom prst="wedgeEllipseCallout">
            <a:avLst>
              <a:gd name="adj1" fmla="val 82625"/>
              <a:gd name="adj2" fmla="val -90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Mikor </a:t>
            </a:r>
            <a:r>
              <a:rPr lang="hu-HU" sz="2800" dirty="0" smtClean="0">
                <a:solidFill>
                  <a:srgbClr val="D64F46"/>
                </a:solidFill>
              </a:rPr>
              <a:t>FOGADTUNK BE téged</a:t>
            </a:r>
            <a:r>
              <a:rPr lang="hu-HU" sz="2800" dirty="0" smtClean="0">
                <a:solidFill>
                  <a:srgbClr val="D64F46"/>
                </a:solidFill>
              </a:rPr>
              <a:t>?</a:t>
            </a:r>
            <a:endParaRPr lang="hu-HU" sz="2800" dirty="0">
              <a:solidFill>
                <a:srgbClr val="D64F46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157655" y="2350706"/>
            <a:ext cx="3499945" cy="1978580"/>
          </a:xfrm>
          <a:prstGeom prst="wedgeEllipseCallout">
            <a:avLst>
              <a:gd name="adj1" fmla="val 84496"/>
              <a:gd name="adj2" fmla="val -38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D64F46"/>
                </a:solidFill>
              </a:rPr>
              <a:t>Mikor </a:t>
            </a:r>
            <a:r>
              <a:rPr lang="hu-HU" sz="2400" dirty="0" smtClean="0">
                <a:solidFill>
                  <a:srgbClr val="D64F46"/>
                </a:solidFill>
              </a:rPr>
              <a:t>LÁTOGATTUNK </a:t>
            </a:r>
            <a:r>
              <a:rPr lang="hu-HU" sz="2400" dirty="0" smtClean="0">
                <a:solidFill>
                  <a:srgbClr val="D64F46"/>
                </a:solidFill>
              </a:rPr>
              <a:t>meg, mikor beteg voltál?</a:t>
            </a:r>
            <a:endParaRPr lang="hu-HU" sz="2400" dirty="0">
              <a:solidFill>
                <a:srgbClr val="D64F46"/>
              </a:solidFill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9396252" y="70921"/>
            <a:ext cx="2713625" cy="2002651"/>
          </a:xfrm>
          <a:prstGeom prst="wedgeEllipseCallout">
            <a:avLst>
              <a:gd name="adj1" fmla="val -128772"/>
              <a:gd name="adj2" fmla="val 772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Mikor </a:t>
            </a:r>
            <a:r>
              <a:rPr lang="hu-HU" sz="2800" dirty="0" smtClean="0">
                <a:solidFill>
                  <a:srgbClr val="D64F46"/>
                </a:solidFill>
              </a:rPr>
              <a:t>ADTUNK </a:t>
            </a:r>
            <a:r>
              <a:rPr lang="hu-HU" sz="2800" dirty="0" smtClean="0">
                <a:solidFill>
                  <a:srgbClr val="D64F46"/>
                </a:solidFill>
              </a:rPr>
              <a:t>inni neked?</a:t>
            </a:r>
            <a:endParaRPr lang="hu-HU" sz="2800" dirty="0">
              <a:solidFill>
                <a:srgbClr val="D64F46"/>
              </a:solidFill>
            </a:endParaRPr>
          </a:p>
        </p:txBody>
      </p:sp>
      <p:sp>
        <p:nvSpPr>
          <p:cNvPr id="20" name="Ellipszis buborék 19"/>
          <p:cNvSpPr/>
          <p:nvPr/>
        </p:nvSpPr>
        <p:spPr>
          <a:xfrm>
            <a:off x="136629" y="81427"/>
            <a:ext cx="2922937" cy="1978580"/>
          </a:xfrm>
          <a:prstGeom prst="wedgeEllipseCallout">
            <a:avLst>
              <a:gd name="adj1" fmla="val 114526"/>
              <a:gd name="adj2" fmla="val 821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Mikor </a:t>
            </a:r>
            <a:r>
              <a:rPr lang="hu-HU" sz="2800" dirty="0" smtClean="0">
                <a:solidFill>
                  <a:srgbClr val="D64F46"/>
                </a:solidFill>
              </a:rPr>
              <a:t>ADTUNK </a:t>
            </a:r>
            <a:r>
              <a:rPr lang="hu-HU" sz="2800" dirty="0" smtClean="0">
                <a:solidFill>
                  <a:srgbClr val="D64F46"/>
                </a:solidFill>
              </a:rPr>
              <a:t>enni neked?</a:t>
            </a:r>
            <a:endParaRPr lang="hu-HU" sz="2800" dirty="0">
              <a:solidFill>
                <a:srgbClr val="D64F46"/>
              </a:solidFill>
            </a:endParaRPr>
          </a:p>
        </p:txBody>
      </p:sp>
      <p:sp>
        <p:nvSpPr>
          <p:cNvPr id="21" name="Ellipszis buborék 20"/>
          <p:cNvSpPr/>
          <p:nvPr/>
        </p:nvSpPr>
        <p:spPr>
          <a:xfrm>
            <a:off x="8651113" y="2350706"/>
            <a:ext cx="3458764" cy="1978580"/>
          </a:xfrm>
          <a:prstGeom prst="wedgeEllipseCallout">
            <a:avLst>
              <a:gd name="adj1" fmla="val -86376"/>
              <a:gd name="adj2" fmla="val -14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D64F46"/>
                </a:solidFill>
              </a:rPr>
              <a:t>Mikor </a:t>
            </a:r>
            <a:r>
              <a:rPr lang="hu-HU" sz="2400" dirty="0" smtClean="0">
                <a:solidFill>
                  <a:srgbClr val="D64F46"/>
                </a:solidFill>
              </a:rPr>
              <a:t>LÁTOGATTUNK </a:t>
            </a:r>
            <a:r>
              <a:rPr lang="hu-HU" sz="2400" dirty="0" smtClean="0">
                <a:solidFill>
                  <a:srgbClr val="D64F46"/>
                </a:solidFill>
              </a:rPr>
              <a:t>meg, mikor börtönben voltál?</a:t>
            </a:r>
            <a:endParaRPr lang="hu-HU" sz="2400" dirty="0">
              <a:solidFill>
                <a:srgbClr val="D64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8" grpId="0" animBg="1"/>
      <p:bldP spid="13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/>
          </p:cNvPicPr>
          <p:nvPr/>
        </p:nvPicPr>
        <p:blipFill rotWithShape="1">
          <a:blip r:embed="rId2"/>
          <a:srcRect l="35861" t="15804" r="17578" b="28252"/>
          <a:stretch/>
        </p:blipFill>
        <p:spPr>
          <a:xfrm flipH="1">
            <a:off x="9459310" y="4541125"/>
            <a:ext cx="2065284" cy="20015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28600" cap="sq">
            <a:solidFill>
              <a:srgbClr val="EE6258"/>
            </a:solidFill>
            <a:prstDash val="solid"/>
          </a:ln>
          <a:effectLst>
            <a:glow rad="342900">
              <a:schemeClr val="bg1">
                <a:alpha val="40000"/>
              </a:schemeClr>
            </a:glow>
            <a:innerShdw blurRad="228600" dist="50800" dir="2700000">
              <a:srgbClr val="EFB629">
                <a:alpha val="50000"/>
              </a:srgb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bevelB w="114300" prst="artDeco"/>
            <a:extrusionClr>
              <a:srgbClr val="000000"/>
            </a:extrusionClr>
          </a:sp3d>
        </p:spPr>
      </p:pic>
      <p:sp>
        <p:nvSpPr>
          <p:cNvPr id="11" name="Lekerekített téglalapbuborék 10"/>
          <p:cNvSpPr/>
          <p:nvPr/>
        </p:nvSpPr>
        <p:spPr>
          <a:xfrm>
            <a:off x="772511" y="536028"/>
            <a:ext cx="6921062" cy="2963917"/>
          </a:xfrm>
          <a:prstGeom prst="wedgeRoundRectCallout">
            <a:avLst>
              <a:gd name="adj1" fmla="val 73657"/>
              <a:gd name="adj2" fmla="val 97987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Amikor ezeket országom </a:t>
            </a:r>
          </a:p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legkisebb, legjelentéktelenebb </a:t>
            </a:r>
          </a:p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lakói közül </a:t>
            </a:r>
            <a:endParaRPr lang="hu-HU" sz="2800" dirty="0" smtClean="0">
              <a:solidFill>
                <a:srgbClr val="D64F46"/>
              </a:solidFill>
            </a:endParaRPr>
          </a:p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EGGYEL IS MEGTETTÉTEK, </a:t>
            </a:r>
            <a:endParaRPr lang="hu-HU" sz="2800" dirty="0" smtClean="0">
              <a:solidFill>
                <a:srgbClr val="D64F46"/>
              </a:solidFill>
            </a:endParaRPr>
          </a:p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velem tettétek meg!</a:t>
            </a:r>
            <a:endParaRPr lang="hu-HU" sz="2800" dirty="0">
              <a:solidFill>
                <a:srgbClr val="D64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4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7" b="100000" l="7273" r="96061">
                        <a14:foregroundMark x1="58939" y1="43967" x2="72424" y2="40000"/>
                        <a14:foregroundMark x1="50000" y1="63140" x2="47121" y2="57025"/>
                        <a14:foregroundMark x1="83788" y1="56033" x2="77273" y2="95702"/>
                        <a14:foregroundMark x1="58030" y1="72397" x2="78636" y2="61488"/>
                        <a14:backgroundMark x1="26212" y1="44298" x2="26212" y2="44298"/>
                        <a14:backgroundMark x1="26818" y1="41818" x2="24242" y2="48264"/>
                        <a14:backgroundMark x1="24091" y1="49091" x2="23030" y2="71736"/>
                        <a14:backgroundMark x1="23788" y1="70413" x2="24848" y2="61653"/>
                        <a14:backgroundMark x1="74242" y1="56694" x2="74242" y2="56694"/>
                        <a14:backgroundMark x1="75152" y1="76694" x2="75152" y2="76694"/>
                        <a14:backgroundMark x1="73788" y1="76529" x2="73788" y2="76529"/>
                        <a14:backgroundMark x1="34091" y1="81488" x2="34091" y2="81488"/>
                        <a14:backgroundMark x1="45758" y1="24132" x2="37121" y2="99835"/>
                        <a14:backgroundMark x1="43485" y1="60165" x2="45758" y2="39174"/>
                        <a14:backgroundMark x1="42879" y1="88099" x2="41061" y2="75868"/>
                        <a14:backgroundMark x1="45152" y1="85620" x2="41818" y2="78678"/>
                        <a14:backgroundMark x1="80152" y1="5950" x2="91061" y2="77686"/>
                        <a14:backgroundMark x1="90909" y1="10248" x2="78182" y2="58843"/>
                        <a14:backgroundMark x1="85152" y1="64793" x2="85606" y2="57686"/>
                        <a14:backgroundMark x1="79242" y1="74545" x2="77576" y2="80496"/>
                        <a14:backgroundMark x1="80606" y1="42810" x2="75455" y2="15207"/>
                      </a14:backgroundRemoval>
                    </a14:imgEffect>
                  </a14:imgLayer>
                </a14:imgProps>
              </a:ext>
            </a:extLst>
          </a:blip>
          <a:srcRect l="40716" t="9045" r="4722" b="2194"/>
          <a:stretch/>
        </p:blipFill>
        <p:spPr>
          <a:xfrm flipH="1">
            <a:off x="4221863" y="2266498"/>
            <a:ext cx="3246588" cy="4618588"/>
          </a:xfrm>
          <a:prstGeom prst="rect">
            <a:avLst/>
          </a:prstGeom>
        </p:spPr>
      </p:pic>
      <p:sp>
        <p:nvSpPr>
          <p:cNvPr id="10" name="Ellipszis buborék 9"/>
          <p:cNvSpPr/>
          <p:nvPr/>
        </p:nvSpPr>
        <p:spPr>
          <a:xfrm>
            <a:off x="9328543" y="3923949"/>
            <a:ext cx="2564218" cy="2384738"/>
          </a:xfrm>
          <a:prstGeom prst="wedgeEllipseCallout">
            <a:avLst>
              <a:gd name="adj1" fmla="val -74557"/>
              <a:gd name="adj2" fmla="val -77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D64F46"/>
                </a:solidFill>
              </a:rPr>
              <a:t>Hogy lehet ez?</a:t>
            </a:r>
            <a:endParaRPr lang="hu-HU" sz="4000" dirty="0">
              <a:solidFill>
                <a:srgbClr val="D64F46"/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395031" y="3923949"/>
            <a:ext cx="2932386" cy="1907628"/>
          </a:xfrm>
          <a:prstGeom prst="wedgeEllipseCallout">
            <a:avLst>
              <a:gd name="adj1" fmla="val 68996"/>
              <a:gd name="adj2" fmla="val -142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D64F46"/>
                </a:solidFill>
              </a:rPr>
              <a:t>Az országot?</a:t>
            </a:r>
            <a:endParaRPr lang="hu-HU" sz="3200" dirty="0">
              <a:solidFill>
                <a:srgbClr val="D64F46"/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340636" y="407561"/>
            <a:ext cx="3169762" cy="1978580"/>
          </a:xfrm>
          <a:prstGeom prst="wedgeEllipseCallout">
            <a:avLst>
              <a:gd name="adj1" fmla="val 50908"/>
              <a:gd name="adj2" fmla="val 439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Hogyhogy mi nem örököljük az országot?</a:t>
            </a:r>
            <a:endParaRPr lang="hu-HU" sz="2800" dirty="0">
              <a:solidFill>
                <a:srgbClr val="D64F46"/>
              </a:solidFill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8305801" y="383490"/>
            <a:ext cx="3586960" cy="2002651"/>
          </a:xfrm>
          <a:prstGeom prst="wedgeEllipseCallout">
            <a:avLst>
              <a:gd name="adj1" fmla="val -66148"/>
              <a:gd name="adj2" fmla="val 319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rgbClr val="D64F46"/>
                </a:solidFill>
              </a:rPr>
              <a:t>Nem örököljük?</a:t>
            </a:r>
            <a:endParaRPr lang="hu-HU" sz="4000" dirty="0">
              <a:solidFill>
                <a:srgbClr val="D64F46"/>
              </a:solidFill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4754826" y="133985"/>
            <a:ext cx="2713625" cy="2002651"/>
          </a:xfrm>
          <a:prstGeom prst="wedgeEllipseCallout">
            <a:avLst>
              <a:gd name="adj1" fmla="val -958"/>
              <a:gd name="adj2" fmla="val 69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rgbClr val="D64F46"/>
                </a:solidFill>
              </a:rPr>
              <a:t>Mi?</a:t>
            </a:r>
            <a:endParaRPr lang="hu-HU" sz="4000" dirty="0">
              <a:solidFill>
                <a:srgbClr val="D64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buborék 3"/>
          <p:cNvSpPr/>
          <p:nvPr/>
        </p:nvSpPr>
        <p:spPr>
          <a:xfrm>
            <a:off x="248818" y="162199"/>
            <a:ext cx="3024000" cy="2520000"/>
          </a:xfrm>
          <a:prstGeom prst="wedgeEllipseCallout">
            <a:avLst>
              <a:gd name="adj1" fmla="val 95337"/>
              <a:gd name="adj2" fmla="val 461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333333"/>
                </a:solidFill>
              </a:rPr>
              <a:t>Amikor éhes voltam, akkor NEM adtatok enni. </a:t>
            </a:r>
            <a:endParaRPr lang="hu-HU" sz="2400" dirty="0">
              <a:solidFill>
                <a:srgbClr val="D64F46"/>
              </a:solidFill>
            </a:endParaRPr>
          </a:p>
        </p:txBody>
      </p:sp>
      <p:pic>
        <p:nvPicPr>
          <p:cNvPr id="5" name="Kép 4"/>
          <p:cNvPicPr>
            <a:picLocks/>
          </p:cNvPicPr>
          <p:nvPr/>
        </p:nvPicPr>
        <p:blipFill rotWithShape="1">
          <a:blip r:embed="rId2"/>
          <a:srcRect l="35861" t="15804" r="17578" b="28252"/>
          <a:stretch/>
        </p:blipFill>
        <p:spPr>
          <a:xfrm flipH="1">
            <a:off x="5088935" y="2507374"/>
            <a:ext cx="1871095" cy="18089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28600" cap="sq">
            <a:solidFill>
              <a:srgbClr val="EE6258"/>
            </a:solidFill>
            <a:prstDash val="solid"/>
          </a:ln>
          <a:effectLst>
            <a:glow rad="342900">
              <a:schemeClr val="bg1">
                <a:alpha val="40000"/>
              </a:schemeClr>
            </a:glow>
            <a:innerShdw blurRad="228600" dist="50800" dir="2700000">
              <a:srgbClr val="EFB629">
                <a:alpha val="50000"/>
              </a:srgb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bevelB w="114300" prst="artDeco"/>
            <a:extrusionClr>
              <a:srgbClr val="000000"/>
            </a:extrusionClr>
          </a:sp3d>
        </p:spPr>
      </p:pic>
      <p:sp>
        <p:nvSpPr>
          <p:cNvPr id="6" name="Ellipszis buborék 5"/>
          <p:cNvSpPr/>
          <p:nvPr/>
        </p:nvSpPr>
        <p:spPr>
          <a:xfrm>
            <a:off x="8894377" y="162199"/>
            <a:ext cx="3024000" cy="2520000"/>
          </a:xfrm>
          <a:prstGeom prst="wedgeEllipseCallout">
            <a:avLst>
              <a:gd name="adj1" fmla="val -94989"/>
              <a:gd name="adj2" fmla="val 521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333333"/>
                </a:solidFill>
              </a:rPr>
              <a:t>Amikor szomjas voltam, akkor NEM adtatok inni. </a:t>
            </a:r>
            <a:endParaRPr lang="hu-HU" sz="2400" dirty="0">
              <a:solidFill>
                <a:srgbClr val="D64F46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8894377" y="4088300"/>
            <a:ext cx="3024000" cy="2520000"/>
          </a:xfrm>
          <a:prstGeom prst="wedgeEllipseCallout">
            <a:avLst>
              <a:gd name="adj1" fmla="val -92841"/>
              <a:gd name="adj2" fmla="val -49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333333"/>
                </a:solidFill>
              </a:rPr>
              <a:t>Amikor jövevény voltam, akkor NEM fogadtatok be. </a:t>
            </a:r>
            <a:endParaRPr lang="hu-HU" sz="2400" dirty="0">
              <a:solidFill>
                <a:srgbClr val="D64F46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4014904" y="162199"/>
            <a:ext cx="4403881" cy="1171327"/>
          </a:xfrm>
          <a:prstGeom prst="wedgeEllipseCallout">
            <a:avLst>
              <a:gd name="adj1" fmla="val -1632"/>
              <a:gd name="adj2" fmla="val 128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333333"/>
                </a:solidFill>
              </a:rPr>
              <a:t>Amikor nem volt ruhám, akkor NEM adtatok. </a:t>
            </a:r>
            <a:endParaRPr lang="hu-HU" sz="2400" dirty="0">
              <a:solidFill>
                <a:srgbClr val="D64F46"/>
              </a:solidFill>
            </a:endParaRPr>
          </a:p>
        </p:txBody>
      </p:sp>
      <p:sp>
        <p:nvSpPr>
          <p:cNvPr id="9" name="Ellipszis buborék 8"/>
          <p:cNvSpPr/>
          <p:nvPr/>
        </p:nvSpPr>
        <p:spPr>
          <a:xfrm>
            <a:off x="189703" y="4230189"/>
            <a:ext cx="3024000" cy="2520000"/>
          </a:xfrm>
          <a:prstGeom prst="wedgeEllipseCallout">
            <a:avLst>
              <a:gd name="adj1" fmla="val 89996"/>
              <a:gd name="adj2" fmla="val -51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333333"/>
                </a:solidFill>
              </a:rPr>
              <a:t>Amikor beteg voltam, NEM </a:t>
            </a:r>
            <a:r>
              <a:rPr lang="hu-HU" sz="2400" dirty="0" err="1" smtClean="0">
                <a:solidFill>
                  <a:srgbClr val="333333"/>
                </a:solidFill>
              </a:rPr>
              <a:t>meg-látogattatok</a:t>
            </a:r>
            <a:r>
              <a:rPr lang="hu-HU" sz="2400" dirty="0" smtClean="0">
                <a:solidFill>
                  <a:srgbClr val="333333"/>
                </a:solidFill>
              </a:rPr>
              <a:t>.</a:t>
            </a:r>
            <a:endParaRPr lang="hu-HU" sz="2400" dirty="0">
              <a:solidFill>
                <a:srgbClr val="D64F46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3894040" y="5569019"/>
            <a:ext cx="4320000" cy="1118111"/>
          </a:xfrm>
          <a:prstGeom prst="wedgeEllipseCallout">
            <a:avLst>
              <a:gd name="adj1" fmla="val 1911"/>
              <a:gd name="adj2" fmla="val -1359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333333"/>
                </a:solidFill>
              </a:rPr>
              <a:t>Amikor börtönben voltam, NEM jöttetek  el hozzám.</a:t>
            </a:r>
            <a:endParaRPr lang="hu-HU" sz="2400" dirty="0">
              <a:solidFill>
                <a:srgbClr val="D64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4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buborék 3"/>
          <p:cNvSpPr/>
          <p:nvPr/>
        </p:nvSpPr>
        <p:spPr>
          <a:xfrm>
            <a:off x="8793807" y="5147032"/>
            <a:ext cx="3268772" cy="1679436"/>
          </a:xfrm>
          <a:prstGeom prst="wedgeEllipseCallout">
            <a:avLst>
              <a:gd name="adj1" fmla="val -92006"/>
              <a:gd name="adj2" fmla="val -1166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Mikor NEM adtunk neked ruhát?</a:t>
            </a:r>
            <a:endParaRPr lang="hu-HU" sz="3200" dirty="0">
              <a:solidFill>
                <a:srgbClr val="D64F46"/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94591" y="4875693"/>
            <a:ext cx="2932386" cy="1907628"/>
          </a:xfrm>
          <a:prstGeom prst="wedgeEllipseCallout">
            <a:avLst>
              <a:gd name="adj1" fmla="val 103943"/>
              <a:gd name="adj2" fmla="val -861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Mikor NEM fogadtunk be téged?</a:t>
            </a:r>
            <a:endParaRPr lang="hu-HU" sz="2800" dirty="0">
              <a:solidFill>
                <a:srgbClr val="D64F46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157655" y="2350705"/>
            <a:ext cx="2648607" cy="2252825"/>
          </a:xfrm>
          <a:prstGeom prst="wedgeEllipseCallout">
            <a:avLst>
              <a:gd name="adj1" fmla="val 128970"/>
              <a:gd name="adj2" fmla="val -22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D64F46"/>
                </a:solidFill>
              </a:rPr>
              <a:t>Mikor NEM látogattunk meg, mikor beteg voltál?</a:t>
            </a:r>
            <a:endParaRPr lang="hu-HU" sz="2400" dirty="0">
              <a:solidFill>
                <a:srgbClr val="D64F46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9396252" y="70921"/>
            <a:ext cx="2713625" cy="2002651"/>
          </a:xfrm>
          <a:prstGeom prst="wedgeEllipseCallout">
            <a:avLst>
              <a:gd name="adj1" fmla="val -128772"/>
              <a:gd name="adj2" fmla="val 772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Mikor NEM adtunk inni neked?</a:t>
            </a:r>
            <a:endParaRPr lang="hu-HU" sz="2800" dirty="0">
              <a:solidFill>
                <a:srgbClr val="D64F46"/>
              </a:solidFill>
            </a:endParaRPr>
          </a:p>
        </p:txBody>
      </p:sp>
      <p:sp>
        <p:nvSpPr>
          <p:cNvPr id="9" name="Ellipszis buborék 8"/>
          <p:cNvSpPr/>
          <p:nvPr/>
        </p:nvSpPr>
        <p:spPr>
          <a:xfrm>
            <a:off x="136629" y="81427"/>
            <a:ext cx="2922937" cy="1978580"/>
          </a:xfrm>
          <a:prstGeom prst="wedgeEllipseCallout">
            <a:avLst>
              <a:gd name="adj1" fmla="val 114526"/>
              <a:gd name="adj2" fmla="val 821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Mikor NEM adtunk enni neked?</a:t>
            </a:r>
            <a:endParaRPr lang="hu-HU" sz="2800" dirty="0">
              <a:solidFill>
                <a:srgbClr val="D64F46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8923283" y="2350706"/>
            <a:ext cx="3186594" cy="1978580"/>
          </a:xfrm>
          <a:prstGeom prst="wedgeEllipseCallout">
            <a:avLst>
              <a:gd name="adj1" fmla="val -98606"/>
              <a:gd name="adj2" fmla="val 48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D64F46"/>
                </a:solidFill>
              </a:rPr>
              <a:t>Mikor NEM látogattunk meg, mikor börtönben voltál?</a:t>
            </a:r>
            <a:endParaRPr lang="hu-HU" sz="2400" dirty="0">
              <a:solidFill>
                <a:srgbClr val="D64F46"/>
              </a:solidFill>
            </a:endParaRPr>
          </a:p>
        </p:txBody>
      </p:sp>
      <p:pic>
        <p:nvPicPr>
          <p:cNvPr id="11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7" b="100000" l="7273" r="96061">
                        <a14:foregroundMark x1="58939" y1="43967" x2="72424" y2="40000"/>
                        <a14:foregroundMark x1="50000" y1="63140" x2="47121" y2="57025"/>
                        <a14:foregroundMark x1="83788" y1="56033" x2="77273" y2="95702"/>
                        <a14:foregroundMark x1="58030" y1="72397" x2="78636" y2="61488"/>
                        <a14:backgroundMark x1="26212" y1="44298" x2="26212" y2="44298"/>
                        <a14:backgroundMark x1="26818" y1="41818" x2="24242" y2="48264"/>
                        <a14:backgroundMark x1="24091" y1="49091" x2="23030" y2="71736"/>
                        <a14:backgroundMark x1="23788" y1="70413" x2="24848" y2="61653"/>
                        <a14:backgroundMark x1="74242" y1="56694" x2="74242" y2="56694"/>
                        <a14:backgroundMark x1="75152" y1="76694" x2="75152" y2="76694"/>
                        <a14:backgroundMark x1="73788" y1="76529" x2="73788" y2="76529"/>
                        <a14:backgroundMark x1="34091" y1="81488" x2="34091" y2="81488"/>
                        <a14:backgroundMark x1="45758" y1="24132" x2="37121" y2="99835"/>
                        <a14:backgroundMark x1="43485" y1="60165" x2="45758" y2="39174"/>
                        <a14:backgroundMark x1="42879" y1="88099" x2="41061" y2="75868"/>
                        <a14:backgroundMark x1="45152" y1="85620" x2="41818" y2="78678"/>
                        <a14:backgroundMark x1="80152" y1="5950" x2="91061" y2="77686"/>
                        <a14:backgroundMark x1="90909" y1="10248" x2="78182" y2="58843"/>
                        <a14:backgroundMark x1="85152" y1="64793" x2="85606" y2="57686"/>
                        <a14:backgroundMark x1="79242" y1="74545" x2="77576" y2="80496"/>
                        <a14:backgroundMark x1="80606" y1="42810" x2="75455" y2="15207"/>
                      </a14:backgroundRemoval>
                    </a14:imgEffect>
                  </a14:imgLayer>
                </a14:imgProps>
              </a:ext>
            </a:extLst>
          </a:blip>
          <a:srcRect l="40716" t="9045" r="4722" b="2194"/>
          <a:stretch/>
        </p:blipFill>
        <p:spPr>
          <a:xfrm flipH="1">
            <a:off x="4112003" y="1210919"/>
            <a:ext cx="3246588" cy="46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7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 rotWithShape="1">
          <a:blip r:embed="rId2"/>
          <a:srcRect l="35861" t="15804" r="17578" b="28252"/>
          <a:stretch/>
        </p:blipFill>
        <p:spPr>
          <a:xfrm flipH="1">
            <a:off x="9459310" y="4541125"/>
            <a:ext cx="2065284" cy="20015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28600" cap="sq">
            <a:solidFill>
              <a:srgbClr val="EE6258"/>
            </a:solidFill>
            <a:prstDash val="solid"/>
          </a:ln>
          <a:effectLst>
            <a:glow rad="342900">
              <a:schemeClr val="bg1">
                <a:alpha val="40000"/>
              </a:schemeClr>
            </a:glow>
            <a:innerShdw blurRad="228600" dist="50800" dir="2700000">
              <a:srgbClr val="EFB629">
                <a:alpha val="50000"/>
              </a:srgb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bevelB w="114300" prst="artDeco"/>
            <a:extrusionClr>
              <a:srgbClr val="000000"/>
            </a:extrusionClr>
          </a:sp3d>
        </p:spPr>
      </p:pic>
      <p:sp>
        <p:nvSpPr>
          <p:cNvPr id="5" name="Lekerekített téglalapbuborék 4"/>
          <p:cNvSpPr/>
          <p:nvPr/>
        </p:nvSpPr>
        <p:spPr>
          <a:xfrm>
            <a:off x="772511" y="536028"/>
            <a:ext cx="6921062" cy="2963917"/>
          </a:xfrm>
          <a:prstGeom prst="wedgeRoundRectCallout">
            <a:avLst>
              <a:gd name="adj1" fmla="val 73657"/>
              <a:gd name="adj2" fmla="val 97987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Amikor ezeket országom </a:t>
            </a:r>
          </a:p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legkisebb, legjelentéktelenebb </a:t>
            </a:r>
          </a:p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lakói közül </a:t>
            </a:r>
          </a:p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EGGYEL </a:t>
            </a:r>
            <a:r>
              <a:rPr lang="hu-HU" sz="2800" dirty="0" smtClean="0">
                <a:solidFill>
                  <a:srgbClr val="D64F46"/>
                </a:solidFill>
              </a:rPr>
              <a:t>SEM tettétek meg, </a:t>
            </a:r>
          </a:p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VELEM NEM tettétek meg!</a:t>
            </a:r>
            <a:endParaRPr lang="hu-HU" sz="2800" dirty="0">
              <a:solidFill>
                <a:srgbClr val="D64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466184" y="2417925"/>
            <a:ext cx="11512250" cy="2571750"/>
          </a:xfrm>
          <a:prstGeom prst="roundRect">
            <a:avLst/>
          </a:prstGeom>
          <a:solidFill>
            <a:srgbClr val="FFFF75"/>
          </a:solid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r>
              <a:rPr lang="hu-HU" sz="3800" i="1" dirty="0" smtClean="0">
                <a:solidFill>
                  <a:schemeClr val="bg1">
                    <a:lumMod val="50000"/>
                  </a:schemeClr>
                </a:solidFill>
              </a:rPr>
              <a:t>„Amit csak szeretnétek, hogy </a:t>
            </a:r>
          </a:p>
          <a:p>
            <a:pPr marL="360363"/>
            <a:r>
              <a:rPr lang="hu-HU" sz="3800" i="1" dirty="0" smtClean="0">
                <a:solidFill>
                  <a:schemeClr val="bg1">
                    <a:lumMod val="50000"/>
                  </a:schemeClr>
                </a:solidFill>
              </a:rPr>
              <a:t>az emberek tegyenek veletek,</a:t>
            </a:r>
          </a:p>
          <a:p>
            <a:pPr marL="360363"/>
            <a:r>
              <a:rPr lang="hu-HU" sz="3800" i="1" dirty="0" smtClean="0">
                <a:solidFill>
                  <a:schemeClr val="bg1">
                    <a:lumMod val="50000"/>
                  </a:schemeClr>
                </a:solidFill>
              </a:rPr>
              <a:t>ugyanúgy tegyetek ti is velük.”</a:t>
            </a:r>
          </a:p>
          <a:p>
            <a:pPr marL="360363"/>
            <a:r>
              <a:rPr lang="hu-HU" sz="3800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sz="3800" i="1" dirty="0" smtClean="0">
                <a:solidFill>
                  <a:schemeClr val="bg1">
                    <a:lumMod val="50000"/>
                  </a:schemeClr>
                </a:solidFill>
              </a:rPr>
              <a:t>		 </a:t>
            </a:r>
            <a:r>
              <a:rPr lang="hu-HU" sz="2800" i="1" dirty="0" smtClean="0">
                <a:solidFill>
                  <a:schemeClr val="bg1">
                    <a:lumMod val="50000"/>
                  </a:schemeClr>
                </a:solidFill>
              </a:rPr>
              <a:t>(Máté evangéliuma 7,12)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" b="215"/>
          <a:stretch/>
        </p:blipFill>
        <p:spPr>
          <a:xfrm>
            <a:off x="7935828" y="1949770"/>
            <a:ext cx="3456383" cy="3508060"/>
          </a:xfrm>
          <a:prstGeom prst="ellipse">
            <a:avLst/>
          </a:prstGeom>
          <a:effectLst>
            <a:glow rad="647700">
              <a:schemeClr val="bg1"/>
            </a:glow>
            <a:softEdge rad="12700"/>
          </a:effectLst>
          <a:scene3d>
            <a:camera prst="orthographicFront"/>
            <a:lightRig rig="glow" dir="t"/>
          </a:scene3d>
          <a:sp3d extrusionH="120650" contourW="12700" prstMaterial="flat">
            <a:bevelT w="285750" h="273050" prst="hardEdge"/>
            <a:bevelB w="158750" prst="slope"/>
            <a:contourClr>
              <a:srgbClr val="AC4940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77"/>
            <a:ext cx="1506071" cy="1488992"/>
          </a:xfrm>
          <a:prstGeom prst="rect">
            <a:avLst/>
          </a:prstGeom>
        </p:spPr>
      </p:pic>
      <p:sp>
        <p:nvSpPr>
          <p:cNvPr id="10" name="Lekerekített téglalap 9"/>
          <p:cNvSpPr/>
          <p:nvPr/>
        </p:nvSpPr>
        <p:spPr>
          <a:xfrm>
            <a:off x="1581150" y="83583"/>
            <a:ext cx="1053465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A történet párbeszéde után olvasd el hangosan az aranymondást!  </a:t>
            </a:r>
            <a:endParaRPr lang="hu-HU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571500" y="3594537"/>
            <a:ext cx="4774981" cy="2254469"/>
          </a:xfrm>
          <a:prstGeom prst="roundRect">
            <a:avLst/>
          </a:prstGeom>
          <a:solidFill>
            <a:srgbClr val="D6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Ki örökölheti </a:t>
            </a:r>
          </a:p>
          <a:p>
            <a:pPr algn="ctr"/>
            <a:r>
              <a:rPr lang="hu-HU" sz="3200" dirty="0" smtClean="0"/>
              <a:t>a király országát?</a:t>
            </a:r>
            <a:endParaRPr lang="hu-HU" sz="32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6894129" y="3594538"/>
            <a:ext cx="4821621" cy="2254469"/>
          </a:xfrm>
          <a:prstGeom prst="roundRect">
            <a:avLst/>
          </a:prstGeom>
          <a:solidFill>
            <a:srgbClr val="BE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</a:rPr>
              <a:t>Ki nem örökölheti a király országát?</a:t>
            </a:r>
            <a:endParaRPr lang="hu-H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Kép 9"/>
          <p:cNvPicPr>
            <a:picLocks/>
          </p:cNvPicPr>
          <p:nvPr/>
        </p:nvPicPr>
        <p:blipFill rotWithShape="1">
          <a:blip r:embed="rId2"/>
          <a:srcRect l="35861" t="15804" r="17578" b="28252"/>
          <a:stretch/>
        </p:blipFill>
        <p:spPr>
          <a:xfrm flipH="1">
            <a:off x="4997668" y="3720989"/>
            <a:ext cx="2065284" cy="20015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28600" cap="sq">
            <a:solidFill>
              <a:srgbClr val="EE6258"/>
            </a:solidFill>
            <a:prstDash val="solid"/>
          </a:ln>
          <a:effectLst>
            <a:glow rad="342900">
              <a:schemeClr val="bg1">
                <a:alpha val="40000"/>
              </a:schemeClr>
            </a:glow>
            <a:innerShdw blurRad="228600" dist="50800" dir="2700000">
              <a:srgbClr val="EFB629">
                <a:alpha val="50000"/>
              </a:srgb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bevelB w="114300" prst="artDeco"/>
            <a:extrusionClr>
              <a:srgbClr val="000000"/>
            </a:extrusionClr>
          </a:sp3d>
        </p:spPr>
      </p:pic>
      <p:sp>
        <p:nvSpPr>
          <p:cNvPr id="14" name="Lekerekített téglalap 13"/>
          <p:cNvSpPr/>
          <p:nvPr/>
        </p:nvSpPr>
        <p:spPr>
          <a:xfrm>
            <a:off x="2031663" y="327018"/>
            <a:ext cx="7872484" cy="28924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 örökli az </a:t>
            </a:r>
            <a:r>
              <a:rPr lang="hu-HU" sz="3200" dirty="0">
                <a:solidFill>
                  <a:schemeClr val="accent6">
                    <a:lumMod val="50000"/>
                  </a:schemeClr>
                </a:solidFill>
              </a:rPr>
              <a:t>országot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és ki nem? A király döntése alapján </a:t>
            </a:r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válaszolj a kérdésekre!</a:t>
            </a:r>
            <a:endParaRPr lang="hu-H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hu-HU" sz="3200" dirty="0" smtClean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algn="ctr"/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Oldd meg a feladatot, kattints 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ide!</a:t>
            </a:r>
            <a:endParaRPr lang="hu-H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8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yamatábra: Bekötés 5"/>
          <p:cNvSpPr/>
          <p:nvPr/>
        </p:nvSpPr>
        <p:spPr>
          <a:xfrm>
            <a:off x="52976" y="1878601"/>
            <a:ext cx="3780000" cy="3780000"/>
          </a:xfrm>
          <a:prstGeom prst="flowChartConnector">
            <a:avLst/>
          </a:prstGeom>
          <a:solidFill>
            <a:srgbClr val="F7C096"/>
          </a:solidFill>
          <a:ln w="63500">
            <a:solidFill>
              <a:srgbClr val="EBE1B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C00000"/>
                </a:solidFill>
              </a:rPr>
              <a:t>Szeretjük Istent.</a:t>
            </a:r>
            <a:endParaRPr lang="hu-HU" sz="3600" dirty="0">
              <a:solidFill>
                <a:srgbClr val="C00000"/>
              </a:solidFill>
            </a:endParaRPr>
          </a:p>
        </p:txBody>
      </p:sp>
      <p:sp>
        <p:nvSpPr>
          <p:cNvPr id="7" name="Folyamatábra: Bekötés 6"/>
          <p:cNvSpPr/>
          <p:nvPr/>
        </p:nvSpPr>
        <p:spPr>
          <a:xfrm>
            <a:off x="4197985" y="1878601"/>
            <a:ext cx="3780000" cy="3780000"/>
          </a:xfrm>
          <a:prstGeom prst="flowChartConnector">
            <a:avLst/>
          </a:prstGeom>
          <a:solidFill>
            <a:srgbClr val="F7C096"/>
          </a:solidFill>
          <a:ln w="63500">
            <a:solidFill>
              <a:srgbClr val="EBE1B7"/>
            </a:solidFill>
          </a:ln>
          <a:scene3d>
            <a:camera prst="orthographicFront"/>
            <a:lightRig rig="threePt" dir="t"/>
          </a:scene3d>
          <a:sp3d contourW="12700">
            <a:bevelT w="114300" prst="artDeco"/>
            <a:contourClr>
              <a:srgbClr val="D34A4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C00000"/>
                </a:solidFill>
              </a:rPr>
              <a:t>Szeretjük a többi embert is.</a:t>
            </a:r>
            <a:endParaRPr lang="hu-HU" sz="3600" dirty="0">
              <a:solidFill>
                <a:srgbClr val="C00000"/>
              </a:solidFill>
            </a:endParaRPr>
          </a:p>
        </p:txBody>
      </p:sp>
      <p:sp>
        <p:nvSpPr>
          <p:cNvPr id="10" name="Folyamatábra: Bekötés 9"/>
          <p:cNvSpPr/>
          <p:nvPr/>
        </p:nvSpPr>
        <p:spPr>
          <a:xfrm>
            <a:off x="8295430" y="1900950"/>
            <a:ext cx="3780000" cy="3780000"/>
          </a:xfrm>
          <a:prstGeom prst="flowChartConnector">
            <a:avLst/>
          </a:prstGeom>
          <a:solidFill>
            <a:srgbClr val="F7C096"/>
          </a:solidFill>
          <a:ln w="63500">
            <a:solidFill>
              <a:srgbClr val="EBE1B7"/>
            </a:solidFill>
          </a:ln>
          <a:scene3d>
            <a:camera prst="orthographicFront"/>
            <a:lightRig rig="threePt" dir="t"/>
          </a:scene3d>
          <a:sp3d contourW="12700">
            <a:bevelT w="101600" prst="riblet"/>
            <a:bevelB w="114300" prst="artDeco"/>
            <a:contourClr>
              <a:schemeClr val="accent6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C00000"/>
                </a:solidFill>
              </a:rPr>
              <a:t>Jól bánunk az emberekkel.</a:t>
            </a:r>
            <a:endParaRPr lang="hu-HU" sz="3600" dirty="0">
              <a:solidFill>
                <a:srgbClr val="C0000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78"/>
            <a:ext cx="1657350" cy="1638555"/>
          </a:xfrm>
          <a:prstGeom prst="rect">
            <a:avLst/>
          </a:prstGeom>
        </p:spPr>
      </p:pic>
      <p:sp>
        <p:nvSpPr>
          <p:cNvPr id="13" name="Jobbra nyíl 12"/>
          <p:cNvSpPr/>
          <p:nvPr/>
        </p:nvSpPr>
        <p:spPr>
          <a:xfrm>
            <a:off x="3315363" y="3352800"/>
            <a:ext cx="1504950" cy="4381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solidFill>
                <a:srgbClr val="C00000"/>
              </a:solidFill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7469958" y="3352800"/>
            <a:ext cx="1504950" cy="4381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solidFill>
                <a:srgbClr val="C0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810289" y="488733"/>
            <a:ext cx="100583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Mit gondolsz mi következik a királyi történetből?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78251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000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6340106" y="198015"/>
            <a:ext cx="2667000" cy="23431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860063"/>
                </a:solidFill>
              </a:rPr>
              <a:t>1. Ajándékot adni valakinek.</a:t>
            </a:r>
            <a:endParaRPr lang="hu-HU" sz="3200" dirty="0">
              <a:solidFill>
                <a:srgbClr val="860063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3333030" y="4374723"/>
            <a:ext cx="2667000" cy="2343150"/>
          </a:xfrm>
          <a:prstGeom prst="roundRect">
            <a:avLst/>
          </a:prstGeom>
          <a:solidFill>
            <a:srgbClr val="C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CC0099"/>
                </a:solidFill>
              </a:rPr>
              <a:t>4. Megköszönni valakinek valamit, amit nem szoktál.</a:t>
            </a:r>
            <a:endParaRPr lang="hu-HU" sz="2800" dirty="0">
              <a:solidFill>
                <a:srgbClr val="CC0099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9351122" y="4374723"/>
            <a:ext cx="2667000" cy="2343150"/>
          </a:xfrm>
          <a:prstGeom prst="round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860063"/>
                </a:solidFill>
              </a:rPr>
              <a:t>6. Rendbe</a:t>
            </a:r>
          </a:p>
          <a:p>
            <a:pPr algn="ctr"/>
            <a:r>
              <a:rPr lang="hu-HU" sz="3200" dirty="0" smtClean="0">
                <a:solidFill>
                  <a:srgbClr val="860063"/>
                </a:solidFill>
              </a:rPr>
              <a:t>tenni valamit.</a:t>
            </a:r>
            <a:endParaRPr lang="hu-HU" sz="3200" dirty="0">
              <a:solidFill>
                <a:srgbClr val="860063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6342076" y="4374723"/>
            <a:ext cx="2667000" cy="2343150"/>
          </a:xfrm>
          <a:prstGeom prst="roundRect">
            <a:avLst/>
          </a:prstGeom>
          <a:solidFill>
            <a:srgbClr val="FDF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CC0099"/>
                </a:solidFill>
              </a:rPr>
              <a:t>5. Jó hangulatot teremteni.</a:t>
            </a:r>
            <a:endParaRPr lang="hu-HU" sz="3200" dirty="0">
              <a:solidFill>
                <a:srgbClr val="CC0099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323984" y="4374000"/>
            <a:ext cx="2667000" cy="2343150"/>
          </a:xfrm>
          <a:prstGeom prst="roundRect">
            <a:avLst/>
          </a:prstGeom>
          <a:solidFill>
            <a:srgbClr val="E2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860063"/>
                </a:solidFill>
              </a:rPr>
              <a:t>3. Megdicsérni valakit.</a:t>
            </a:r>
            <a:endParaRPr lang="hu-HU" sz="3200" dirty="0">
              <a:solidFill>
                <a:srgbClr val="860063"/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9279716" y="197927"/>
            <a:ext cx="2667000" cy="23431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860063"/>
                </a:solidFill>
              </a:rPr>
              <a:t>2. Segíteni a konyhai munkában.</a:t>
            </a:r>
            <a:endParaRPr lang="hu-HU" sz="3200" dirty="0">
              <a:solidFill>
                <a:srgbClr val="860063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137426" y="78830"/>
            <a:ext cx="5862604" cy="4116003"/>
          </a:xfrm>
          <a:prstGeom prst="roundRect">
            <a:avLst/>
          </a:prstGeom>
          <a:solidFill>
            <a:srgbClr val="D09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b="1" dirty="0" smtClean="0">
                <a:solidFill>
                  <a:schemeClr val="bg1"/>
                </a:solidFill>
              </a:rPr>
              <a:t>Feladat</a:t>
            </a:r>
            <a:r>
              <a:rPr lang="hu-HU" sz="2400" b="1" dirty="0" smtClean="0">
                <a:solidFill>
                  <a:schemeClr val="bg1"/>
                </a:solidFill>
              </a:rPr>
              <a:t>: 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725488" algn="l"/>
              </a:tabLst>
            </a:pPr>
            <a:r>
              <a:rPr lang="hu-HU" sz="2400" b="1" dirty="0" smtClean="0">
                <a:solidFill>
                  <a:schemeClr val="bg1"/>
                </a:solidFill>
              </a:rPr>
              <a:t>Olvasd el </a:t>
            </a:r>
            <a:r>
              <a:rPr lang="hu-HU" sz="2400" dirty="0" smtClean="0">
                <a:solidFill>
                  <a:schemeClr val="bg1"/>
                </a:solidFill>
              </a:rPr>
              <a:t> a 6 cselekedetet!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725488" algn="l"/>
              </a:tabLst>
            </a:pPr>
            <a:r>
              <a:rPr lang="hu-HU" sz="2400" b="1" dirty="0" smtClean="0">
                <a:solidFill>
                  <a:schemeClr val="bg1"/>
                </a:solidFill>
              </a:rPr>
              <a:t>Válassz</a:t>
            </a:r>
            <a:r>
              <a:rPr lang="hu-HU" sz="2400" dirty="0" smtClean="0">
                <a:solidFill>
                  <a:schemeClr val="bg1"/>
                </a:solidFill>
              </a:rPr>
              <a:t> ki 3-at!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Írd </a:t>
            </a:r>
            <a:r>
              <a:rPr lang="hu-HU" sz="2400" b="1" dirty="0" smtClean="0">
                <a:solidFill>
                  <a:schemeClr val="bg1"/>
                </a:solidFill>
              </a:rPr>
              <a:t>fel </a:t>
            </a:r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 smtClean="0">
                <a:solidFill>
                  <a:schemeClr val="bg1"/>
                </a:solidFill>
              </a:rPr>
              <a:t>kiválasztott számokat egy lapra!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</a:rPr>
              <a:t>Valósítsd </a:t>
            </a:r>
            <a:r>
              <a:rPr lang="hu-HU" sz="2400" b="1" dirty="0" smtClean="0">
                <a:solidFill>
                  <a:schemeClr val="bg1"/>
                </a:solidFill>
              </a:rPr>
              <a:t>meg </a:t>
            </a:r>
            <a:r>
              <a:rPr lang="hu-HU" sz="2400" dirty="0" smtClean="0">
                <a:solidFill>
                  <a:schemeClr val="bg1"/>
                </a:solidFill>
              </a:rPr>
              <a:t> az elsőt 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most</a:t>
            </a:r>
            <a:r>
              <a:rPr lang="hu-HU" sz="2400" dirty="0" smtClean="0">
                <a:solidFill>
                  <a:schemeClr val="bg1"/>
                </a:solidFill>
              </a:rPr>
              <a:t>! </a:t>
            </a:r>
            <a:r>
              <a:rPr lang="hu-HU" sz="2400" dirty="0" smtClean="0">
                <a:solidFill>
                  <a:schemeClr val="bg1"/>
                </a:solidFill>
              </a:rPr>
              <a:t>A maradék kettőt még ma.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Amit megvalósítasz </a:t>
            </a:r>
            <a:r>
              <a:rPr lang="hu-HU" sz="2400" b="1" dirty="0" smtClean="0">
                <a:solidFill>
                  <a:schemeClr val="bg1"/>
                </a:solidFill>
              </a:rPr>
              <a:t>karikázd be</a:t>
            </a:r>
            <a:r>
              <a:rPr lang="hu-HU" sz="2400" dirty="0" smtClean="0">
                <a:solidFill>
                  <a:schemeClr val="bg1"/>
                </a:solidFill>
              </a:rPr>
              <a:t>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Egy mondatban </a:t>
            </a:r>
            <a:r>
              <a:rPr lang="hu-HU" sz="2400" b="1" dirty="0" smtClean="0">
                <a:solidFill>
                  <a:schemeClr val="bg1"/>
                </a:solidFill>
              </a:rPr>
              <a:t>írd le</a:t>
            </a:r>
            <a:r>
              <a:rPr lang="hu-HU" sz="2400" dirty="0" smtClean="0">
                <a:solidFill>
                  <a:schemeClr val="bg1"/>
                </a:solidFill>
              </a:rPr>
              <a:t>, hogy milyen jót </a:t>
            </a:r>
            <a:r>
              <a:rPr lang="hu-HU" sz="2400" dirty="0" smtClean="0">
                <a:solidFill>
                  <a:schemeClr val="bg1"/>
                </a:solidFill>
              </a:rPr>
              <a:t>tettél! </a:t>
            </a:r>
            <a:r>
              <a:rPr lang="hu-HU" sz="1600" dirty="0" smtClean="0">
                <a:solidFill>
                  <a:schemeClr val="bg1"/>
                </a:solidFill>
              </a:rPr>
              <a:t>(</a:t>
            </a:r>
            <a:r>
              <a:rPr lang="hu-HU" sz="1600" dirty="0" smtClean="0">
                <a:solidFill>
                  <a:schemeClr val="bg1"/>
                </a:solidFill>
              </a:rPr>
              <a:t>Például: Jókedvre derítettem a testvéremet. Segítettem anyukámnak </a:t>
            </a:r>
            <a:r>
              <a:rPr lang="hu-HU" sz="1600" dirty="0" smtClean="0">
                <a:solidFill>
                  <a:schemeClr val="bg1"/>
                </a:solidFill>
              </a:rPr>
              <a:t>kérés nélkül</a:t>
            </a:r>
            <a:r>
              <a:rPr lang="hu-HU" sz="1600" dirty="0" smtClean="0">
                <a:solidFill>
                  <a:schemeClr val="bg1"/>
                </a:solidFill>
              </a:rPr>
              <a:t>. </a:t>
            </a:r>
            <a:r>
              <a:rPr lang="hu-HU" sz="1600" dirty="0" smtClean="0">
                <a:solidFill>
                  <a:schemeClr val="bg1"/>
                </a:solidFill>
              </a:rPr>
              <a:t>stb</a:t>
            </a:r>
            <a:r>
              <a:rPr lang="hu-HU" sz="1600" dirty="0" smtClean="0">
                <a:solidFill>
                  <a:schemeClr val="bg1"/>
                </a:solidFill>
              </a:rPr>
              <a:t>.)</a:t>
            </a:r>
            <a:endParaRPr lang="hu-HU" sz="1600" dirty="0" smtClean="0">
              <a:solidFill>
                <a:schemeClr val="bg1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340105" y="2915205"/>
            <a:ext cx="5606611" cy="973525"/>
          </a:xfrm>
          <a:prstGeom prst="roundRect">
            <a:avLst>
              <a:gd name="adj" fmla="val 50000"/>
            </a:avLst>
          </a:prstGeom>
          <a:solidFill>
            <a:srgbClr val="E3C6B3"/>
          </a:solidFill>
          <a:ln w="142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2425" defTabSz="879475">
              <a:tabLst>
                <a:tab pos="4668838" algn="l"/>
              </a:tabLst>
            </a:pP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Jézus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a történetben 6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cselekedetet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sorolt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fel.</a:t>
            </a:r>
            <a:endParaRPr lang="hu-H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Balra nyíl 5"/>
          <p:cNvSpPr/>
          <p:nvPr/>
        </p:nvSpPr>
        <p:spPr>
          <a:xfrm>
            <a:off x="5728200" y="3134002"/>
            <a:ext cx="696929" cy="502063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836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403120" y="2417925"/>
            <a:ext cx="11512250" cy="2571750"/>
          </a:xfrm>
          <a:prstGeom prst="roundRect">
            <a:avLst/>
          </a:prstGeom>
          <a:solidFill>
            <a:srgbClr val="FFFF75"/>
          </a:solid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r>
              <a:rPr lang="hu-HU" sz="3800" i="1" dirty="0" smtClean="0">
                <a:solidFill>
                  <a:schemeClr val="bg1">
                    <a:lumMod val="50000"/>
                  </a:schemeClr>
                </a:solidFill>
              </a:rPr>
              <a:t>„Amit csak szeretnétek, hogy </a:t>
            </a:r>
          </a:p>
          <a:p>
            <a:pPr marL="360363"/>
            <a:r>
              <a:rPr lang="hu-HU" sz="3800" i="1" dirty="0" smtClean="0">
                <a:solidFill>
                  <a:schemeClr val="bg1">
                    <a:lumMod val="50000"/>
                  </a:schemeClr>
                </a:solidFill>
              </a:rPr>
              <a:t>az emberek tegyenek veletek,</a:t>
            </a:r>
          </a:p>
          <a:p>
            <a:pPr marL="360363"/>
            <a:r>
              <a:rPr lang="hu-HU" sz="3800" i="1" dirty="0" smtClean="0">
                <a:solidFill>
                  <a:schemeClr val="bg1">
                    <a:lumMod val="50000"/>
                  </a:schemeClr>
                </a:solidFill>
              </a:rPr>
              <a:t>ugyanúgy tegyetek ti is velük.”</a:t>
            </a:r>
          </a:p>
          <a:p>
            <a:pPr marL="360363"/>
            <a:r>
              <a:rPr lang="hu-HU" sz="3800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sz="3800" i="1" dirty="0" smtClean="0">
                <a:solidFill>
                  <a:schemeClr val="bg1">
                    <a:lumMod val="50000"/>
                  </a:schemeClr>
                </a:solidFill>
              </a:rPr>
              <a:t>		 </a:t>
            </a:r>
            <a:r>
              <a:rPr lang="hu-HU" sz="2800" i="1" dirty="0" smtClean="0">
                <a:solidFill>
                  <a:schemeClr val="bg1">
                    <a:lumMod val="50000"/>
                  </a:schemeClr>
                </a:solidFill>
              </a:rPr>
              <a:t>(Máté evangéliuma 7,12)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" b="215"/>
          <a:stretch/>
        </p:blipFill>
        <p:spPr>
          <a:xfrm>
            <a:off x="7935828" y="1949770"/>
            <a:ext cx="3456383" cy="3508060"/>
          </a:xfrm>
          <a:prstGeom prst="ellipse">
            <a:avLst/>
          </a:prstGeom>
          <a:effectLst>
            <a:glow rad="647700">
              <a:schemeClr val="bg1"/>
            </a:glow>
            <a:softEdge rad="12700"/>
          </a:effectLst>
          <a:scene3d>
            <a:camera prst="orthographicFront"/>
            <a:lightRig rig="glow" dir="t"/>
          </a:scene3d>
          <a:sp3d extrusionH="120650" contourW="12700" prstMaterial="flat">
            <a:bevelT w="285750" h="273050" prst="hardEdge"/>
            <a:bevelB w="158750" prst="slope"/>
            <a:contourClr>
              <a:srgbClr val="AC4940"/>
            </a:contourClr>
          </a:sp3d>
        </p:spPr>
      </p:pic>
      <p:sp>
        <p:nvSpPr>
          <p:cNvPr id="7" name="Lekerekített téglalap 6"/>
          <p:cNvSpPr/>
          <p:nvPr/>
        </p:nvSpPr>
        <p:spPr>
          <a:xfrm>
            <a:off x="2763642" y="549591"/>
            <a:ext cx="5875861" cy="1166102"/>
          </a:xfrm>
          <a:prstGeom prst="roundRect">
            <a:avLst/>
          </a:prstGeom>
          <a:solidFill>
            <a:srgbClr val="FFFFAF"/>
          </a:solid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r>
              <a:rPr lang="hu-HU" sz="2800" dirty="0" smtClean="0">
                <a:solidFill>
                  <a:schemeClr val="bg1">
                    <a:lumMod val="50000"/>
                  </a:schemeClr>
                </a:solidFill>
              </a:rPr>
              <a:t>Tanuld meg az aranymondást!</a:t>
            </a:r>
          </a:p>
        </p:txBody>
      </p:sp>
    </p:spTree>
    <p:extLst>
      <p:ext uri="{BB962C8B-B14F-4D97-AF65-F5344CB8AC3E}">
        <p14:creationId xmlns:p14="http://schemas.microsoft.com/office/powerpoint/2010/main" val="23900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485073" y="2100861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solidFill>
              <a:srgbClr val="F58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717868" y="3419507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13218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709">
              <a:srgbClr val="0070C0"/>
            </a:gs>
            <a:gs pos="6000">
              <a:srgbClr val="FFFFB7"/>
            </a:gs>
            <a:gs pos="0">
              <a:schemeClr val="accent6">
                <a:lumMod val="0"/>
                <a:lumOff val="100000"/>
              </a:schemeClr>
            </a:gs>
            <a:gs pos="24000">
              <a:schemeClr val="accent2">
                <a:lumMod val="20000"/>
                <a:lumOff val="80000"/>
              </a:schemeClr>
            </a:gs>
            <a:gs pos="6000">
              <a:schemeClr val="bg1"/>
            </a:gs>
            <a:gs pos="72000">
              <a:srgbClr val="33CCCC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>
            <a:spLocks noChangeAspect="1"/>
          </p:cNvSpPr>
          <p:nvPr/>
        </p:nvSpPr>
        <p:spPr>
          <a:xfrm>
            <a:off x="660108" y="560242"/>
            <a:ext cx="3934395" cy="3727683"/>
          </a:xfrm>
          <a:prstGeom prst="ellipse">
            <a:avLst/>
          </a:prstGeom>
          <a:solidFill>
            <a:srgbClr val="FFFFF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33C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082669" y="1085256"/>
            <a:ext cx="3089275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Kedves 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Köszönjük a 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Isten áldását </a:t>
            </a:r>
            <a:r>
              <a:rPr lang="hu-HU" altLang="hu-HU" sz="2800" b="1" dirty="0" smtClean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kívánjuk ezzel </a:t>
            </a: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az Igével!</a:t>
            </a:r>
          </a:p>
        </p:txBody>
      </p: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5237782" y="1911844"/>
            <a:ext cx="62442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b="1" dirty="0" smtClean="0">
                <a:solidFill>
                  <a:srgbClr val="E3C6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b="1" dirty="0">
                <a:solidFill>
                  <a:srgbClr val="E3C6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b="1" dirty="0" smtClean="0">
                <a:solidFill>
                  <a:srgbClr val="E3C6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b="1" dirty="0">
                <a:solidFill>
                  <a:srgbClr val="E3C6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2" name="Téglalap 1"/>
          <p:cNvSpPr/>
          <p:nvPr/>
        </p:nvSpPr>
        <p:spPr>
          <a:xfrm>
            <a:off x="3112017" y="3762912"/>
            <a:ext cx="6963317" cy="2800767"/>
          </a:xfrm>
          <a:prstGeom prst="rect">
            <a:avLst/>
          </a:prstGeom>
          <a:scene3d>
            <a:camera prst="orthographicFront"/>
            <a:lightRig rig="brightRoom" dir="t"/>
          </a:scene3d>
          <a:sp3d extrusionH="76200">
            <a:bevelT w="114300" prst="artDeco"/>
            <a:extrusionClr>
              <a:srgbClr val="E3C6B3"/>
            </a:extrusionClr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8800" b="1" dirty="0">
                <a:solidFill>
                  <a:srgbClr val="E3C6B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Áldás, békesség!</a:t>
            </a:r>
            <a:endParaRPr lang="hu-HU" altLang="hu-HU" sz="8800" b="1" dirty="0">
              <a:solidFill>
                <a:srgbClr val="E3C6B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39" b="96861" l="41097" r="96213">
                        <a14:foregroundMark x1="44601" y1="15605" x2="93386" y2="17668"/>
                        <a14:foregroundMark x1="43923" y1="78027" x2="93669" y2="77040"/>
                        <a14:foregroundMark x1="93669" y1="77040" x2="92708" y2="20717"/>
                        <a14:foregroundMark x1="44601" y1="16592" x2="43640" y2="71928"/>
                        <a14:foregroundMark x1="44884" y1="55695" x2="92708" y2="59731"/>
                        <a14:foregroundMark x1="46806" y1="34350" x2="91464" y2="38924"/>
                        <a14:foregroundMark x1="50933" y1="24753" x2="50933" y2="24753"/>
                        <a14:foregroundMark x1="50933" y1="24753" x2="50933" y2="24753"/>
                        <a14:foregroundMark x1="73601" y1="24215" x2="73601" y2="24215"/>
                        <a14:foregroundMark x1="73601" y1="24215" x2="73601" y2="24215"/>
                        <a14:foregroundMark x1="44601" y1="22691" x2="95252" y2="39462"/>
                        <a14:foregroundMark x1="54494" y1="83139" x2="54438" y2="77578"/>
                        <a14:foregroundMark x1="64330" y1="86188" x2="64161" y2="82063"/>
                        <a14:foregroundMark x1="51724" y1="63229" x2="68739" y2="62960"/>
                      </a14:backgroundRemoval>
                    </a14:imgEffect>
                  </a14:imgLayer>
                </a14:imgProps>
              </a:ext>
            </a:extLst>
          </a:blip>
          <a:srcRect l="46006" t="21537" r="9192" b="7237"/>
          <a:stretch/>
        </p:blipFill>
        <p:spPr>
          <a:xfrm>
            <a:off x="6290441" y="1192919"/>
            <a:ext cx="5652652" cy="5643837"/>
          </a:xfrm>
          <a:prstGeom prst="rect">
            <a:avLst/>
          </a:prstGeom>
          <a:solidFill>
            <a:srgbClr val="E0D4B5"/>
          </a:solidFill>
        </p:spPr>
      </p:pic>
      <p:sp>
        <p:nvSpPr>
          <p:cNvPr id="7" name="Lekerekített téglalap 6"/>
          <p:cNvSpPr/>
          <p:nvPr/>
        </p:nvSpPr>
        <p:spPr>
          <a:xfrm>
            <a:off x="312680" y="4294109"/>
            <a:ext cx="5843760" cy="898635"/>
          </a:xfrm>
          <a:prstGeom prst="roundRect">
            <a:avLst/>
          </a:prstGeom>
          <a:solidFill>
            <a:srgbClr val="D6D167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Néha nehéz odafigyelni a másikra.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312680" y="2910960"/>
            <a:ext cx="5843760" cy="898635"/>
          </a:xfrm>
          <a:prstGeom prst="roundRect">
            <a:avLst/>
          </a:prstGeom>
          <a:solidFill>
            <a:srgbClr val="D34A4E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Néha nehéz kedvesnek lenni a társunkkal.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298230" y="1527811"/>
            <a:ext cx="5858210" cy="898635"/>
          </a:xfrm>
          <a:prstGeom prst="roundRect">
            <a:avLst/>
          </a:prstGeom>
          <a:solidFill>
            <a:srgbClr val="34BDE6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Néha nehéz odamenni ahhoz, 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aki szomorú.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298230" y="5677258"/>
            <a:ext cx="5858210" cy="898635"/>
          </a:xfrm>
          <a:prstGeom prst="roundRect">
            <a:avLst/>
          </a:prstGeom>
          <a:solidFill>
            <a:srgbClr val="354878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Néha nehéz törődni másokkal.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700916" y="143503"/>
            <a:ext cx="10242177" cy="9816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tx1"/>
                </a:solidFill>
              </a:rPr>
              <a:t>Nézd meg a képed szereplő gyerekeket! </a:t>
            </a:r>
            <a:r>
              <a:rPr lang="hu-HU" sz="2400" dirty="0" smtClean="0">
                <a:solidFill>
                  <a:schemeClr val="tx1"/>
                </a:solidFill>
              </a:rPr>
              <a:t>Egymásra </a:t>
            </a:r>
            <a:r>
              <a:rPr lang="hu-HU" sz="2400" dirty="0">
                <a:solidFill>
                  <a:schemeClr val="tx1"/>
                </a:solidFill>
              </a:rPr>
              <a:t>figyelnek, békések, barátságosak egymással. </a:t>
            </a:r>
            <a:r>
              <a:rPr lang="hu-HU" sz="2400" dirty="0" smtClean="0">
                <a:solidFill>
                  <a:schemeClr val="tx1"/>
                </a:solidFill>
              </a:rPr>
              <a:t>Pedig rájuk is igazak az alábbi állítások: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53" l="515" r="97629">
                        <a14:foregroundMark x1="10103" y1="58498" x2="96701" y2="58707"/>
                        <a14:foregroundMark x1="76082" y1="2398" x2="79175" y2="95829"/>
                        <a14:foregroundMark x1="60412" y1="3650" x2="10515" y2="6465"/>
                        <a14:foregroundMark x1="12990" y1="15433" x2="14021" y2="89364"/>
                        <a14:foregroundMark x1="23711" y1="84672" x2="70103" y2="89781"/>
                        <a14:foregroundMark x1="28557" y1="86653" x2="40206" y2="91345"/>
                        <a14:foregroundMark x1="18247" y1="47341" x2="81959" y2="74661"/>
                        <a14:foregroundMark x1="18866" y1="74035" x2="51340" y2="63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1545335" cy="15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38000" r="-4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1778000" y="2692399"/>
            <a:ext cx="10278533" cy="3877733"/>
          </a:xfrm>
          <a:prstGeom prst="roundRect">
            <a:avLst/>
          </a:prstGeom>
          <a:solidFill>
            <a:srgbClr val="D09F7C"/>
          </a:solidFill>
          <a:ln w="142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r>
              <a:rPr lang="hu-HU" sz="3600" dirty="0" smtClean="0"/>
              <a:t>A Biblia azt tanítja, ha </a:t>
            </a:r>
            <a:r>
              <a:rPr lang="hu-HU" sz="3600" dirty="0" smtClean="0"/>
              <a:t>bízunk Istenben, </a:t>
            </a:r>
            <a:r>
              <a:rPr lang="hu-HU" sz="3600" dirty="0" smtClean="0"/>
              <a:t>akkor</a:t>
            </a:r>
            <a:endParaRPr lang="hu-HU" sz="3600" dirty="0" smtClean="0"/>
          </a:p>
          <a:p>
            <a:pPr marL="173038">
              <a:buFont typeface="Arial" panose="020B0604020202020204" pitchFamily="34" charset="0"/>
              <a:buChar char="•"/>
            </a:pPr>
            <a:r>
              <a:rPr lang="hu-HU" sz="3200" dirty="0" smtClean="0"/>
              <a:t> odamegyünk ahhoz, aki szomorú, </a:t>
            </a:r>
          </a:p>
          <a:p>
            <a:pPr marL="173038">
              <a:buFont typeface="Arial" panose="020B0604020202020204" pitchFamily="34" charset="0"/>
              <a:buChar char="•"/>
            </a:pPr>
            <a:r>
              <a:rPr lang="hu-HU" sz="3200" dirty="0" smtClean="0"/>
              <a:t> kedvesek vagyunk másokkal, </a:t>
            </a:r>
          </a:p>
          <a:p>
            <a:pPr marL="173038">
              <a:buFont typeface="Arial" panose="020B0604020202020204" pitchFamily="34" charset="0"/>
              <a:buChar char="•"/>
            </a:pPr>
            <a:r>
              <a:rPr lang="hu-HU" sz="3200" dirty="0" smtClean="0"/>
              <a:t> odafigyelünk másokra,</a:t>
            </a:r>
          </a:p>
          <a:p>
            <a:pPr marL="173038">
              <a:buFont typeface="Arial" panose="020B0604020202020204" pitchFamily="34" charset="0"/>
              <a:buChar char="•"/>
            </a:pPr>
            <a:r>
              <a:rPr lang="hu-HU" sz="3200" dirty="0" smtClean="0"/>
              <a:t> törődünk másokkal.</a:t>
            </a:r>
          </a:p>
          <a:p>
            <a:pPr marL="173038"/>
            <a:r>
              <a:rPr lang="hu-HU" sz="3200" dirty="0" smtClean="0"/>
              <a:t>Mi is </a:t>
            </a:r>
            <a:r>
              <a:rPr lang="hu-HU" sz="3200" dirty="0" smtClean="0"/>
              <a:t>szeretnénk, hogy </a:t>
            </a:r>
            <a:r>
              <a:rPr lang="hu-HU" sz="3200" dirty="0" smtClean="0"/>
              <a:t>mások</a:t>
            </a:r>
            <a:r>
              <a:rPr lang="hu-HU" sz="3200" dirty="0" smtClean="0"/>
              <a:t> </a:t>
            </a:r>
            <a:r>
              <a:rPr lang="hu-HU" sz="3200" dirty="0" smtClean="0"/>
              <a:t>is </a:t>
            </a:r>
            <a:r>
              <a:rPr lang="hu-HU" sz="3200" dirty="0"/>
              <a:t>í</a:t>
            </a:r>
            <a:r>
              <a:rPr lang="hu-HU" sz="3200" dirty="0" smtClean="0"/>
              <a:t>gy viselkedjenek velünk.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53" l="515" r="97629">
                        <a14:foregroundMark x1="10103" y1="58498" x2="96701" y2="58707"/>
                        <a14:foregroundMark x1="76082" y1="2398" x2="79175" y2="95829"/>
                        <a14:foregroundMark x1="60412" y1="3650" x2="10515" y2="6465"/>
                        <a14:foregroundMark x1="12990" y1="15433" x2="14021" y2="89364"/>
                        <a14:foregroundMark x1="23711" y1="84672" x2="70103" y2="89781"/>
                        <a14:foregroundMark x1="28557" y1="86653" x2="40206" y2="91345"/>
                        <a14:foregroundMark x1="18247" y1="47341" x2="81959" y2="74661"/>
                        <a14:foregroundMark x1="18866" y1="74035" x2="51340" y2="63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720661"/>
            <a:ext cx="1778000" cy="17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ekerekített téglalap 30"/>
          <p:cNvSpPr/>
          <p:nvPr/>
        </p:nvSpPr>
        <p:spPr>
          <a:xfrm>
            <a:off x="2758966" y="2884094"/>
            <a:ext cx="9137942" cy="1910887"/>
          </a:xfrm>
          <a:prstGeom prst="roundRect">
            <a:avLst>
              <a:gd name="adj" fmla="val 50000"/>
            </a:avLst>
          </a:prstGeom>
          <a:solidFill>
            <a:srgbClr val="FFFF75"/>
          </a:solidFill>
          <a:ln w="142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68725" indent="-3406775"/>
            <a:r>
              <a:rPr lang="hu-HU" sz="3200" dirty="0">
                <a:solidFill>
                  <a:schemeClr val="accent6">
                    <a:lumMod val="50000"/>
                  </a:schemeClr>
                </a:solidFill>
              </a:rPr>
              <a:t>Jézus mondott egy történetet </a:t>
            </a:r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arról</a:t>
            </a:r>
            <a:r>
              <a:rPr lang="hu-HU" sz="3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hu-H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768725" indent="-3406775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hogy </a:t>
            </a:r>
            <a:r>
              <a:rPr lang="hu-HU" sz="3200" dirty="0">
                <a:solidFill>
                  <a:schemeClr val="accent6">
                    <a:lumMod val="50000"/>
                  </a:schemeClr>
                </a:solidFill>
              </a:rPr>
              <a:t>hogyan viselkedjünk másokkal. </a:t>
            </a:r>
            <a:endParaRPr lang="hu-H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768725" indent="-3406775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Olvasd </a:t>
            </a:r>
            <a:r>
              <a:rPr lang="hu-HU" sz="3200" dirty="0">
                <a:solidFill>
                  <a:schemeClr val="accent6">
                    <a:lumMod val="50000"/>
                  </a:schemeClr>
                </a:solidFill>
              </a:rPr>
              <a:t>el a következő diákon!</a:t>
            </a:r>
          </a:p>
        </p:txBody>
      </p:sp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" b="215"/>
          <a:stretch/>
        </p:blipFill>
        <p:spPr>
          <a:xfrm flipH="1">
            <a:off x="323851" y="2484801"/>
            <a:ext cx="2745209" cy="2709474"/>
          </a:xfrm>
          <a:prstGeom prst="ellipse">
            <a:avLst/>
          </a:prstGeom>
          <a:effectLst>
            <a:glow rad="647700">
              <a:schemeClr val="bg1"/>
            </a:glow>
            <a:softEdge rad="12700"/>
          </a:effectLst>
          <a:scene3d>
            <a:camera prst="orthographicFront"/>
            <a:lightRig rig="glow" dir="t"/>
          </a:scene3d>
          <a:sp3d extrusionH="120650" contourW="12700" prstMaterial="flat">
            <a:bevelT w="285750" h="273050" prst="hardEdge"/>
            <a:bevelB w="158750" prst="slope"/>
            <a:contourClr>
              <a:srgbClr val="AC4940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53" l="515" r="97629">
                        <a14:foregroundMark x1="10103" y1="58498" x2="96701" y2="58707"/>
                        <a14:foregroundMark x1="76082" y1="2398" x2="79175" y2="95829"/>
                        <a14:foregroundMark x1="60412" y1="3650" x2="10515" y2="6465"/>
                        <a14:foregroundMark x1="12990" y1="15433" x2="14021" y2="89364"/>
                        <a14:foregroundMark x1="23711" y1="84672" x2="70103" y2="89781"/>
                        <a14:foregroundMark x1="28557" y1="86653" x2="40206" y2="91345"/>
                        <a14:foregroundMark x1="18247" y1="47341" x2="81959" y2="74661"/>
                        <a14:foregroundMark x1="18866" y1="74035" x2="51340" y2="63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1923394" cy="19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0" b="89861" l="9978" r="96452"/>
                    </a14:imgEffect>
                  </a14:imgLayer>
                </a14:imgProps>
              </a:ext>
            </a:extLst>
          </a:blip>
          <a:srcRect l="18478" t="9104" r="5374" b="12566"/>
          <a:stretch/>
        </p:blipFill>
        <p:spPr>
          <a:xfrm>
            <a:off x="408065" y="171450"/>
            <a:ext cx="5516485" cy="6818074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6248400" y="494387"/>
            <a:ext cx="3943350" cy="3086100"/>
          </a:xfrm>
          <a:prstGeom prst="wedgeEllipseCallout">
            <a:avLst>
              <a:gd name="adj1" fmla="val -92813"/>
              <a:gd name="adj2" fmla="val 8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B</a:t>
            </a:r>
            <a:r>
              <a:rPr lang="hu-HU" sz="3600" dirty="0" err="1" smtClean="0">
                <a:solidFill>
                  <a:srgbClr val="C00000"/>
                </a:solidFill>
              </a:rPr>
              <a:t>Birodalmam</a:t>
            </a:r>
            <a:r>
              <a:rPr lang="hu-HU" sz="3600" dirty="0" smtClean="0">
                <a:solidFill>
                  <a:srgbClr val="C00000"/>
                </a:solidFill>
              </a:rPr>
              <a:t> lakói! Jöjjetek elém!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01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zis buborék 9"/>
          <p:cNvSpPr/>
          <p:nvPr/>
        </p:nvSpPr>
        <p:spPr>
          <a:xfrm>
            <a:off x="7767249" y="142464"/>
            <a:ext cx="3988676" cy="3354452"/>
          </a:xfrm>
          <a:prstGeom prst="wedgeEllipseCallout">
            <a:avLst>
              <a:gd name="adj1" fmla="val -88027"/>
              <a:gd name="adj2" fmla="val -34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D64F46"/>
                </a:solidFill>
              </a:rPr>
              <a:t>Ti álljatok a jobb kezem felől!</a:t>
            </a:r>
            <a:endParaRPr lang="hu-HU" sz="3200" dirty="0">
              <a:solidFill>
                <a:srgbClr val="D64F46"/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7613148" y="224320"/>
            <a:ext cx="3988676" cy="3354452"/>
          </a:xfrm>
          <a:prstGeom prst="wedgeEllipseCallout">
            <a:avLst>
              <a:gd name="adj1" fmla="val -88027"/>
              <a:gd name="adj2" fmla="val -347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>
              <a:solidFill>
                <a:srgbClr val="D64F46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0" b="89861" l="9978" r="96452"/>
                    </a14:imgEffect>
                  </a14:imgLayer>
                </a14:imgProps>
              </a:ext>
            </a:extLst>
          </a:blip>
          <a:srcRect l="18478" t="9104" r="5374" b="12566"/>
          <a:stretch/>
        </p:blipFill>
        <p:spPr>
          <a:xfrm>
            <a:off x="3257947" y="224320"/>
            <a:ext cx="4046999" cy="48206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" b="95932" l="2342" r="100000">
                        <a14:foregroundMark x1="21663" y1="25197" x2="25293" y2="24803"/>
                        <a14:foregroundMark x1="25761" y1="25328" x2="27166" y2="25722"/>
                        <a14:foregroundMark x1="31382" y1="24016" x2="37471" y2="18241"/>
                        <a14:foregroundMark x1="44145" y1="37664" x2="45316" y2="29134"/>
                        <a14:foregroundMark x1="44614" y1="30971" x2="47658" y2="27953"/>
                        <a14:foregroundMark x1="49180" y1="25591" x2="51171" y2="20210"/>
                        <a14:foregroundMark x1="47424" y1="30446" x2="47307" y2="26772"/>
                        <a14:foregroundMark x1="45316" y1="29134" x2="49180" y2="27428"/>
                        <a14:foregroundMark x1="15457" y1="20735" x2="15457" y2="20735"/>
                        <a14:foregroundMark x1="14754" y1="19685" x2="14754" y2="19685"/>
                        <a14:foregroundMark x1="11710" y1="24803" x2="11710" y2="24803"/>
                        <a14:foregroundMark x1="16745" y1="20341" x2="16745" y2="20341"/>
                        <a14:backgroundMark x1="42506" y1="32415" x2="49063" y2="1444"/>
                        <a14:backgroundMark x1="46487" y1="4987" x2="46487" y2="4987"/>
                        <a14:backgroundMark x1="66862" y1="24016" x2="57026" y2="11811"/>
                        <a14:backgroundMark x1="56909" y1="11811" x2="56909" y2="11811"/>
                        <a14:backgroundMark x1="56909" y1="11811" x2="56909" y2="11811"/>
                        <a14:backgroundMark x1="56909" y1="11811" x2="56909" y2="11811"/>
                        <a14:backgroundMark x1="93208" y1="12073" x2="93208" y2="12073"/>
                        <a14:backgroundMark x1="92623" y1="12992" x2="82553" y2="1706"/>
                        <a14:backgroundMark x1="82553" y1="1706" x2="82553" y2="1706"/>
                        <a14:backgroundMark x1="82553" y1="1706" x2="82553" y2="1706"/>
                        <a14:backgroundMark x1="5972" y1="28871" x2="12412" y2="15748"/>
                        <a14:backgroundMark x1="12412" y1="15748" x2="12412" y2="15748"/>
                        <a14:backgroundMark x1="12412" y1="15748" x2="12412" y2="15748"/>
                        <a14:backgroundMark x1="28571" y1="33202" x2="30094" y2="22572"/>
                        <a14:backgroundMark x1="25644" y1="8924" x2="25644" y2="8924"/>
                      </a14:backgroundRemoval>
                    </a14:imgEffect>
                  </a14:imgLayer>
                </a14:imgProps>
              </a:ext>
            </a:extLst>
          </a:blip>
          <a:srcRect l="3616" t="1136" r="-571" b="11201"/>
          <a:stretch/>
        </p:blipFill>
        <p:spPr>
          <a:xfrm flipH="1">
            <a:off x="61747" y="2364760"/>
            <a:ext cx="5219700" cy="4335585"/>
          </a:xfrm>
          <a:prstGeom prst="rect">
            <a:avLst/>
          </a:prstGeom>
        </p:spPr>
      </p:pic>
      <p:sp>
        <p:nvSpPr>
          <p:cNvPr id="6" name="Ellipszis buborék 5"/>
          <p:cNvSpPr/>
          <p:nvPr/>
        </p:nvSpPr>
        <p:spPr>
          <a:xfrm>
            <a:off x="7767249" y="149096"/>
            <a:ext cx="3988676" cy="3354452"/>
          </a:xfrm>
          <a:prstGeom prst="wedgeEllipseCallout">
            <a:avLst>
              <a:gd name="adj1" fmla="val -88027"/>
              <a:gd name="adj2" fmla="val -34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srgbClr val="D64F46"/>
                </a:solidFill>
              </a:rPr>
              <a:t>Jöjjetek, </a:t>
            </a:r>
            <a:endParaRPr lang="hu-HU" sz="4400" dirty="0" smtClean="0">
              <a:solidFill>
                <a:srgbClr val="D64F46"/>
              </a:solidFill>
            </a:endParaRPr>
          </a:p>
          <a:p>
            <a:pPr algn="ctr"/>
            <a:r>
              <a:rPr lang="hu-HU" sz="4400" dirty="0" smtClean="0">
                <a:solidFill>
                  <a:srgbClr val="D64F46"/>
                </a:solidFill>
              </a:rPr>
              <a:t>ti </a:t>
            </a:r>
            <a:r>
              <a:rPr lang="hu-HU" sz="4400" dirty="0">
                <a:solidFill>
                  <a:srgbClr val="D64F46"/>
                </a:solidFill>
              </a:rPr>
              <a:t>öröklitek az országot!</a:t>
            </a:r>
          </a:p>
        </p:txBody>
      </p:sp>
    </p:spTree>
    <p:extLst>
      <p:ext uri="{BB962C8B-B14F-4D97-AF65-F5344CB8AC3E}">
        <p14:creationId xmlns:p14="http://schemas.microsoft.com/office/powerpoint/2010/main" val="1809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9" b="96807" l="4274" r="969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873" y="253655"/>
            <a:ext cx="5274354" cy="4941889"/>
          </a:xfrm>
          <a:prstGeom prst="rect">
            <a:avLst/>
          </a:prstGeom>
        </p:spPr>
      </p:pic>
      <p:pic>
        <p:nvPicPr>
          <p:cNvPr id="5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7" b="100000" l="7273" r="96061">
                        <a14:foregroundMark x1="58939" y1="43967" x2="72424" y2="40000"/>
                        <a14:foregroundMark x1="50000" y1="63140" x2="47121" y2="57025"/>
                        <a14:foregroundMark x1="83788" y1="56033" x2="77273" y2="95702"/>
                        <a14:foregroundMark x1="58030" y1="72397" x2="78636" y2="61488"/>
                        <a14:backgroundMark x1="26212" y1="44298" x2="26212" y2="44298"/>
                        <a14:backgroundMark x1="26818" y1="41818" x2="24242" y2="48264"/>
                        <a14:backgroundMark x1="24091" y1="49091" x2="23030" y2="71736"/>
                        <a14:backgroundMark x1="23788" y1="70413" x2="24848" y2="61653"/>
                        <a14:backgroundMark x1="74242" y1="56694" x2="74242" y2="56694"/>
                        <a14:backgroundMark x1="75152" y1="76694" x2="75152" y2="76694"/>
                        <a14:backgroundMark x1="73788" y1="76529" x2="73788" y2="76529"/>
                        <a14:backgroundMark x1="34091" y1="81488" x2="34091" y2="81488"/>
                        <a14:backgroundMark x1="45758" y1="24132" x2="37121" y2="99835"/>
                        <a14:backgroundMark x1="43485" y1="60165" x2="45758" y2="39174"/>
                        <a14:backgroundMark x1="42879" y1="88099" x2="41061" y2="75868"/>
                        <a14:backgroundMark x1="45152" y1="85620" x2="41818" y2="78678"/>
                        <a14:backgroundMark x1="80152" y1="5950" x2="91061" y2="77686"/>
                        <a14:backgroundMark x1="90909" y1="10248" x2="78182" y2="58843"/>
                        <a14:backgroundMark x1="85152" y1="64793" x2="85606" y2="57686"/>
                        <a14:backgroundMark x1="79242" y1="74545" x2="77576" y2="80496"/>
                        <a14:backgroundMark x1="80606" y1="42810" x2="75455" y2="15207"/>
                      </a14:backgroundRemoval>
                    </a14:imgEffect>
                  </a14:imgLayer>
                </a14:imgProps>
              </a:ext>
            </a:extLst>
          </a:blip>
          <a:srcRect l="40716" t="9045" r="4722" b="2194"/>
          <a:stretch/>
        </p:blipFill>
        <p:spPr>
          <a:xfrm flipH="1">
            <a:off x="7842349" y="624857"/>
            <a:ext cx="4315810" cy="613966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0" b="89861" l="9978" r="96452"/>
                    </a14:imgEffect>
                  </a14:imgLayer>
                </a14:imgProps>
              </a:ext>
            </a:extLst>
          </a:blip>
          <a:srcRect l="18478" t="9104" r="5374" b="12566"/>
          <a:stretch/>
        </p:blipFill>
        <p:spPr>
          <a:xfrm flipH="1">
            <a:off x="288694" y="359840"/>
            <a:ext cx="3974882" cy="4729521"/>
          </a:xfrm>
          <a:prstGeom prst="rect">
            <a:avLst/>
          </a:prstGeom>
        </p:spPr>
      </p:pic>
      <p:sp>
        <p:nvSpPr>
          <p:cNvPr id="8" name="Ellipszis buborék 7"/>
          <p:cNvSpPr/>
          <p:nvPr/>
        </p:nvSpPr>
        <p:spPr>
          <a:xfrm>
            <a:off x="5121658" y="253654"/>
            <a:ext cx="3282845" cy="2446477"/>
          </a:xfrm>
          <a:prstGeom prst="wedgeEllipseCallout">
            <a:avLst>
              <a:gd name="adj1" fmla="val -73114"/>
              <a:gd name="adj2" fmla="val 6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D64F46"/>
                </a:solidFill>
              </a:rPr>
              <a:t>Menjetek előlem! Ti nem örököltök!</a:t>
            </a:r>
            <a:endParaRPr lang="hu-HU" sz="3600" dirty="0">
              <a:solidFill>
                <a:srgbClr val="D64F46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5112800" y="253655"/>
            <a:ext cx="3282845" cy="2446477"/>
          </a:xfrm>
          <a:prstGeom prst="wedgeEllipseCallout">
            <a:avLst>
              <a:gd name="adj1" fmla="val -73114"/>
              <a:gd name="adj2" fmla="val 6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D64F46"/>
                </a:solidFill>
              </a:rPr>
              <a:t>Ti álljatok a bal kezem felől!</a:t>
            </a:r>
            <a:endParaRPr lang="hu-HU" sz="3600" dirty="0">
              <a:solidFill>
                <a:srgbClr val="D64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" b="95932" l="2342" r="100000">
                        <a14:foregroundMark x1="21663" y1="25197" x2="25293" y2="24803"/>
                        <a14:foregroundMark x1="25761" y1="25328" x2="27166" y2="25722"/>
                        <a14:foregroundMark x1="31382" y1="24016" x2="37471" y2="18241"/>
                        <a14:foregroundMark x1="44145" y1="37664" x2="45316" y2="29134"/>
                        <a14:foregroundMark x1="44614" y1="30971" x2="47658" y2="27953"/>
                        <a14:foregroundMark x1="49180" y1="25591" x2="51171" y2="20210"/>
                        <a14:foregroundMark x1="47424" y1="30446" x2="47307" y2="26772"/>
                        <a14:foregroundMark x1="45316" y1="29134" x2="49180" y2="27428"/>
                        <a14:foregroundMark x1="15457" y1="20735" x2="15457" y2="20735"/>
                        <a14:foregroundMark x1="14754" y1="19685" x2="14754" y2="19685"/>
                        <a14:foregroundMark x1="11710" y1="24803" x2="11710" y2="24803"/>
                        <a14:foregroundMark x1="16745" y1="20341" x2="16745" y2="20341"/>
                        <a14:backgroundMark x1="42506" y1="32415" x2="49063" y2="1444"/>
                        <a14:backgroundMark x1="46487" y1="4987" x2="46487" y2="4987"/>
                        <a14:backgroundMark x1="66862" y1="24016" x2="57026" y2="11811"/>
                        <a14:backgroundMark x1="56909" y1="11811" x2="56909" y2="11811"/>
                        <a14:backgroundMark x1="56909" y1="11811" x2="56909" y2="11811"/>
                        <a14:backgroundMark x1="56909" y1="11811" x2="56909" y2="11811"/>
                        <a14:backgroundMark x1="93208" y1="12073" x2="93208" y2="12073"/>
                        <a14:backgroundMark x1="92623" y1="12992" x2="82553" y2="1706"/>
                        <a14:backgroundMark x1="82553" y1="1706" x2="82553" y2="1706"/>
                        <a14:backgroundMark x1="82553" y1="1706" x2="82553" y2="1706"/>
                        <a14:backgroundMark x1="5972" y1="28871" x2="12412" y2="15748"/>
                        <a14:backgroundMark x1="12412" y1="15748" x2="12412" y2="15748"/>
                        <a14:backgroundMark x1="12412" y1="15748" x2="12412" y2="15748"/>
                        <a14:backgroundMark x1="28571" y1="33202" x2="30094" y2="22572"/>
                        <a14:backgroundMark x1="25644" y1="8924" x2="25644" y2="8924"/>
                      </a14:backgroundRemoval>
                    </a14:imgEffect>
                  </a14:imgLayer>
                </a14:imgProps>
              </a:ext>
            </a:extLst>
          </a:blip>
          <a:srcRect l="3616" t="1136" r="-571" b="11201"/>
          <a:stretch/>
        </p:blipFill>
        <p:spPr>
          <a:xfrm flipH="1">
            <a:off x="3327417" y="2112565"/>
            <a:ext cx="5568445" cy="4625259"/>
          </a:xfrm>
          <a:prstGeom prst="rect">
            <a:avLst/>
          </a:prstGeom>
        </p:spPr>
      </p:pic>
      <p:sp>
        <p:nvSpPr>
          <p:cNvPr id="4" name="Ellipszis buborék 3"/>
          <p:cNvSpPr/>
          <p:nvPr/>
        </p:nvSpPr>
        <p:spPr>
          <a:xfrm>
            <a:off x="9328543" y="2731580"/>
            <a:ext cx="2564218" cy="2384738"/>
          </a:xfrm>
          <a:prstGeom prst="wedgeEllipseCallout">
            <a:avLst>
              <a:gd name="adj1" fmla="val -74557"/>
              <a:gd name="adj2" fmla="val -77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D64F46"/>
                </a:solidFill>
              </a:rPr>
              <a:t>Hogy lehet ez?</a:t>
            </a:r>
            <a:endParaRPr lang="hu-HU" sz="4000" dirty="0">
              <a:solidFill>
                <a:srgbClr val="D64F46"/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157655" y="2731580"/>
            <a:ext cx="2932386" cy="1907628"/>
          </a:xfrm>
          <a:prstGeom prst="wedgeEllipseCallout">
            <a:avLst>
              <a:gd name="adj1" fmla="val 68996"/>
              <a:gd name="adj2" fmla="val -142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D64F46"/>
                </a:solidFill>
              </a:rPr>
              <a:t>Az országot?</a:t>
            </a:r>
            <a:endParaRPr lang="hu-HU" sz="3200" dirty="0">
              <a:solidFill>
                <a:srgbClr val="D64F46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157655" y="133985"/>
            <a:ext cx="3169762" cy="1978580"/>
          </a:xfrm>
          <a:prstGeom prst="wedgeEllipseCallout">
            <a:avLst>
              <a:gd name="adj1" fmla="val 50908"/>
              <a:gd name="adj2" fmla="val 439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D64F46"/>
                </a:solidFill>
              </a:rPr>
              <a:t>Hogyhogy mi örököljük az országot?</a:t>
            </a:r>
            <a:endParaRPr lang="hu-HU" sz="2800" dirty="0">
              <a:solidFill>
                <a:srgbClr val="D64F46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8009189" y="204314"/>
            <a:ext cx="3883572" cy="2002651"/>
          </a:xfrm>
          <a:prstGeom prst="wedgeEllipseCallout">
            <a:avLst>
              <a:gd name="adj1" fmla="val -56490"/>
              <a:gd name="adj2" fmla="val 8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rgbClr val="D64F46"/>
                </a:solidFill>
              </a:rPr>
              <a:t>Örököljük?</a:t>
            </a:r>
            <a:endParaRPr lang="hu-HU" sz="4000" dirty="0">
              <a:solidFill>
                <a:srgbClr val="D64F46"/>
              </a:solidFill>
            </a:endParaRPr>
          </a:p>
        </p:txBody>
      </p:sp>
      <p:sp>
        <p:nvSpPr>
          <p:cNvPr id="9" name="Ellipszis buborék 8"/>
          <p:cNvSpPr/>
          <p:nvPr/>
        </p:nvSpPr>
        <p:spPr>
          <a:xfrm>
            <a:off x="4754826" y="133985"/>
            <a:ext cx="2713625" cy="2002651"/>
          </a:xfrm>
          <a:prstGeom prst="wedgeEllipseCallout">
            <a:avLst>
              <a:gd name="adj1" fmla="val -958"/>
              <a:gd name="adj2" fmla="val 69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rgbClr val="D64F46"/>
                </a:solidFill>
              </a:rPr>
              <a:t>Mi?</a:t>
            </a:r>
            <a:endParaRPr lang="hu-HU" sz="4000" dirty="0">
              <a:solidFill>
                <a:srgbClr val="D64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2212</TotalTime>
  <Words>720</Words>
  <Application>Microsoft Office PowerPoint</Application>
  <PresentationFormat>Szélesvásznú</PresentationFormat>
  <Paragraphs>123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Wingdings 3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188</cp:revision>
  <dcterms:created xsi:type="dcterms:W3CDTF">2020-04-05T07:55:46Z</dcterms:created>
  <dcterms:modified xsi:type="dcterms:W3CDTF">2020-04-15T05:55:41Z</dcterms:modified>
</cp:coreProperties>
</file>