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93" r:id="rId4"/>
    <p:sldId id="286" r:id="rId5"/>
    <p:sldId id="289" r:id="rId6"/>
    <p:sldId id="290" r:id="rId7"/>
    <p:sldId id="292" r:id="rId8"/>
    <p:sldId id="294" r:id="rId9"/>
    <p:sldId id="28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7BA"/>
    <a:srgbClr val="D2494D"/>
    <a:srgbClr val="9CDBF2"/>
    <a:srgbClr val="FFFFB7"/>
    <a:srgbClr val="7085D2"/>
    <a:srgbClr val="BBAD9C"/>
    <a:srgbClr val="FFFF8F"/>
    <a:srgbClr val="8A9BDA"/>
    <a:srgbClr val="27397B"/>
    <a:srgbClr val="B6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23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arningapps.org/watch?v=pjsmwxuh3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19. HOGYAN VISELKEDJÜNK MÁSOKKAL? 2.</a:t>
            </a:r>
          </a:p>
        </p:txBody>
      </p:sp>
      <p:sp>
        <p:nvSpPr>
          <p:cNvPr id="5" name="Ellipszis 4"/>
          <p:cNvSpPr/>
          <p:nvPr/>
        </p:nvSpPr>
        <p:spPr>
          <a:xfrm>
            <a:off x="1036747" y="2400038"/>
            <a:ext cx="2949575" cy="2884488"/>
          </a:xfrm>
          <a:prstGeom prst="ellipse">
            <a:avLst/>
          </a:prstGeom>
          <a:solidFill>
            <a:srgbClr val="FAE1BC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66138" y="1583302"/>
            <a:ext cx="7027797" cy="4926679"/>
          </a:xfrm>
          <a:prstGeom prst="rect">
            <a:avLst/>
          </a:prstGeom>
          <a:solidFill>
            <a:schemeClr val="bg1"/>
          </a:solidFill>
          <a:ln w="73025">
            <a:gradFill>
              <a:gsLst>
                <a:gs pos="47000">
                  <a:srgbClr val="B7E0A8"/>
                </a:gs>
                <a:gs pos="100000">
                  <a:srgbClr val="FBD095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füzet vagy lap,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íróeszköz.</a:t>
            </a:r>
            <a:endParaRPr lang="hu-HU" sz="28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</a:t>
            </a:r>
            <a:r>
              <a:rPr lang="hu-H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linkre csak </a:t>
            </a:r>
            <a:r>
              <a:rPr lang="hu-H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tudnak rákattintani!)</a:t>
            </a:r>
            <a:endParaRPr lang="hu-H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65470" y="1814051"/>
            <a:ext cx="11238271" cy="4188542"/>
          </a:xfrm>
          <a:prstGeom prst="roundRect">
            <a:avLst>
              <a:gd name="adj" fmla="val 50000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 smtClean="0">
                <a:solidFill>
                  <a:srgbClr val="FFC000"/>
                </a:solidFill>
              </a:rPr>
              <a:t>Emlékszel még, hogy mit mondott Jézus, </a:t>
            </a:r>
          </a:p>
          <a:p>
            <a:r>
              <a:rPr lang="hu-HU" sz="3200" dirty="0" smtClean="0">
                <a:solidFill>
                  <a:srgbClr val="FFC000"/>
                </a:solidFill>
              </a:rPr>
              <a:t>hogyan bánjunk egymással? </a:t>
            </a:r>
          </a:p>
          <a:p>
            <a:r>
              <a:rPr lang="hu-HU" sz="3200" dirty="0" smtClean="0">
                <a:solidFill>
                  <a:srgbClr val="FFC000"/>
                </a:solidFill>
                <a:hlinkClick r:id="rId2"/>
              </a:rPr>
              <a:t>Ide kattintva idézd fel a bibliai aranyszabályt!</a:t>
            </a:r>
            <a:endParaRPr lang="hu-HU" sz="3200" dirty="0" smtClean="0">
              <a:solidFill>
                <a:srgbClr val="FFC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351" y1="11679" x2="91340" y2="88947"/>
                        <a14:foregroundMark x1="91340" y1="88947" x2="86495" y2="13452"/>
                        <a14:foregroundMark x1="86082" y1="12096" x2="18969" y2="13869"/>
                        <a14:foregroundMark x1="21649" y1="25547" x2="22474" y2="82169"/>
                        <a14:foregroundMark x1="22474" y1="82169" x2="84330" y2="86653"/>
                        <a14:foregroundMark x1="37526" y1="23253" x2="36598" y2="71950"/>
                        <a14:foregroundMark x1="18969" y1="85819" x2="76804" y2="911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40772" cy="14244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5" b="215"/>
          <a:stretch/>
        </p:blipFill>
        <p:spPr>
          <a:xfrm>
            <a:off x="9226002" y="2447768"/>
            <a:ext cx="2587455" cy="2626140"/>
          </a:xfrm>
          <a:prstGeom prst="ellipse">
            <a:avLst/>
          </a:prstGeom>
          <a:effectLst>
            <a:glow rad="647700">
              <a:schemeClr val="bg1"/>
            </a:glow>
            <a:softEdge rad="12700"/>
          </a:effectLst>
          <a:scene3d>
            <a:camera prst="orthographicFront"/>
            <a:lightRig rig="glow" dir="t"/>
          </a:scene3d>
          <a:sp3d extrusionH="120650" contourW="12700" prstMaterial="flat">
            <a:bevelT w="285750" h="273050" prst="hardEdge"/>
            <a:bevelB w="158750" prst="slope"/>
            <a:contourClr>
              <a:srgbClr val="AC4940"/>
            </a:contourClr>
          </a:sp3d>
        </p:spPr>
      </p:pic>
    </p:spTree>
    <p:extLst>
      <p:ext uri="{BB962C8B-B14F-4D97-AF65-F5344CB8AC3E}">
        <p14:creationId xmlns:p14="http://schemas.microsoft.com/office/powerpoint/2010/main" val="7821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7068778" y="2673580"/>
            <a:ext cx="4885898" cy="1011540"/>
          </a:xfrm>
          <a:prstGeom prst="roundRect">
            <a:avLst/>
          </a:prstGeom>
          <a:solidFill>
            <a:srgbClr val="FF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rgbClr val="846037"/>
                </a:solidFill>
              </a:rPr>
              <a:t>2. Hol vannak a szereplők?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48808" y="1"/>
            <a:ext cx="10743192" cy="1078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hu-HU" sz="2800" b="1" dirty="0" smtClean="0">
                <a:solidFill>
                  <a:srgbClr val="846037"/>
                </a:solidFill>
              </a:rPr>
              <a:t>Feladat: </a:t>
            </a:r>
            <a:r>
              <a:rPr lang="hu-HU" sz="2800" dirty="0" smtClean="0">
                <a:solidFill>
                  <a:srgbClr val="846037"/>
                </a:solidFill>
              </a:rPr>
              <a:t>Készíts elő egy lapot vagy a füzetedet! </a:t>
            </a:r>
          </a:p>
          <a:p>
            <a:r>
              <a:rPr lang="hu-HU" sz="2800" dirty="0" smtClean="0">
                <a:solidFill>
                  <a:srgbClr val="846037"/>
                </a:solidFill>
              </a:rPr>
              <a:t>A következő kérdésekre </a:t>
            </a:r>
            <a:r>
              <a:rPr lang="hu-HU" sz="3600" dirty="0" smtClean="0">
                <a:solidFill>
                  <a:srgbClr val="846037"/>
                </a:solidFill>
              </a:rPr>
              <a:t>írd le </a:t>
            </a:r>
            <a:r>
              <a:rPr lang="hu-HU" sz="2800" dirty="0" smtClean="0">
                <a:solidFill>
                  <a:srgbClr val="846037"/>
                </a:solidFill>
              </a:rPr>
              <a:t>a választ a </a:t>
            </a:r>
            <a:r>
              <a:rPr lang="hu-HU" sz="2800" dirty="0" smtClean="0">
                <a:solidFill>
                  <a:srgbClr val="846037"/>
                </a:solidFill>
              </a:rPr>
              <a:t>füzetedbe vagy a lapra!</a:t>
            </a:r>
            <a:endParaRPr lang="hu-HU" sz="2800" dirty="0">
              <a:solidFill>
                <a:srgbClr val="846037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0" b="100000" l="1730" r="985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1538"/>
            <a:ext cx="1448808" cy="144000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2742216" y="1396626"/>
            <a:ext cx="6769511" cy="1004343"/>
          </a:xfrm>
          <a:prstGeom prst="roundRect">
            <a:avLst/>
          </a:prstGeom>
          <a:solidFill>
            <a:srgbClr val="FF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Mit látsz a képen? </a:t>
            </a:r>
          </a:p>
          <a:p>
            <a:pPr algn="ctr"/>
            <a:r>
              <a:rPr lang="hu-HU" sz="3200" dirty="0" smtClean="0"/>
              <a:t>Figyeld meg jól a részleteket!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030"/>
                    </a14:imgEffect>
                  </a14:imgLayer>
                </a14:imgProps>
              </a:ext>
            </a:extLst>
          </a:blip>
          <a:srcRect b="1945"/>
          <a:stretch/>
        </p:blipFill>
        <p:spPr>
          <a:xfrm>
            <a:off x="4152738" y="3929235"/>
            <a:ext cx="3867150" cy="2661816"/>
          </a:xfrm>
          <a:prstGeom prst="rect">
            <a:avLst/>
          </a:prstGeom>
        </p:spPr>
      </p:pic>
      <p:sp>
        <p:nvSpPr>
          <p:cNvPr id="13" name="Lekerekített téglalap 12"/>
          <p:cNvSpPr/>
          <p:nvPr/>
        </p:nvSpPr>
        <p:spPr>
          <a:xfrm>
            <a:off x="190597" y="2719083"/>
            <a:ext cx="4885898" cy="1011540"/>
          </a:xfrm>
          <a:prstGeom prst="roundRect">
            <a:avLst/>
          </a:prstGeom>
          <a:solidFill>
            <a:srgbClr val="FF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rgbClr val="846037"/>
                </a:solidFill>
              </a:rPr>
              <a:t>1. Hány személy szerepel a képen?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199816" y="4523833"/>
            <a:ext cx="3829189" cy="1082027"/>
          </a:xfrm>
          <a:prstGeom prst="roundRect">
            <a:avLst/>
          </a:prstGeom>
          <a:solidFill>
            <a:srgbClr val="FF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rgbClr val="846037"/>
                </a:solidFill>
              </a:rPr>
              <a:t>3. Hogyan tartják a karjukat a szereplők?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8143622" y="4586025"/>
            <a:ext cx="3811054" cy="1082028"/>
          </a:xfrm>
          <a:prstGeom prst="roundRect">
            <a:avLst/>
          </a:prstGeom>
          <a:solidFill>
            <a:srgbClr val="FFD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rgbClr val="846037"/>
                </a:solidFill>
              </a:rPr>
              <a:t>4. </a:t>
            </a:r>
            <a:r>
              <a:rPr lang="hu-HU" sz="2800" dirty="0">
                <a:solidFill>
                  <a:srgbClr val="846037"/>
                </a:solidFill>
              </a:rPr>
              <a:t>Hova néznek a szereplők?</a:t>
            </a:r>
          </a:p>
        </p:txBody>
      </p:sp>
    </p:spTree>
    <p:extLst>
      <p:ext uri="{BB962C8B-B14F-4D97-AF65-F5344CB8AC3E}">
        <p14:creationId xmlns:p14="http://schemas.microsoft.com/office/powerpoint/2010/main" val="27092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030"/>
                    </a14:imgEffect>
                  </a14:imgLayer>
                </a14:imgProps>
              </a:ext>
            </a:extLst>
          </a:blip>
          <a:srcRect b="1945"/>
          <a:stretch/>
        </p:blipFill>
        <p:spPr>
          <a:xfrm>
            <a:off x="3678003" y="3481690"/>
            <a:ext cx="4701747" cy="3236281"/>
          </a:xfrm>
          <a:prstGeom prst="rect">
            <a:avLst/>
          </a:prstGeom>
        </p:spPr>
      </p:pic>
      <p:sp>
        <p:nvSpPr>
          <p:cNvPr id="14" name="Lekerekített téglalap 13"/>
          <p:cNvSpPr/>
          <p:nvPr/>
        </p:nvSpPr>
        <p:spPr>
          <a:xfrm>
            <a:off x="3291315" y="1340477"/>
            <a:ext cx="5475121" cy="68963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Mit feltételezel a képről? </a:t>
            </a:r>
            <a:r>
              <a:rPr lang="hu-HU" sz="2400" dirty="0" smtClean="0">
                <a:solidFill>
                  <a:srgbClr val="0070C0"/>
                </a:solidFill>
              </a:rPr>
              <a:t>	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3802345" y="2260898"/>
            <a:ext cx="4577405" cy="9860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Melyik szereplő érezheti magát rosszul?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203129" y="3996040"/>
            <a:ext cx="3340399" cy="15990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Melyik szereplő érezheti, hogy igaza van?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8514225" y="3776015"/>
            <a:ext cx="3340399" cy="1681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hu-HU" sz="2800" dirty="0">
                <a:solidFill>
                  <a:schemeClr val="accent1">
                    <a:lumMod val="75000"/>
                  </a:schemeClr>
                </a:solidFill>
              </a:rPr>
              <a:t>Ki </a:t>
            </a:r>
            <a:r>
              <a:rPr lang="hu-HU" sz="2800" dirty="0" smtClean="0">
                <a:solidFill>
                  <a:schemeClr val="accent1">
                    <a:lumMod val="75000"/>
                  </a:schemeClr>
                </a:solidFill>
              </a:rPr>
              <a:t>tehetne azért, hogy a helyzet megváltozzon?</a:t>
            </a:r>
            <a:endParaRPr lang="hu-H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1401510" y="226526"/>
            <a:ext cx="1079049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846037"/>
                </a:solidFill>
              </a:rPr>
              <a:t>A következő kérdésekre </a:t>
            </a:r>
            <a:r>
              <a:rPr lang="hu-HU" sz="3600" dirty="0">
                <a:solidFill>
                  <a:srgbClr val="846037"/>
                </a:solidFill>
              </a:rPr>
              <a:t>írd le </a:t>
            </a:r>
            <a:r>
              <a:rPr lang="hu-HU" sz="2800" dirty="0">
                <a:solidFill>
                  <a:srgbClr val="846037"/>
                </a:solidFill>
              </a:rPr>
              <a:t>a választ </a:t>
            </a:r>
            <a:r>
              <a:rPr lang="hu-HU" sz="2800" dirty="0" smtClean="0">
                <a:solidFill>
                  <a:srgbClr val="846037"/>
                </a:solidFill>
              </a:rPr>
              <a:t>a lapra vagy a füzetedbe</a:t>
            </a:r>
            <a:r>
              <a:rPr lang="hu-HU" sz="2800" dirty="0">
                <a:solidFill>
                  <a:srgbClr val="846037"/>
                </a:solidFill>
              </a:rPr>
              <a:t>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70" b="100000" l="1730" r="985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298" y="-31538"/>
            <a:ext cx="1448808" cy="14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4" b="100000" l="6661" r="95024"/>
                    </a14:imgEffect>
                  </a14:imgLayer>
                </a14:imgProps>
              </a:ext>
            </a:extLst>
          </a:blip>
          <a:srcRect l="7851" t="2406" r="4322" b="3451"/>
          <a:stretch/>
        </p:blipFill>
        <p:spPr>
          <a:xfrm>
            <a:off x="6589417" y="2256505"/>
            <a:ext cx="5602584" cy="3937818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448809" y="38842"/>
            <a:ext cx="1074319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846037"/>
                </a:solidFill>
              </a:rPr>
              <a:t>A </a:t>
            </a:r>
            <a:r>
              <a:rPr lang="hu-HU" sz="2800" dirty="0" smtClean="0">
                <a:solidFill>
                  <a:srgbClr val="846037"/>
                </a:solidFill>
              </a:rPr>
              <a:t>válaszaid alapján </a:t>
            </a:r>
            <a:r>
              <a:rPr lang="hu-HU" sz="3200" dirty="0" smtClean="0">
                <a:solidFill>
                  <a:srgbClr val="846037"/>
                </a:solidFill>
              </a:rPr>
              <a:t>írj</a:t>
            </a:r>
            <a:r>
              <a:rPr lang="hu-HU" sz="3600" dirty="0" smtClean="0">
                <a:solidFill>
                  <a:srgbClr val="846037"/>
                </a:solidFill>
              </a:rPr>
              <a:t> </a:t>
            </a:r>
            <a:r>
              <a:rPr lang="hu-HU" sz="2800" dirty="0" smtClean="0">
                <a:solidFill>
                  <a:srgbClr val="846037"/>
                </a:solidFill>
              </a:rPr>
              <a:t>egy történetet a képről a </a:t>
            </a:r>
            <a:r>
              <a:rPr lang="hu-HU" sz="2800" dirty="0" smtClean="0">
                <a:solidFill>
                  <a:srgbClr val="846037"/>
                </a:solidFill>
              </a:rPr>
              <a:t> lapra vagy a füzetedbe! Milyen </a:t>
            </a:r>
            <a:r>
              <a:rPr lang="hu-HU" sz="2800" dirty="0" smtClean="0">
                <a:solidFill>
                  <a:srgbClr val="846037"/>
                </a:solidFill>
              </a:rPr>
              <a:t>legyen a vége? Olvasd el a kék keretből!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556132" y="2096814"/>
            <a:ext cx="4925961" cy="4629170"/>
          </a:xfrm>
          <a:prstGeom prst="roundRect">
            <a:avLst/>
          </a:prstGeom>
          <a:solidFill>
            <a:srgbClr val="348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Jézus azt tanította</a:t>
            </a:r>
            <a:r>
              <a:rPr lang="hu-HU" sz="2800" b="1" dirty="0" smtClean="0">
                <a:solidFill>
                  <a:schemeClr val="bg1"/>
                </a:solidFill>
              </a:rPr>
              <a:t>, </a:t>
            </a:r>
            <a:endParaRPr lang="hu-HU" sz="28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/>
              <a:t>hogy </a:t>
            </a:r>
            <a:r>
              <a:rPr lang="hu-HU" sz="2800" dirty="0" smtClean="0"/>
              <a:t>úgy bánjunk egymással, ahogyan elvárjuk másoktól. </a:t>
            </a:r>
          </a:p>
          <a:p>
            <a:pPr algn="ctr"/>
            <a:r>
              <a:rPr lang="hu-HU" sz="2800" dirty="0" smtClean="0"/>
              <a:t>Ezért a történeted végén úgy bánjanak egymással a gyerekek, ahogyan egymástól elvárják. </a:t>
            </a:r>
          </a:p>
          <a:p>
            <a:pPr algn="ctr"/>
            <a:r>
              <a:rPr lang="hu-HU" sz="2800" dirty="0" smtClean="0"/>
              <a:t>A kész történetet küldd el fotón a Hittanoktatódnak.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9465"/>
            <a:ext cx="1529638" cy="15064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0" b="100000" l="1730" r="985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7298"/>
            <a:ext cx="1448808" cy="14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9286" cy="158115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3055375" y="145335"/>
            <a:ext cx="8591550" cy="1494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27397B"/>
                </a:solidFill>
              </a:rPr>
              <a:t> Hogyan viselkedjünk másokkal?</a:t>
            </a:r>
          </a:p>
          <a:p>
            <a:pPr algn="ctr"/>
            <a:r>
              <a:rPr lang="hu-HU" sz="3200" dirty="0" smtClean="0">
                <a:solidFill>
                  <a:srgbClr val="27397B"/>
                </a:solidFill>
              </a:rPr>
              <a:t>Jó tanácsok </a:t>
            </a:r>
            <a:r>
              <a:rPr lang="hu-HU" sz="3200" dirty="0" smtClean="0">
                <a:solidFill>
                  <a:srgbClr val="27397B"/>
                </a:solidFill>
              </a:rPr>
              <a:t>karanténra </a:t>
            </a:r>
            <a:r>
              <a:rPr lang="hu-HU" sz="3200" dirty="0" smtClean="0">
                <a:solidFill>
                  <a:srgbClr val="27397B"/>
                </a:solidFill>
              </a:rPr>
              <a:t>és egyéb időszakokra!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154863" y="1702457"/>
            <a:ext cx="3502742" cy="8259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Szólj kedvesen!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6413095" y="3056143"/>
            <a:ext cx="2981628" cy="825908"/>
          </a:xfrm>
          <a:prstGeom prst="roundRect">
            <a:avLst/>
          </a:prstGeom>
          <a:solidFill>
            <a:srgbClr val="8A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Kérj erőt Istentől!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154863" y="2677754"/>
            <a:ext cx="3502742" cy="8259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Legyél vidám, jókedvű!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413095" y="4076204"/>
            <a:ext cx="2981628" cy="825908"/>
          </a:xfrm>
          <a:prstGeom prst="roundRect">
            <a:avLst/>
          </a:prstGeom>
          <a:solidFill>
            <a:srgbClr val="8A9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 feledd, Isten mindig veled van!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3861626" y="2643189"/>
            <a:ext cx="2332705" cy="825908"/>
          </a:xfrm>
          <a:prstGeom prst="roundRect">
            <a:avLst/>
          </a:prstGeom>
          <a:solidFill>
            <a:srgbClr val="708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Ha nehezen megy: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154863" y="5633499"/>
            <a:ext cx="3502742" cy="8259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Vedd észre, ha kedves hozzá valaki!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54863" y="4643275"/>
            <a:ext cx="3502742" cy="8259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Gondolj szép dolgokra!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154863" y="3653051"/>
            <a:ext cx="3502742" cy="8259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Tegyél jót valakivel!</a:t>
            </a:r>
          </a:p>
        </p:txBody>
      </p:sp>
      <p:sp>
        <p:nvSpPr>
          <p:cNvPr id="14" name="Lekerekített téglalap 13"/>
          <p:cNvSpPr/>
          <p:nvPr/>
        </p:nvSpPr>
        <p:spPr>
          <a:xfrm>
            <a:off x="3861626" y="3653051"/>
            <a:ext cx="2332705" cy="825908"/>
          </a:xfrm>
          <a:prstGeom prst="roundRect">
            <a:avLst/>
          </a:prstGeom>
          <a:solidFill>
            <a:srgbClr val="708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Ha nincs kedved: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3861626" y="4643275"/>
            <a:ext cx="2332705" cy="825908"/>
          </a:xfrm>
          <a:prstGeom prst="roundRect">
            <a:avLst/>
          </a:prstGeom>
          <a:solidFill>
            <a:srgbClr val="708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Ha nem sikerül: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9613487" y="3250296"/>
            <a:ext cx="2332705" cy="1392979"/>
          </a:xfrm>
          <a:prstGeom prst="roundRect">
            <a:avLst/>
          </a:prstGeom>
          <a:solidFill>
            <a:srgbClr val="B6C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Tégy jól Isten segítségével!</a:t>
            </a:r>
          </a:p>
        </p:txBody>
      </p:sp>
    </p:spTree>
    <p:extLst>
      <p:ext uri="{BB962C8B-B14F-4D97-AF65-F5344CB8AC3E}">
        <p14:creationId xmlns:p14="http://schemas.microsoft.com/office/powerpoint/2010/main" val="380931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D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78"/>
            <a:ext cx="1432154" cy="1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753961" y="243605"/>
            <a:ext cx="1043803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</a:t>
            </a:r>
            <a:r>
              <a:rPr lang="hu-HU" altLang="hu-HU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most az aranyszabály alapján így </a:t>
            </a:r>
            <a:r>
              <a:rPr lang="hu-HU" altLang="hu-HU" sz="2400" dirty="0">
                <a:solidFill>
                  <a:srgbClr val="000000"/>
                </a:solidFill>
                <a:cs typeface="Arial" panose="020B0604020202020204" pitchFamily="34" charset="0"/>
              </a:rPr>
              <a:t>imádkozz! </a:t>
            </a:r>
          </a:p>
        </p:txBody>
      </p:sp>
      <p:sp>
        <p:nvSpPr>
          <p:cNvPr id="8" name="Ellipszis 7"/>
          <p:cNvSpPr>
            <a:spLocks/>
          </p:cNvSpPr>
          <p:nvPr/>
        </p:nvSpPr>
        <p:spPr>
          <a:xfrm>
            <a:off x="8286307" y="1284624"/>
            <a:ext cx="3060000" cy="30600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DCF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16900" y="2214549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206477" y="1489583"/>
            <a:ext cx="7005483" cy="51914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Mennyei Atyám!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Néha nehéz másokat meghallgatni.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Néha nehéz engem meghallgatni.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 mindig meg tudsz hallgatni, </a:t>
            </a: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ezért Tőled kérek erőt!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Néha nehéz nekem kedvesnek lenni.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Néha nehéz velem kedvesnek lenni.</a:t>
            </a:r>
          </a:p>
          <a:p>
            <a:pPr algn="just"/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 mindig 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tudsz 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kedves lenni, </a:t>
            </a: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ezért Tőled kérek </a:t>
            </a: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erőt!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Néha nehéz jókedvűnek lenni.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Néha nehéz engem jókedvre deríteni.</a:t>
            </a:r>
          </a:p>
          <a:p>
            <a:pPr algn="just"/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 mindig 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tudsz segíteni, </a:t>
            </a: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ezért Tőled kérek </a:t>
            </a:r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erőt.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Hadd legyek olyan, mint Jézus, aki szeretettel bánt másokkal!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Köszönöm, Istenem!</a:t>
            </a:r>
          </a:p>
          <a:p>
            <a:pPr algn="just"/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Ámen.</a:t>
            </a:r>
          </a:p>
          <a:p>
            <a:pPr algn="just"/>
            <a:endParaRPr lang="hu-H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8485" l="0" r="94929"/>
                    </a14:imgEffect>
                  </a14:imgLayer>
                </a14:imgProps>
              </a:ext>
            </a:extLst>
          </a:blip>
          <a:srcRect l="3725" t="6263" r="11014"/>
          <a:stretch/>
        </p:blipFill>
        <p:spPr>
          <a:xfrm>
            <a:off x="7961474" y="4352532"/>
            <a:ext cx="3681244" cy="25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709">
              <a:srgbClr val="0070C0"/>
            </a:gs>
            <a:gs pos="6000">
              <a:srgbClr val="FFFFB7"/>
            </a:gs>
            <a:gs pos="0">
              <a:schemeClr val="accent6">
                <a:lumMod val="0"/>
                <a:lumOff val="100000"/>
              </a:schemeClr>
            </a:gs>
            <a:gs pos="24000">
              <a:schemeClr val="accent2">
                <a:lumMod val="20000"/>
                <a:lumOff val="80000"/>
              </a:schemeClr>
            </a:gs>
            <a:gs pos="6000">
              <a:schemeClr val="bg1"/>
            </a:gs>
            <a:gs pos="72000">
              <a:srgbClr val="33CCCC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>
            <a:spLocks noChangeAspect="1"/>
          </p:cNvSpPr>
          <p:nvPr/>
        </p:nvSpPr>
        <p:spPr>
          <a:xfrm>
            <a:off x="660108" y="560242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33C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082669" y="1085256"/>
            <a:ext cx="3089275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Isten áldását </a:t>
            </a:r>
            <a:r>
              <a:rPr lang="hu-HU" altLang="hu-HU" sz="2800" b="1" dirty="0" smtClean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kívánjuk ezzel </a:t>
            </a:r>
            <a:r>
              <a:rPr lang="hu-HU" altLang="hu-HU" sz="2800" b="1" dirty="0">
                <a:solidFill>
                  <a:srgbClr val="33CCCC"/>
                </a:solidFill>
                <a:effectLst/>
                <a:cs typeface="Arial" panose="020B0604020202020204" pitchFamily="34" charset="0"/>
              </a:rPr>
              <a:t>az Igével!</a:t>
            </a:r>
          </a:p>
        </p:txBody>
      </p:sp>
      <p:sp>
        <p:nvSpPr>
          <p:cNvPr id="6" name="Téglalap 12"/>
          <p:cNvSpPr>
            <a:spLocks noChangeArrowheads="1"/>
          </p:cNvSpPr>
          <p:nvPr/>
        </p:nvSpPr>
        <p:spPr bwMode="auto">
          <a:xfrm>
            <a:off x="1630252" y="5026696"/>
            <a:ext cx="77187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b="1" dirty="0">
                <a:solidFill>
                  <a:srgbClr val="33CC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</a:t>
            </a:r>
            <a:r>
              <a:rPr lang="hu-HU" altLang="hu-HU" sz="6000" b="1" dirty="0">
                <a:solidFill>
                  <a:srgbClr val="D4CE6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5237782" y="1911844"/>
            <a:ext cx="62442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b="1" dirty="0" smtClean="0">
                <a:solidFill>
                  <a:srgbClr val="A39D2D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b="1" dirty="0" smtClean="0">
                <a:solidFill>
                  <a:srgbClr val="A39D2D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b="1" dirty="0">
                <a:solidFill>
                  <a:srgbClr val="A39D2D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urbulenci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466</Words>
  <Application>Microsoft Office PowerPoint</Application>
  <PresentationFormat>Szélesvásznú</PresentationFormat>
  <Paragraphs>71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122</cp:revision>
  <dcterms:created xsi:type="dcterms:W3CDTF">2020-04-05T07:55:46Z</dcterms:created>
  <dcterms:modified xsi:type="dcterms:W3CDTF">2020-04-15T06:19:47Z</dcterms:modified>
</cp:coreProperties>
</file>