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9" r:id="rId3"/>
    <p:sldId id="324" r:id="rId4"/>
    <p:sldId id="326" r:id="rId5"/>
    <p:sldId id="328" r:id="rId6"/>
    <p:sldId id="333" r:id="rId7"/>
    <p:sldId id="335" r:id="rId8"/>
    <p:sldId id="336" r:id="rId9"/>
    <p:sldId id="309" r:id="rId10"/>
    <p:sldId id="319" r:id="rId11"/>
    <p:sldId id="320" r:id="rId12"/>
    <p:sldId id="321" r:id="rId13"/>
    <p:sldId id="322" r:id="rId14"/>
    <p:sldId id="323" r:id="rId15"/>
    <p:sldId id="329" r:id="rId16"/>
    <p:sldId id="331" r:id="rId17"/>
    <p:sldId id="338" r:id="rId18"/>
    <p:sldId id="317" r:id="rId19"/>
    <p:sldId id="332" r:id="rId20"/>
    <p:sldId id="345" r:id="rId21"/>
    <p:sldId id="341" r:id="rId22"/>
    <p:sldId id="340" r:id="rId23"/>
    <p:sldId id="339" r:id="rId24"/>
    <p:sldId id="305" r:id="rId25"/>
    <p:sldId id="343" r:id="rId2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7681"/>
    <a:srgbClr val="ECDEBE"/>
    <a:srgbClr val="D7BA7A"/>
    <a:srgbClr val="DDD3B9"/>
    <a:srgbClr val="CABDA8"/>
    <a:srgbClr val="C94B5F"/>
    <a:srgbClr val="4CA6C8"/>
    <a:srgbClr val="D7D167"/>
    <a:srgbClr val="C74A5E"/>
    <a:srgbClr val="B34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3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7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microsoft.com/office/2007/relationships/hdphoto" Target="../media/hdphoto4.wdp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0"/>
            <a:ext cx="12192000" cy="1446550"/>
          </a:xfrm>
          <a:prstGeom prst="rect">
            <a:avLst/>
          </a:prstGeom>
          <a:solidFill>
            <a:srgbClr val="D7BA7A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400" dirty="0" smtClean="0">
                <a:solidFill>
                  <a:schemeClr val="bg1"/>
                </a:solidFill>
                <a:cs typeface="Arial" panose="020B0604020202020204" pitchFamily="34" charset="0"/>
              </a:rPr>
              <a:t>JÉZUS TANÍT: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400" dirty="0" smtClean="0">
                <a:solidFill>
                  <a:schemeClr val="bg1"/>
                </a:solidFill>
                <a:cs typeface="Arial" panose="020B0604020202020204" pitchFamily="34" charset="0"/>
              </a:rPr>
              <a:t>A FARIZEUS ÉS A VÁMSZEDŐ 2.</a:t>
            </a:r>
          </a:p>
        </p:txBody>
      </p:sp>
      <p:sp>
        <p:nvSpPr>
          <p:cNvPr id="5" name="Ellipszis 4"/>
          <p:cNvSpPr/>
          <p:nvPr/>
        </p:nvSpPr>
        <p:spPr>
          <a:xfrm>
            <a:off x="1036747" y="2400038"/>
            <a:ext cx="2949575" cy="2884488"/>
          </a:xfrm>
          <a:prstGeom prst="ellipse">
            <a:avLst/>
          </a:pr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 smtClean="0">
              <a:solidFill>
                <a:srgbClr val="385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 smtClean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</a:t>
            </a:r>
            <a:r>
              <a:rPr lang="hu-HU" sz="2400" b="1" dirty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HITTANÓRA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>
              <a:solidFill>
                <a:srgbClr val="385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997134" y="1645296"/>
            <a:ext cx="7027797" cy="4956982"/>
          </a:xfrm>
          <a:prstGeom prst="rect">
            <a:avLst/>
          </a:prstGeom>
          <a:solidFill>
            <a:schemeClr val="bg1"/>
          </a:solidFill>
          <a:ln w="73025">
            <a:gradFill>
              <a:gsLst>
                <a:gs pos="47000">
                  <a:srgbClr val="CCC4BA"/>
                </a:gs>
                <a:gs pos="100000">
                  <a:srgbClr val="CA454A"/>
                </a:gs>
              </a:gsLst>
              <a:lin ang="5400000" scaled="1"/>
            </a:gradFill>
          </a:ln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b="1" dirty="0" smtClean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2800" b="1" dirty="0">
              <a:solidFill>
                <a:srgbClr val="385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 az alábbiakra</a:t>
            </a:r>
            <a:r>
              <a:rPr lang="hu-HU" sz="2800" b="1" dirty="0" smtClean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 lap vagy füzet, 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íróeszköz.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800" b="1" dirty="0">
              <a:solidFill>
                <a:srgbClr val="385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animációkat csak így tudják látni.</a:t>
            </a:r>
            <a:endParaRPr lang="hu-H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7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740367" y="2467427"/>
            <a:ext cx="5238427" cy="998086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Sajnos ez a válasz helytelen!</a:t>
            </a:r>
            <a:endParaRPr lang="hu-HU" dirty="0"/>
          </a:p>
        </p:txBody>
      </p:sp>
      <p:sp>
        <p:nvSpPr>
          <p:cNvPr id="6" name="Téglalap 5">
            <a:hlinkClick r:id="rId2" action="ppaction://hlinksldjump"/>
          </p:cNvPr>
          <p:cNvSpPr/>
          <p:nvPr/>
        </p:nvSpPr>
        <p:spPr>
          <a:xfrm>
            <a:off x="1740367" y="4069666"/>
            <a:ext cx="5238427" cy="998086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Kattints ide, és próbáld meg újra!</a:t>
            </a:r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2" b="100000" l="1361" r="97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2552" y="1531304"/>
            <a:ext cx="3035537" cy="386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4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A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031682" y="1565329"/>
            <a:ext cx="5617091" cy="2008585"/>
          </a:xfrm>
          <a:prstGeom prst="rect">
            <a:avLst/>
          </a:prstGeom>
          <a:solidFill>
            <a:srgbClr val="A7EA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Ez a válasz helyes! A farizeusok nagyon odaadóan követték a vallási előírásokat.</a:t>
            </a:r>
            <a:endParaRPr lang="hu-HU" sz="2800" dirty="0"/>
          </a:p>
        </p:txBody>
      </p:sp>
      <p:sp>
        <p:nvSpPr>
          <p:cNvPr id="6" name="Téglalap 5">
            <a:hlinkClick r:id="rId2" action="ppaction://hlinksldjump"/>
          </p:cNvPr>
          <p:cNvSpPr/>
          <p:nvPr/>
        </p:nvSpPr>
        <p:spPr>
          <a:xfrm>
            <a:off x="981481" y="4293557"/>
            <a:ext cx="5238427" cy="998086"/>
          </a:xfrm>
          <a:prstGeom prst="rect">
            <a:avLst/>
          </a:prstGeom>
          <a:solidFill>
            <a:srgbClr val="A7EA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Kattints ide! Folytasd a kvízt!</a:t>
            </a:r>
            <a:endParaRPr lang="hu-HU" sz="2800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2" b="100000" l="1361" r="97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5382" y="1639705"/>
            <a:ext cx="3035537" cy="386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-5715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-82047" y="0"/>
            <a:ext cx="12274047" cy="1166316"/>
          </a:xfrm>
          <a:prstGeom prst="rect">
            <a:avLst/>
          </a:prstGeom>
          <a:solidFill>
            <a:srgbClr val="A07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50" algn="ctr"/>
            <a:r>
              <a:rPr lang="hu-HU" sz="2800" dirty="0" smtClean="0"/>
              <a:t>4.  Válaszd ki, hogy melyik állítás igaz a vámszedőre!</a:t>
            </a:r>
            <a:endParaRPr lang="hu-HU" sz="2800" dirty="0"/>
          </a:p>
        </p:txBody>
      </p:sp>
      <p:sp>
        <p:nvSpPr>
          <p:cNvPr id="5" name="Lekerekített téglalap 4">
            <a:hlinkClick r:id="rId2" action="ppaction://hlinksldjump"/>
          </p:cNvPr>
          <p:cNvSpPr/>
          <p:nvPr/>
        </p:nvSpPr>
        <p:spPr>
          <a:xfrm>
            <a:off x="5291549" y="1401672"/>
            <a:ext cx="6602278" cy="1007390"/>
          </a:xfrm>
          <a:prstGeom prst="roundRect">
            <a:avLst/>
          </a:prstGeom>
          <a:solidFill>
            <a:srgbClr val="D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/>
              <a:t>A. Sokat böjtölt.</a:t>
            </a:r>
            <a:endParaRPr lang="hu-HU" sz="2400" dirty="0"/>
          </a:p>
        </p:txBody>
      </p:sp>
      <p:sp>
        <p:nvSpPr>
          <p:cNvPr id="6" name="Lekerekített téglalap 5">
            <a:hlinkClick r:id="rId2" action="ppaction://hlinksldjump"/>
          </p:cNvPr>
          <p:cNvSpPr/>
          <p:nvPr/>
        </p:nvSpPr>
        <p:spPr>
          <a:xfrm>
            <a:off x="5291549" y="2724345"/>
            <a:ext cx="6602278" cy="1007390"/>
          </a:xfrm>
          <a:prstGeom prst="roundRect">
            <a:avLst/>
          </a:prstGeom>
          <a:solidFill>
            <a:srgbClr val="D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/>
              <a:t>B. Gyakran járt a templomban.</a:t>
            </a:r>
            <a:endParaRPr lang="hu-HU" sz="2400" dirty="0"/>
          </a:p>
        </p:txBody>
      </p:sp>
      <p:sp>
        <p:nvSpPr>
          <p:cNvPr id="7" name="Lekerekített téglalap 6">
            <a:hlinkClick r:id="rId2" action="ppaction://hlinksldjump"/>
          </p:cNvPr>
          <p:cNvSpPr/>
          <p:nvPr/>
        </p:nvSpPr>
        <p:spPr>
          <a:xfrm>
            <a:off x="5291549" y="4155503"/>
            <a:ext cx="6602278" cy="1007390"/>
          </a:xfrm>
          <a:prstGeom prst="roundRect">
            <a:avLst/>
          </a:prstGeom>
          <a:solidFill>
            <a:srgbClr val="D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/>
              <a:t>C. Külföldi volt.</a:t>
            </a:r>
            <a:endParaRPr lang="hu-HU" sz="2400" dirty="0"/>
          </a:p>
        </p:txBody>
      </p:sp>
      <p:sp>
        <p:nvSpPr>
          <p:cNvPr id="8" name="Lekerekített téglalap 7">
            <a:hlinkClick r:id="rId3" action="ppaction://hlinksldjump"/>
          </p:cNvPr>
          <p:cNvSpPr/>
          <p:nvPr/>
        </p:nvSpPr>
        <p:spPr>
          <a:xfrm>
            <a:off x="5291549" y="5558799"/>
            <a:ext cx="6602278" cy="1007390"/>
          </a:xfrm>
          <a:prstGeom prst="roundRect">
            <a:avLst/>
          </a:prstGeom>
          <a:solidFill>
            <a:srgbClr val="D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/>
              <a:t>D.  Adókat szedett.</a:t>
            </a:r>
            <a:endParaRPr lang="hu-HU" sz="2400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73" b="96166" l="9574" r="8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2"/>
          <a:stretch/>
        </p:blipFill>
        <p:spPr>
          <a:xfrm>
            <a:off x="1149527" y="1452727"/>
            <a:ext cx="3226587" cy="5405552"/>
          </a:xfrm>
          <a:custGeom>
            <a:avLst/>
            <a:gdLst>
              <a:gd name="connsiteX0" fmla="*/ 771167 w 3246785"/>
              <a:gd name="connsiteY0" fmla="*/ 271599 h 5405552"/>
              <a:gd name="connsiteX1" fmla="*/ 313967 w 3246785"/>
              <a:gd name="connsiteY1" fmla="*/ 728799 h 5405552"/>
              <a:gd name="connsiteX2" fmla="*/ 771167 w 3246785"/>
              <a:gd name="connsiteY2" fmla="*/ 1185999 h 5405552"/>
              <a:gd name="connsiteX3" fmla="*/ 1228367 w 3246785"/>
              <a:gd name="connsiteY3" fmla="*/ 728799 h 5405552"/>
              <a:gd name="connsiteX4" fmla="*/ 771167 w 3246785"/>
              <a:gd name="connsiteY4" fmla="*/ 271599 h 5405552"/>
              <a:gd name="connsiteX5" fmla="*/ 0 w 3246785"/>
              <a:gd name="connsiteY5" fmla="*/ 0 h 5405552"/>
              <a:gd name="connsiteX6" fmla="*/ 3246785 w 3246785"/>
              <a:gd name="connsiteY6" fmla="*/ 0 h 5405552"/>
              <a:gd name="connsiteX7" fmla="*/ 3246785 w 3246785"/>
              <a:gd name="connsiteY7" fmla="*/ 5405552 h 5405552"/>
              <a:gd name="connsiteX8" fmla="*/ 0 w 3246785"/>
              <a:gd name="connsiteY8" fmla="*/ 5405552 h 540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6785" h="5405552">
                <a:moveTo>
                  <a:pt x="771167" y="271599"/>
                </a:moveTo>
                <a:cubicBezTo>
                  <a:pt x="518662" y="271599"/>
                  <a:pt x="313967" y="476294"/>
                  <a:pt x="313967" y="728799"/>
                </a:cubicBezTo>
                <a:cubicBezTo>
                  <a:pt x="313967" y="981304"/>
                  <a:pt x="518662" y="1185999"/>
                  <a:pt x="771167" y="1185999"/>
                </a:cubicBezTo>
                <a:cubicBezTo>
                  <a:pt x="1023672" y="1185999"/>
                  <a:pt x="1228367" y="981304"/>
                  <a:pt x="1228367" y="728799"/>
                </a:cubicBezTo>
                <a:cubicBezTo>
                  <a:pt x="1228367" y="476294"/>
                  <a:pt x="1023672" y="271599"/>
                  <a:pt x="771167" y="271599"/>
                </a:cubicBezTo>
                <a:close/>
                <a:moveTo>
                  <a:pt x="0" y="0"/>
                </a:moveTo>
                <a:lnTo>
                  <a:pt x="3246785" y="0"/>
                </a:lnTo>
                <a:lnTo>
                  <a:pt x="3246785" y="5405552"/>
                </a:lnTo>
                <a:lnTo>
                  <a:pt x="0" y="540555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1775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674505" y="1846349"/>
            <a:ext cx="5238427" cy="998086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Sajnos ez a válasz helytelen!</a:t>
            </a:r>
            <a:endParaRPr lang="hu-HU" dirty="0"/>
          </a:p>
        </p:txBody>
      </p:sp>
      <p:sp>
        <p:nvSpPr>
          <p:cNvPr id="6" name="Téglalap 5">
            <a:hlinkClick r:id="rId2" action="ppaction://hlinksldjump"/>
          </p:cNvPr>
          <p:cNvSpPr/>
          <p:nvPr/>
        </p:nvSpPr>
        <p:spPr>
          <a:xfrm>
            <a:off x="3711411" y="3778069"/>
            <a:ext cx="5201521" cy="998086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Kattints ide, és próbáld meg újra!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73" b="96166" l="9574" r="8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2"/>
          <a:stretch/>
        </p:blipFill>
        <p:spPr>
          <a:xfrm>
            <a:off x="521730" y="1302323"/>
            <a:ext cx="3226587" cy="5405552"/>
          </a:xfrm>
          <a:custGeom>
            <a:avLst/>
            <a:gdLst>
              <a:gd name="connsiteX0" fmla="*/ 771167 w 3246785"/>
              <a:gd name="connsiteY0" fmla="*/ 271599 h 5405552"/>
              <a:gd name="connsiteX1" fmla="*/ 313967 w 3246785"/>
              <a:gd name="connsiteY1" fmla="*/ 728799 h 5405552"/>
              <a:gd name="connsiteX2" fmla="*/ 771167 w 3246785"/>
              <a:gd name="connsiteY2" fmla="*/ 1185999 h 5405552"/>
              <a:gd name="connsiteX3" fmla="*/ 1228367 w 3246785"/>
              <a:gd name="connsiteY3" fmla="*/ 728799 h 5405552"/>
              <a:gd name="connsiteX4" fmla="*/ 771167 w 3246785"/>
              <a:gd name="connsiteY4" fmla="*/ 271599 h 5405552"/>
              <a:gd name="connsiteX5" fmla="*/ 0 w 3246785"/>
              <a:gd name="connsiteY5" fmla="*/ 0 h 5405552"/>
              <a:gd name="connsiteX6" fmla="*/ 3246785 w 3246785"/>
              <a:gd name="connsiteY6" fmla="*/ 0 h 5405552"/>
              <a:gd name="connsiteX7" fmla="*/ 3246785 w 3246785"/>
              <a:gd name="connsiteY7" fmla="*/ 5405552 h 5405552"/>
              <a:gd name="connsiteX8" fmla="*/ 0 w 3246785"/>
              <a:gd name="connsiteY8" fmla="*/ 5405552 h 540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6785" h="5405552">
                <a:moveTo>
                  <a:pt x="771167" y="271599"/>
                </a:moveTo>
                <a:cubicBezTo>
                  <a:pt x="518662" y="271599"/>
                  <a:pt x="313967" y="476294"/>
                  <a:pt x="313967" y="728799"/>
                </a:cubicBezTo>
                <a:cubicBezTo>
                  <a:pt x="313967" y="981304"/>
                  <a:pt x="518662" y="1185999"/>
                  <a:pt x="771167" y="1185999"/>
                </a:cubicBezTo>
                <a:cubicBezTo>
                  <a:pt x="1023672" y="1185999"/>
                  <a:pt x="1228367" y="981304"/>
                  <a:pt x="1228367" y="728799"/>
                </a:cubicBezTo>
                <a:cubicBezTo>
                  <a:pt x="1228367" y="476294"/>
                  <a:pt x="1023672" y="271599"/>
                  <a:pt x="771167" y="271599"/>
                </a:cubicBezTo>
                <a:close/>
                <a:moveTo>
                  <a:pt x="0" y="0"/>
                </a:moveTo>
                <a:lnTo>
                  <a:pt x="3246785" y="0"/>
                </a:lnTo>
                <a:lnTo>
                  <a:pt x="3246785" y="5405552"/>
                </a:lnTo>
                <a:lnTo>
                  <a:pt x="0" y="540555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6936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A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4887053" y="1506819"/>
            <a:ext cx="6707062" cy="998086"/>
          </a:xfrm>
          <a:prstGeom prst="rect">
            <a:avLst/>
          </a:prstGeom>
          <a:solidFill>
            <a:srgbClr val="A7EA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Ez a válasz helyes! Vámokat szedett be és ebből gazdagodott meg.</a:t>
            </a:r>
            <a:endParaRPr lang="hu-HU" sz="2800" dirty="0"/>
          </a:p>
        </p:txBody>
      </p:sp>
      <p:sp>
        <p:nvSpPr>
          <p:cNvPr id="6" name="Téglalap 5"/>
          <p:cNvSpPr/>
          <p:nvPr/>
        </p:nvSpPr>
        <p:spPr>
          <a:xfrm>
            <a:off x="4763066" y="3573914"/>
            <a:ext cx="6831049" cy="998086"/>
          </a:xfrm>
          <a:prstGeom prst="rect">
            <a:avLst/>
          </a:prstGeom>
          <a:solidFill>
            <a:srgbClr val="A7EA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Kattints ide! Folytasd a kvízt!</a:t>
            </a:r>
            <a:endParaRPr lang="hu-HU" sz="28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3" b="96166" l="9574" r="8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2"/>
          <a:stretch/>
        </p:blipFill>
        <p:spPr>
          <a:xfrm>
            <a:off x="480786" y="415218"/>
            <a:ext cx="3226587" cy="5405552"/>
          </a:xfrm>
          <a:custGeom>
            <a:avLst/>
            <a:gdLst>
              <a:gd name="connsiteX0" fmla="*/ 771167 w 3246785"/>
              <a:gd name="connsiteY0" fmla="*/ 271599 h 5405552"/>
              <a:gd name="connsiteX1" fmla="*/ 313967 w 3246785"/>
              <a:gd name="connsiteY1" fmla="*/ 728799 h 5405552"/>
              <a:gd name="connsiteX2" fmla="*/ 771167 w 3246785"/>
              <a:gd name="connsiteY2" fmla="*/ 1185999 h 5405552"/>
              <a:gd name="connsiteX3" fmla="*/ 1228367 w 3246785"/>
              <a:gd name="connsiteY3" fmla="*/ 728799 h 5405552"/>
              <a:gd name="connsiteX4" fmla="*/ 771167 w 3246785"/>
              <a:gd name="connsiteY4" fmla="*/ 271599 h 5405552"/>
              <a:gd name="connsiteX5" fmla="*/ 0 w 3246785"/>
              <a:gd name="connsiteY5" fmla="*/ 0 h 5405552"/>
              <a:gd name="connsiteX6" fmla="*/ 3246785 w 3246785"/>
              <a:gd name="connsiteY6" fmla="*/ 0 h 5405552"/>
              <a:gd name="connsiteX7" fmla="*/ 3246785 w 3246785"/>
              <a:gd name="connsiteY7" fmla="*/ 5405552 h 5405552"/>
              <a:gd name="connsiteX8" fmla="*/ 0 w 3246785"/>
              <a:gd name="connsiteY8" fmla="*/ 5405552 h 540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6785" h="5405552">
                <a:moveTo>
                  <a:pt x="771167" y="271599"/>
                </a:moveTo>
                <a:cubicBezTo>
                  <a:pt x="518662" y="271599"/>
                  <a:pt x="313967" y="476294"/>
                  <a:pt x="313967" y="728799"/>
                </a:cubicBezTo>
                <a:cubicBezTo>
                  <a:pt x="313967" y="981304"/>
                  <a:pt x="518662" y="1185999"/>
                  <a:pt x="771167" y="1185999"/>
                </a:cubicBezTo>
                <a:cubicBezTo>
                  <a:pt x="1023672" y="1185999"/>
                  <a:pt x="1228367" y="981304"/>
                  <a:pt x="1228367" y="728799"/>
                </a:cubicBezTo>
                <a:cubicBezTo>
                  <a:pt x="1228367" y="476294"/>
                  <a:pt x="1023672" y="271599"/>
                  <a:pt x="771167" y="271599"/>
                </a:cubicBezTo>
                <a:close/>
                <a:moveTo>
                  <a:pt x="0" y="0"/>
                </a:moveTo>
                <a:lnTo>
                  <a:pt x="3246785" y="0"/>
                </a:lnTo>
                <a:lnTo>
                  <a:pt x="3246785" y="5405552"/>
                </a:lnTo>
                <a:lnTo>
                  <a:pt x="0" y="540555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1862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ív 1"/>
          <p:cNvSpPr/>
          <p:nvPr/>
        </p:nvSpPr>
        <p:spPr>
          <a:xfrm>
            <a:off x="154903" y="542440"/>
            <a:ext cx="5941098" cy="6315559"/>
          </a:xfrm>
          <a:prstGeom prst="heart">
            <a:avLst/>
          </a:prstGeom>
          <a:solidFill>
            <a:schemeClr val="accent5">
              <a:lumMod val="40000"/>
              <a:lumOff val="60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755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000" dirty="0" smtClean="0">
              <a:solidFill>
                <a:schemeClr val="bg1"/>
              </a:solidFill>
            </a:endParaRPr>
          </a:p>
          <a:p>
            <a:pPr algn="ctr"/>
            <a:endParaRPr lang="hu-HU" sz="4000" dirty="0" smtClean="0">
              <a:solidFill>
                <a:schemeClr val="bg1"/>
              </a:solidFill>
            </a:endParaRPr>
          </a:p>
          <a:p>
            <a:pPr algn="ctr"/>
            <a:r>
              <a:rPr lang="hu-HU" sz="4000" dirty="0" smtClean="0">
                <a:solidFill>
                  <a:srgbClr val="FF8D37"/>
                </a:solidFill>
              </a:rPr>
              <a:t>A töredelmes és</a:t>
            </a:r>
          </a:p>
          <a:p>
            <a:pPr algn="ctr"/>
            <a:r>
              <a:rPr lang="hu-HU" sz="4000" dirty="0" smtClean="0">
                <a:solidFill>
                  <a:srgbClr val="FF8D37"/>
                </a:solidFill>
              </a:rPr>
              <a:t> megtört …… </a:t>
            </a:r>
          </a:p>
          <a:p>
            <a:pPr algn="ctr"/>
            <a:r>
              <a:rPr lang="hu-HU" sz="4000" dirty="0" smtClean="0">
                <a:solidFill>
                  <a:srgbClr val="FF8D37"/>
                </a:solidFill>
              </a:rPr>
              <a:t>nem veted meg, </a:t>
            </a:r>
          </a:p>
          <a:p>
            <a:pPr algn="ctr"/>
            <a:r>
              <a:rPr lang="hu-HU" sz="4000" dirty="0" smtClean="0">
                <a:solidFill>
                  <a:srgbClr val="FF8D37"/>
                </a:solidFill>
              </a:rPr>
              <a:t>Istenem!</a:t>
            </a:r>
          </a:p>
          <a:p>
            <a:pPr algn="ctr"/>
            <a:r>
              <a:rPr lang="hu-HU" sz="2400" dirty="0" smtClean="0">
                <a:solidFill>
                  <a:srgbClr val="FF8D37"/>
                </a:solidFill>
              </a:rPr>
              <a:t>Zsoltárok könyve 51,19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 </a:t>
            </a:r>
            <a:endParaRPr lang="hu-HU" sz="4000" dirty="0">
              <a:solidFill>
                <a:schemeClr val="bg1"/>
              </a:solidFill>
            </a:endParaRPr>
          </a:p>
        </p:txBody>
      </p:sp>
      <p:sp>
        <p:nvSpPr>
          <p:cNvPr id="3" name="Lekerekített téglalap 2">
            <a:hlinkClick r:id="rId2" action="ppaction://hlinksldjump"/>
          </p:cNvPr>
          <p:cNvSpPr/>
          <p:nvPr/>
        </p:nvSpPr>
        <p:spPr>
          <a:xfrm>
            <a:off x="7594167" y="1491712"/>
            <a:ext cx="4231037" cy="929898"/>
          </a:xfrm>
          <a:prstGeom prst="roundRect">
            <a:avLst/>
          </a:prstGeom>
          <a:solidFill>
            <a:srgbClr val="FFB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A. lelket</a:t>
            </a:r>
            <a:endParaRPr lang="hu-HU" sz="3200" dirty="0"/>
          </a:p>
        </p:txBody>
      </p:sp>
      <p:sp>
        <p:nvSpPr>
          <p:cNvPr id="4" name="Lekerekített téglalap 3">
            <a:hlinkClick r:id="rId2" action="ppaction://hlinksldjump"/>
          </p:cNvPr>
          <p:cNvSpPr/>
          <p:nvPr/>
        </p:nvSpPr>
        <p:spPr>
          <a:xfrm>
            <a:off x="7594166" y="2784530"/>
            <a:ext cx="4231037" cy="929898"/>
          </a:xfrm>
          <a:prstGeom prst="roundRect">
            <a:avLst/>
          </a:prstGeom>
          <a:solidFill>
            <a:srgbClr val="FFB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B. elmét</a:t>
            </a:r>
            <a:endParaRPr lang="hu-HU" sz="3200" dirty="0"/>
          </a:p>
        </p:txBody>
      </p:sp>
      <p:sp>
        <p:nvSpPr>
          <p:cNvPr id="5" name="Lekerekített téglalap 4">
            <a:hlinkClick r:id="rId3" action="ppaction://hlinksldjump"/>
          </p:cNvPr>
          <p:cNvSpPr/>
          <p:nvPr/>
        </p:nvSpPr>
        <p:spPr>
          <a:xfrm>
            <a:off x="7594166" y="4077348"/>
            <a:ext cx="4231037" cy="929898"/>
          </a:xfrm>
          <a:prstGeom prst="roundRect">
            <a:avLst/>
          </a:prstGeom>
          <a:solidFill>
            <a:srgbClr val="FFB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/>
              <a:t>C</a:t>
            </a:r>
            <a:r>
              <a:rPr lang="hu-HU" sz="3200" dirty="0" smtClean="0"/>
              <a:t>. szívet</a:t>
            </a:r>
            <a:endParaRPr lang="hu-HU" sz="3200" dirty="0"/>
          </a:p>
        </p:txBody>
      </p:sp>
      <p:sp>
        <p:nvSpPr>
          <p:cNvPr id="6" name="Lekerekített téglalap 5"/>
          <p:cNvSpPr/>
          <p:nvPr/>
        </p:nvSpPr>
        <p:spPr>
          <a:xfrm>
            <a:off x="5811865" y="291885"/>
            <a:ext cx="6013342" cy="929898"/>
          </a:xfrm>
          <a:prstGeom prst="roundRect">
            <a:avLst/>
          </a:prstGeom>
          <a:solidFill>
            <a:srgbClr val="FF8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5. Melyik szó hiányzik az aranymondásból? Kattints rá!</a:t>
            </a:r>
            <a:endParaRPr lang="hu-HU" sz="3200" dirty="0"/>
          </a:p>
        </p:txBody>
      </p:sp>
      <p:sp>
        <p:nvSpPr>
          <p:cNvPr id="7" name="Lekerekített téglalap 6">
            <a:hlinkClick r:id="rId2" action="ppaction://hlinksldjump"/>
          </p:cNvPr>
          <p:cNvSpPr/>
          <p:nvPr/>
        </p:nvSpPr>
        <p:spPr>
          <a:xfrm>
            <a:off x="7594166" y="5370166"/>
            <a:ext cx="4231037" cy="929898"/>
          </a:xfrm>
          <a:prstGeom prst="roundRect">
            <a:avLst/>
          </a:prstGeom>
          <a:solidFill>
            <a:srgbClr val="FFB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D. embert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53049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06641" y="2131410"/>
            <a:ext cx="5238427" cy="9980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dirty="0" smtClean="0">
                <a:solidFill>
                  <a:prstClr val="white"/>
                </a:solidFill>
              </a:rPr>
              <a:t>Sajnos ez a válasz helytelen!</a:t>
            </a:r>
            <a:endParaRPr lang="hu-HU" sz="2800" dirty="0">
              <a:solidFill>
                <a:prstClr val="white"/>
              </a:solidFill>
            </a:endParaRPr>
          </a:p>
        </p:txBody>
      </p:sp>
      <p:sp>
        <p:nvSpPr>
          <p:cNvPr id="6" name="Téglalap 5">
            <a:hlinkClick r:id="rId2" action="ppaction://hlinksldjump"/>
          </p:cNvPr>
          <p:cNvSpPr/>
          <p:nvPr/>
        </p:nvSpPr>
        <p:spPr>
          <a:xfrm>
            <a:off x="206642" y="4479624"/>
            <a:ext cx="5238427" cy="9980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>
                <a:solidFill>
                  <a:prstClr val="white"/>
                </a:solidFill>
              </a:rPr>
              <a:t>Kattints ide, és próbáld meg újra!</a:t>
            </a:r>
            <a:endParaRPr lang="hu-HU" sz="2400" dirty="0">
              <a:solidFill>
                <a:prstClr val="white"/>
              </a:solidFill>
            </a:endParaRPr>
          </a:p>
        </p:txBody>
      </p:sp>
      <p:sp>
        <p:nvSpPr>
          <p:cNvPr id="7" name="Szív 6"/>
          <p:cNvSpPr/>
          <p:nvPr/>
        </p:nvSpPr>
        <p:spPr>
          <a:xfrm>
            <a:off x="5445069" y="103188"/>
            <a:ext cx="6581775" cy="6724650"/>
          </a:xfrm>
          <a:prstGeom prst="heart">
            <a:avLst/>
          </a:prstGeom>
          <a:solidFill>
            <a:schemeClr val="accent5">
              <a:lumMod val="40000"/>
              <a:lumOff val="60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755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4000" dirty="0" smtClean="0">
              <a:solidFill>
                <a:schemeClr val="bg1"/>
              </a:solidFill>
            </a:endParaRPr>
          </a:p>
          <a:p>
            <a:endParaRPr lang="hu-HU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76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A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7134467" y="1252554"/>
            <a:ext cx="4969868" cy="1788587"/>
          </a:xfrm>
          <a:prstGeom prst="rect">
            <a:avLst/>
          </a:prstGeom>
          <a:solidFill>
            <a:srgbClr val="A7E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dirty="0" smtClean="0">
                <a:solidFill>
                  <a:prstClr val="white"/>
                </a:solidFill>
              </a:rPr>
              <a:t>Ez a válasz helyes! A töredelmes és megtört szívet Isten nem veti meg.</a:t>
            </a:r>
            <a:endParaRPr lang="hu-HU" sz="2800" dirty="0">
              <a:solidFill>
                <a:prstClr val="white"/>
              </a:solidFill>
            </a:endParaRPr>
          </a:p>
        </p:txBody>
      </p:sp>
      <p:sp>
        <p:nvSpPr>
          <p:cNvPr id="6" name="Téglalap 5">
            <a:hlinkClick r:id="rId2" action="ppaction://hlinksldjump"/>
          </p:cNvPr>
          <p:cNvSpPr/>
          <p:nvPr/>
        </p:nvSpPr>
        <p:spPr>
          <a:xfrm>
            <a:off x="7134467" y="3641306"/>
            <a:ext cx="4752733" cy="998086"/>
          </a:xfrm>
          <a:prstGeom prst="rect">
            <a:avLst/>
          </a:prstGeom>
          <a:solidFill>
            <a:srgbClr val="A7E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dirty="0" smtClean="0">
                <a:solidFill>
                  <a:prstClr val="white"/>
                </a:solidFill>
              </a:rPr>
              <a:t>Kattints ide, és folytasd a kvízt!</a:t>
            </a:r>
            <a:endParaRPr lang="hu-HU" sz="2800" dirty="0">
              <a:solidFill>
                <a:prstClr val="white"/>
              </a:solidFill>
            </a:endParaRPr>
          </a:p>
        </p:txBody>
      </p:sp>
      <p:sp>
        <p:nvSpPr>
          <p:cNvPr id="7" name="Szív 6"/>
          <p:cNvSpPr/>
          <p:nvPr/>
        </p:nvSpPr>
        <p:spPr>
          <a:xfrm>
            <a:off x="309805" y="211589"/>
            <a:ext cx="6581775" cy="6724650"/>
          </a:xfrm>
          <a:prstGeom prst="heart">
            <a:avLst/>
          </a:prstGeom>
          <a:solidFill>
            <a:schemeClr val="accent5">
              <a:lumMod val="40000"/>
              <a:lumOff val="60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755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4000" dirty="0" smtClean="0">
              <a:solidFill>
                <a:schemeClr val="bg1"/>
              </a:solidFill>
            </a:endParaRPr>
          </a:p>
          <a:p>
            <a:endParaRPr lang="hu-HU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8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>
            <a:off x="264901" y="194045"/>
            <a:ext cx="11662197" cy="1200802"/>
          </a:xfrm>
          <a:prstGeom prst="rect">
            <a:avLst/>
          </a:prstGeom>
          <a:solidFill>
            <a:srgbClr val="D7B28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6. Mi jellemző arra, aki alázatosan imádkozik? </a:t>
            </a:r>
          </a:p>
          <a:p>
            <a:pPr algn="ctr"/>
            <a:r>
              <a:rPr lang="hu-HU" sz="3200" dirty="0" smtClean="0"/>
              <a:t>Kattints a helyes válaszra!</a:t>
            </a:r>
            <a:endParaRPr lang="hu-HU" sz="3200" dirty="0"/>
          </a:p>
        </p:txBody>
      </p:sp>
      <p:sp>
        <p:nvSpPr>
          <p:cNvPr id="26" name="Ellipszis 25">
            <a:hlinkClick r:id="rId2" action="ppaction://hlinksldjump"/>
          </p:cNvPr>
          <p:cNvSpPr>
            <a:spLocks noChangeAspect="1"/>
          </p:cNvSpPr>
          <p:nvPr/>
        </p:nvSpPr>
        <p:spPr>
          <a:xfrm>
            <a:off x="4967040" y="4152320"/>
            <a:ext cx="2160000" cy="2160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71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hu-H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Kér Istentől, és nem követel.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Ellipszis 26">
            <a:hlinkClick r:id="rId2" action="ppaction://hlinksldjump"/>
          </p:cNvPr>
          <p:cNvSpPr>
            <a:spLocks noChangeAspect="1"/>
          </p:cNvSpPr>
          <p:nvPr/>
        </p:nvSpPr>
        <p:spPr>
          <a:xfrm>
            <a:off x="4967040" y="1554099"/>
            <a:ext cx="2160000" cy="2160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71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Őszintén beszél Istennel.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Ellipszis 28">
            <a:hlinkClick r:id="rId2" action="ppaction://hlinksldjump"/>
          </p:cNvPr>
          <p:cNvSpPr>
            <a:spLocks noChangeAspect="1"/>
          </p:cNvSpPr>
          <p:nvPr/>
        </p:nvSpPr>
        <p:spPr>
          <a:xfrm>
            <a:off x="7665924" y="2385513"/>
            <a:ext cx="2160000" cy="2160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71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Hálás Istennek.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Ellipszis 23">
            <a:hlinkClick r:id="rId2" action="ppaction://hlinksldjump"/>
          </p:cNvPr>
          <p:cNvSpPr>
            <a:spLocks noChangeAspect="1"/>
          </p:cNvSpPr>
          <p:nvPr/>
        </p:nvSpPr>
        <p:spPr>
          <a:xfrm>
            <a:off x="2321717" y="2385513"/>
            <a:ext cx="2106439" cy="2160000"/>
          </a:xfrm>
          <a:prstGeom prst="ellipse">
            <a:avLst/>
          </a:prstGeom>
          <a:solidFill>
            <a:srgbClr val="EFD539"/>
          </a:solidFill>
          <a:ln>
            <a:noFill/>
          </a:ln>
          <a:scene3d>
            <a:camera prst="orthographicFront"/>
            <a:lightRig rig="threePt" dir="t"/>
          </a:scene3d>
          <a:sp3d>
            <a:bevelT w="571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Istenre figyel, és nem másokra.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2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A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226231" y="573438"/>
            <a:ext cx="5739538" cy="1900472"/>
          </a:xfrm>
          <a:prstGeom prst="rect">
            <a:avLst/>
          </a:prstGeom>
          <a:solidFill>
            <a:srgbClr val="A7E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prstClr val="white"/>
                </a:solidFill>
              </a:rPr>
              <a:t>Ez az egyik helyes válasz! </a:t>
            </a:r>
          </a:p>
          <a:p>
            <a:pPr algn="ctr"/>
            <a:r>
              <a:rPr lang="hu-HU" sz="3600" dirty="0" smtClean="0">
                <a:solidFill>
                  <a:prstClr val="white"/>
                </a:solidFill>
              </a:rPr>
              <a:t>De megtaláltad mindet?</a:t>
            </a:r>
            <a:endParaRPr lang="hu-HU" sz="3600" dirty="0">
              <a:solidFill>
                <a:prstClr val="white"/>
              </a:solidFill>
            </a:endParaRPr>
          </a:p>
        </p:txBody>
      </p:sp>
      <p:sp>
        <p:nvSpPr>
          <p:cNvPr id="7" name="Téglalap 6">
            <a:hlinkClick r:id="rId2" action="ppaction://hlinksldjump"/>
          </p:cNvPr>
          <p:cNvSpPr/>
          <p:nvPr/>
        </p:nvSpPr>
        <p:spPr>
          <a:xfrm>
            <a:off x="12865" y="4417104"/>
            <a:ext cx="5238427" cy="998086"/>
          </a:xfrm>
          <a:prstGeom prst="rect">
            <a:avLst/>
          </a:prstGeom>
          <a:solidFill>
            <a:srgbClr val="A7EA5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prstClr val="white"/>
                </a:solidFill>
              </a:rPr>
              <a:t>Ha NEM, akkor kattints ide,  folytasd!</a:t>
            </a:r>
          </a:p>
        </p:txBody>
      </p:sp>
      <p:sp>
        <p:nvSpPr>
          <p:cNvPr id="8" name="Téglalap 7">
            <a:hlinkClick r:id="rId3" action="ppaction://hlinksldjump"/>
          </p:cNvPr>
          <p:cNvSpPr/>
          <p:nvPr/>
        </p:nvSpPr>
        <p:spPr>
          <a:xfrm>
            <a:off x="6328475" y="4190830"/>
            <a:ext cx="5238427" cy="2411448"/>
          </a:xfrm>
          <a:prstGeom prst="rect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prstClr val="white"/>
                </a:solidFill>
              </a:rPr>
              <a:t>Ha IGEN, akkor kattints ide, mert minden kérdésre válaszoltál</a:t>
            </a:r>
          </a:p>
        </p:txBody>
      </p:sp>
      <p:sp>
        <p:nvSpPr>
          <p:cNvPr id="2" name="Lefelé nyíl 1"/>
          <p:cNvSpPr/>
          <p:nvPr/>
        </p:nvSpPr>
        <p:spPr>
          <a:xfrm rot="2371671">
            <a:off x="2385085" y="2242747"/>
            <a:ext cx="507877" cy="2017103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felé nyíl 9"/>
          <p:cNvSpPr/>
          <p:nvPr/>
        </p:nvSpPr>
        <p:spPr>
          <a:xfrm rot="19228329" flipH="1">
            <a:off x="8951251" y="2242746"/>
            <a:ext cx="507877" cy="2017103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854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0" y="2514899"/>
            <a:ext cx="5334493" cy="21859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>
                <a:solidFill>
                  <a:srgbClr val="000000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915" y="-34042"/>
            <a:ext cx="6859655" cy="689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0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124890"/>
            <a:ext cx="2049800" cy="6858001"/>
          </a:xfrm>
          <a:prstGeom prst="rect">
            <a:avLst/>
          </a:prstGeom>
          <a:solidFill>
            <a:srgbClr val="FEF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049801" y="-1"/>
            <a:ext cx="10142198" cy="20652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Hallgass egy énekelt alázatos imádságot! </a:t>
            </a:r>
          </a:p>
          <a:p>
            <a:r>
              <a:rPr lang="hu-H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Énekelheted Te is!</a:t>
            </a:r>
          </a:p>
          <a:p>
            <a:r>
              <a:rPr lang="hu-H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Kattints </a:t>
            </a:r>
            <a:r>
              <a:rPr lang="hu-HU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hangszóróra</a:t>
            </a:r>
            <a:r>
              <a:rPr lang="hu-H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9883"/>
            <a:ext cx="2066593" cy="206506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5"/>
          <a:srcRect l="2643" t="2848" r="2677" b="2532"/>
          <a:stretch/>
        </p:blipFill>
        <p:spPr>
          <a:xfrm>
            <a:off x="5599" y="4807892"/>
            <a:ext cx="2060995" cy="2041929"/>
          </a:xfrm>
          <a:prstGeom prst="rect">
            <a:avLst/>
          </a:prstGeom>
        </p:spPr>
      </p:pic>
      <p:pic>
        <p:nvPicPr>
          <p:cNvPr id="6" name="Jézus nyájas és szelíd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28379" y="268400"/>
            <a:ext cx="1528482" cy="152848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7"/>
          <a:srcRect t="10468" r="3218" b="5664"/>
          <a:stretch/>
        </p:blipFill>
        <p:spPr>
          <a:xfrm>
            <a:off x="2055398" y="2065283"/>
            <a:ext cx="10136602" cy="4792717"/>
          </a:xfrm>
          <a:prstGeom prst="rect">
            <a:avLst/>
          </a:prstGeom>
        </p:spPr>
      </p:pic>
      <p:sp>
        <p:nvSpPr>
          <p:cNvPr id="10" name="Szív 9"/>
          <p:cNvSpPr/>
          <p:nvPr/>
        </p:nvSpPr>
        <p:spPr>
          <a:xfrm>
            <a:off x="684171" y="2495378"/>
            <a:ext cx="703849" cy="794415"/>
          </a:xfrm>
          <a:prstGeom prst="heart">
            <a:avLst/>
          </a:prstGeom>
          <a:solidFill>
            <a:schemeClr val="accent5">
              <a:lumMod val="40000"/>
              <a:lumOff val="60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755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4000" dirty="0" smtClean="0">
              <a:solidFill>
                <a:schemeClr val="bg1"/>
              </a:solidFill>
            </a:endParaRPr>
          </a:p>
          <a:p>
            <a:endParaRPr lang="hu-HU" sz="4000" dirty="0" smtClean="0">
              <a:solidFill>
                <a:schemeClr val="bg1"/>
              </a:solidFill>
            </a:endParaRPr>
          </a:p>
        </p:txBody>
      </p:sp>
      <p:sp>
        <p:nvSpPr>
          <p:cNvPr id="11" name="Szív 10"/>
          <p:cNvSpPr/>
          <p:nvPr/>
        </p:nvSpPr>
        <p:spPr>
          <a:xfrm>
            <a:off x="684171" y="3254427"/>
            <a:ext cx="703849" cy="794415"/>
          </a:xfrm>
          <a:prstGeom prst="heart">
            <a:avLst/>
          </a:prstGeom>
          <a:solidFill>
            <a:schemeClr val="accent5">
              <a:lumMod val="40000"/>
              <a:lumOff val="60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755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4000" dirty="0" smtClean="0">
              <a:solidFill>
                <a:schemeClr val="bg1"/>
              </a:solidFill>
            </a:endParaRPr>
          </a:p>
          <a:p>
            <a:endParaRPr lang="hu-HU" sz="4000" dirty="0" smtClean="0">
              <a:solidFill>
                <a:schemeClr val="bg1"/>
              </a:solidFill>
            </a:endParaRPr>
          </a:p>
        </p:txBody>
      </p:sp>
      <p:sp>
        <p:nvSpPr>
          <p:cNvPr id="12" name="Szív 11"/>
          <p:cNvSpPr/>
          <p:nvPr/>
        </p:nvSpPr>
        <p:spPr>
          <a:xfrm>
            <a:off x="692568" y="4013476"/>
            <a:ext cx="703849" cy="794415"/>
          </a:xfrm>
          <a:prstGeom prst="heart">
            <a:avLst/>
          </a:prstGeom>
          <a:solidFill>
            <a:schemeClr val="accent5">
              <a:lumMod val="40000"/>
              <a:lumOff val="60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755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4000" dirty="0" smtClean="0">
              <a:solidFill>
                <a:schemeClr val="bg1"/>
              </a:solidFill>
            </a:endParaRPr>
          </a:p>
          <a:p>
            <a:endParaRPr lang="hu-HU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14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4335517" y="636592"/>
            <a:ext cx="7350672" cy="8348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következő oldalon egy feladatot találsz.</a:t>
            </a:r>
          </a:p>
        </p:txBody>
      </p:sp>
      <p:sp>
        <p:nvSpPr>
          <p:cNvPr id="3" name="Lekerekített téglalap 2">
            <a:hlinkClick r:id="rId2" action="ppaction://hlinksldjump"/>
          </p:cNvPr>
          <p:cNvSpPr/>
          <p:nvPr/>
        </p:nvSpPr>
        <p:spPr>
          <a:xfrm>
            <a:off x="1963592" y="2475282"/>
            <a:ext cx="3819401" cy="1731817"/>
          </a:xfrm>
          <a:prstGeom prst="roundRect">
            <a:avLst/>
          </a:prstGeom>
          <a:solidFill>
            <a:srgbClr val="C7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Ha lány vagy, akkor ide kattints, és itt találod a feladatot.</a:t>
            </a:r>
          </a:p>
          <a:p>
            <a:pPr algn="ctr"/>
            <a:endParaRPr lang="hu-HU" sz="2800" dirty="0"/>
          </a:p>
        </p:txBody>
      </p:sp>
      <p:sp>
        <p:nvSpPr>
          <p:cNvPr id="4" name="Lekerekített téglalap 3">
            <a:hlinkClick r:id="rId3" action="ppaction://hlinksldjump"/>
          </p:cNvPr>
          <p:cNvSpPr/>
          <p:nvPr/>
        </p:nvSpPr>
        <p:spPr>
          <a:xfrm>
            <a:off x="6329855" y="2475282"/>
            <a:ext cx="3819401" cy="1731817"/>
          </a:xfrm>
          <a:prstGeom prst="roundRect">
            <a:avLst/>
          </a:prstGeom>
          <a:solidFill>
            <a:srgbClr val="D7D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Ha fiú vagy, akkor ide kattints, és itt találod a feladatot.</a:t>
            </a:r>
          </a:p>
          <a:p>
            <a:pPr algn="ctr"/>
            <a:endParaRPr lang="hu-HU" sz="2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233" b="89769" l="75786" r="93883">
                        <a14:backgroundMark x1="75191" y1="10110" x2="75191" y2="10110"/>
                        <a14:backgroundMark x1="88020" y1="24726" x2="88020" y2="24726"/>
                        <a14:backgroundMark x1="88020" y1="24726" x2="48938" y2="2680"/>
                        <a14:backgroundMark x1="78165" y1="51644" x2="78165" y2="31060"/>
                        <a14:backgroundMark x1="81054" y1="40682" x2="79014" y2="33496"/>
                        <a14:backgroundMark x1="81903" y1="42875" x2="81903" y2="42875"/>
                        <a14:backgroundMark x1="81818" y1="42509" x2="81818" y2="42509"/>
                        <a14:backgroundMark x1="81478" y1="38002" x2="81478" y2="38002"/>
                      </a14:backgroundRemoval>
                    </a14:imgEffect>
                  </a14:imgLayer>
                </a14:imgProps>
              </a:ext>
            </a:extLst>
          </a:blip>
          <a:srcRect l="75321" t="28479" r="4616" b="12794"/>
          <a:stretch/>
        </p:blipFill>
        <p:spPr>
          <a:xfrm>
            <a:off x="9514489" y="2730764"/>
            <a:ext cx="1836683" cy="395236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29" b="100000" l="33045" r="100000">
                        <a14:foregroundMark x1="40922" y1="36917" x2="40922" y2="36917"/>
                        <a14:foregroundMark x1="38136" y1="34795" x2="38136" y2="34795"/>
                        <a14:foregroundMark x1="43132" y1="45403" x2="43132" y2="45403"/>
                        <a14:foregroundMark x1="37656" y1="45120" x2="37656" y2="45120"/>
                        <a14:foregroundMark x1="43228" y1="31825" x2="43228" y2="31825"/>
                        <a14:foregroundMark x1="45917" y1="49081" x2="45917" y2="49081"/>
                        <a14:foregroundMark x1="37944" y1="30552" x2="37944" y2="30552"/>
                        <a14:foregroundMark x1="45245" y1="38897" x2="45245" y2="31542"/>
                        <a14:foregroundMark x1="38136" y1="43564" x2="36984" y2="31400"/>
                        <a14:foregroundMark x1="39769" y1="41867" x2="38905" y2="35219"/>
                        <a14:foregroundMark x1="38809" y1="43989" x2="38040" y2="33663"/>
                        <a14:foregroundMark x1="36888" y1="32532" x2="37176" y2="38331"/>
                        <a14:foregroundMark x1="38136" y1="42857" x2="39673" y2="41301"/>
                        <a14:foregroundMark x1="36888" y1="33946" x2="39769" y2="38755"/>
                        <a14:foregroundMark x1="37368" y1="42150" x2="36984" y2="38472"/>
                        <a14:foregroundMark x1="37560" y1="42574" x2="37560" y2="42574"/>
                        <a14:foregroundMark x1="36984" y1="33663" x2="38905" y2="33663"/>
                        <a14:backgroundMark x1="47839" y1="55587" x2="57349" y2="99859"/>
                        <a14:backgroundMark x1="87800" y1="30127" x2="81940" y2="98586"/>
                        <a14:backgroundMark x1="59654" y1="57284" x2="18348" y2="55163"/>
                        <a14:backgroundMark x1="59366" y1="54314" x2="50720" y2="99859"/>
                        <a14:backgroundMark x1="81940" y1="61528" x2="83093" y2="99434"/>
                        <a14:backgroundMark x1="58790" y1="55163" x2="57925" y2="96888"/>
                        <a14:backgroundMark x1="53410" y1="42574" x2="51105" y2="424"/>
                        <a14:backgroundMark x1="35351" y1="52051" x2="58598" y2="53890"/>
                        <a14:backgroundMark x1="35255" y1="39463" x2="36792" y2="50071"/>
                        <a14:backgroundMark x1="48511" y1="31966" x2="46398" y2="37907"/>
                        <a14:backgroundMark x1="54755" y1="42999" x2="54755" y2="42999"/>
                        <a14:backgroundMark x1="50240" y1="42574" x2="49664" y2="37624"/>
                        <a14:backgroundMark x1="36792" y1="37907" x2="36311" y2="31825"/>
                        <a14:backgroundMark x1="37464" y1="42857" x2="36984" y2="38755"/>
                        <a14:backgroundMark x1="38809" y1="42574" x2="37176" y2="33098"/>
                      </a14:backgroundRemoval>
                    </a14:imgEffect>
                  </a14:imgLayer>
                </a14:imgProps>
              </a:ext>
            </a:extLst>
          </a:blip>
          <a:srcRect l="34367" t="3431" r="16215" b="8172"/>
          <a:stretch/>
        </p:blipFill>
        <p:spPr>
          <a:xfrm flipH="1">
            <a:off x="266257" y="2730764"/>
            <a:ext cx="2815697" cy="342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3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29" b="100000" l="9702" r="100000">
                        <a14:foregroundMark x1="40922" y1="36917" x2="40922" y2="36917"/>
                        <a14:foregroundMark x1="38136" y1="34795" x2="38136" y2="34795"/>
                        <a14:foregroundMark x1="43132" y1="45403" x2="43132" y2="454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2882" y="1415509"/>
            <a:ext cx="5450615" cy="3701811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0" y="0"/>
            <a:ext cx="12192000" cy="977462"/>
          </a:xfrm>
          <a:prstGeom prst="rect">
            <a:avLst/>
          </a:prstGeom>
          <a:solidFill>
            <a:srgbClr val="C94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Nézd meg a képet! Szerinted mit  mondjon Zsófi, ha töredelmes szívvel </a:t>
            </a:r>
          </a:p>
          <a:p>
            <a:pPr algn="ctr"/>
            <a:r>
              <a:rPr lang="hu-HU" sz="2400" dirty="0" smtClean="0"/>
              <a:t>szeretné elkerülni a bajt? Írd le a lapra vagy a füzetedbe! </a:t>
            </a:r>
          </a:p>
        </p:txBody>
      </p:sp>
      <p:sp>
        <p:nvSpPr>
          <p:cNvPr id="7" name="Téglalap 6"/>
          <p:cNvSpPr/>
          <p:nvPr/>
        </p:nvSpPr>
        <p:spPr>
          <a:xfrm>
            <a:off x="0" y="5350266"/>
            <a:ext cx="12192000" cy="1557580"/>
          </a:xfrm>
          <a:prstGeom prst="rect">
            <a:avLst/>
          </a:prstGeom>
          <a:solidFill>
            <a:srgbClr val="4C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Ha leírtad a választ, </a:t>
            </a:r>
            <a:r>
              <a:rPr lang="hu-HU" sz="2800" dirty="0" smtClean="0"/>
              <a:t>kattints a buborékra</a:t>
            </a:r>
            <a:r>
              <a:rPr lang="hu-HU" sz="2000" dirty="0" smtClean="0"/>
              <a:t>, és hasonlítsd össze a válaszokat! </a:t>
            </a:r>
          </a:p>
          <a:p>
            <a:pPr algn="ctr"/>
            <a:r>
              <a:rPr lang="hu-HU" sz="2000" dirty="0" smtClean="0"/>
              <a:t>A te válaszodban szerepel Zsófi 3. mondata? </a:t>
            </a:r>
          </a:p>
          <a:p>
            <a:pPr algn="ctr"/>
            <a:endParaRPr lang="hu-HU" sz="2400" dirty="0"/>
          </a:p>
          <a:p>
            <a:pPr algn="ctr"/>
            <a:endParaRPr lang="hu-HU" sz="2400" dirty="0" smtClean="0"/>
          </a:p>
        </p:txBody>
      </p:sp>
      <p:sp>
        <p:nvSpPr>
          <p:cNvPr id="8" name="Ellipszis buborék 7"/>
          <p:cNvSpPr/>
          <p:nvPr/>
        </p:nvSpPr>
        <p:spPr>
          <a:xfrm>
            <a:off x="7789423" y="1415509"/>
            <a:ext cx="4172975" cy="2201392"/>
          </a:xfrm>
          <a:prstGeom prst="wedgeEllipseCallout">
            <a:avLst>
              <a:gd name="adj1" fmla="val -71900"/>
              <a:gd name="adj2" fmla="val 25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buborék 8"/>
          <p:cNvSpPr/>
          <p:nvPr/>
        </p:nvSpPr>
        <p:spPr>
          <a:xfrm>
            <a:off x="7820954" y="1415509"/>
            <a:ext cx="4172975" cy="2201392"/>
          </a:xfrm>
          <a:prstGeom prst="wedgeEllipseCallout">
            <a:avLst>
              <a:gd name="adj1" fmla="val -71523"/>
              <a:gd name="adj2" fmla="val 18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B34D3D"/>
                </a:solidFill>
              </a:rPr>
              <a:t>Anya! </a:t>
            </a:r>
          </a:p>
          <a:p>
            <a:pPr algn="ctr"/>
            <a:r>
              <a:rPr lang="hu-HU" dirty="0" smtClean="0">
                <a:solidFill>
                  <a:srgbClr val="B34D3D"/>
                </a:solidFill>
              </a:rPr>
              <a:t>Nem tanultam rendesen.</a:t>
            </a:r>
          </a:p>
          <a:p>
            <a:pPr algn="ctr"/>
            <a:r>
              <a:rPr lang="hu-HU" dirty="0" smtClean="0">
                <a:solidFill>
                  <a:srgbClr val="B34D3D"/>
                </a:solidFill>
              </a:rPr>
              <a:t>Nagyon megbántam!</a:t>
            </a:r>
          </a:p>
        </p:txBody>
      </p:sp>
      <p:sp>
        <p:nvSpPr>
          <p:cNvPr id="2" name="Téglalap 1">
            <a:hlinkClick r:id="rId4" action="ppaction://hlinksldjump"/>
          </p:cNvPr>
          <p:cNvSpPr/>
          <p:nvPr/>
        </p:nvSpPr>
        <p:spPr>
          <a:xfrm>
            <a:off x="3593024" y="6129056"/>
            <a:ext cx="5005951" cy="793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Ide kattints a folytatáshoz!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0926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" y="1"/>
            <a:ext cx="12192000" cy="977462"/>
          </a:xfrm>
          <a:prstGeom prst="rect">
            <a:avLst/>
          </a:prstGeom>
          <a:solidFill>
            <a:srgbClr val="D7D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Nézd meg a képet! Szerinted mit  mondjon Tomi, ha töredelmes szívvel </a:t>
            </a:r>
          </a:p>
          <a:p>
            <a:pPr algn="ctr"/>
            <a:r>
              <a:rPr lang="hu-HU" sz="2400" dirty="0" smtClean="0"/>
              <a:t>szeretné elkerülni a bajt? Írd le a lapra vagy a füzetedbe!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5" b="89769" l="5438" r="93883">
                        <a14:backgroundMark x1="75191" y1="10110" x2="75191" y2="10110"/>
                        <a14:backgroundMark x1="88020" y1="24726" x2="88020" y2="24726"/>
                        <a14:backgroundMark x1="88020" y1="24726" x2="48938" y2="2680"/>
                      </a14:backgroundRemoval>
                    </a14:imgEffect>
                  </a14:imgLayer>
                </a14:imgProps>
              </a:ext>
            </a:extLst>
          </a:blip>
          <a:srcRect l="4582" r="4616" b="6883"/>
          <a:stretch/>
        </p:blipFill>
        <p:spPr>
          <a:xfrm>
            <a:off x="653288" y="1191736"/>
            <a:ext cx="6805064" cy="5130235"/>
          </a:xfrm>
          <a:prstGeom prst="rect">
            <a:avLst/>
          </a:prstGeom>
        </p:spPr>
      </p:pic>
      <p:sp>
        <p:nvSpPr>
          <p:cNvPr id="8" name="Ellipszis buborék 7"/>
          <p:cNvSpPr/>
          <p:nvPr/>
        </p:nvSpPr>
        <p:spPr>
          <a:xfrm>
            <a:off x="7773661" y="1334744"/>
            <a:ext cx="4172975" cy="2201392"/>
          </a:xfrm>
          <a:prstGeom prst="wedgeEllipseCallout">
            <a:avLst>
              <a:gd name="adj1" fmla="val -63211"/>
              <a:gd name="adj2" fmla="val 447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buborék 8"/>
          <p:cNvSpPr/>
          <p:nvPr/>
        </p:nvSpPr>
        <p:spPr>
          <a:xfrm>
            <a:off x="7773662" y="1334744"/>
            <a:ext cx="4172975" cy="2201392"/>
          </a:xfrm>
          <a:prstGeom prst="wedgeEllipseCallout">
            <a:avLst>
              <a:gd name="adj1" fmla="val -63211"/>
              <a:gd name="adj2" fmla="val 447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B34D3D"/>
                </a:solidFill>
              </a:rPr>
              <a:t>Tanító bácsi! Fociztunk, és kitörtem az ablakot! Bocsánatot kérek!</a:t>
            </a:r>
            <a:endParaRPr lang="hu-HU" dirty="0">
              <a:solidFill>
                <a:srgbClr val="B34D3D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" y="5922507"/>
            <a:ext cx="12192000" cy="977462"/>
          </a:xfrm>
          <a:prstGeom prst="rect">
            <a:avLst/>
          </a:prstGeom>
          <a:solidFill>
            <a:srgbClr val="4C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Ha leírtad a választ, </a:t>
            </a:r>
            <a:r>
              <a:rPr lang="hu-HU" sz="2800" dirty="0" smtClean="0"/>
              <a:t>kattints a buborékra</a:t>
            </a:r>
            <a:r>
              <a:rPr lang="hu-HU" sz="2400" dirty="0" smtClean="0"/>
              <a:t>, és hasonlítsd össze a válaszokat! </a:t>
            </a:r>
          </a:p>
          <a:p>
            <a:pPr algn="ctr"/>
            <a:r>
              <a:rPr lang="hu-HU" sz="2400" dirty="0" smtClean="0"/>
              <a:t>A te válaszodban szerepel Tomi 3. mondata?</a:t>
            </a:r>
          </a:p>
        </p:txBody>
      </p:sp>
    </p:spTree>
    <p:extLst>
      <p:ext uri="{BB962C8B-B14F-4D97-AF65-F5344CB8AC3E}">
        <p14:creationId xmlns:p14="http://schemas.microsoft.com/office/powerpoint/2010/main" val="37166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6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61" y="1366271"/>
            <a:ext cx="5327274" cy="53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zis 6"/>
          <p:cNvSpPr>
            <a:spLocks noChangeAspect="1"/>
          </p:cNvSpPr>
          <p:nvPr/>
        </p:nvSpPr>
        <p:spPr>
          <a:xfrm>
            <a:off x="7485073" y="2100861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804387" y="3233527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Hittanos!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Várunk a következő digitális hittanórára!</a:t>
            </a:r>
          </a:p>
        </p:txBody>
      </p:sp>
    </p:spTree>
    <p:extLst>
      <p:ext uri="{BB962C8B-B14F-4D97-AF65-F5344CB8AC3E}">
        <p14:creationId xmlns:p14="http://schemas.microsoft.com/office/powerpoint/2010/main" val="132188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907758" y="477505"/>
            <a:ext cx="3934395" cy="3727683"/>
            <a:chOff x="660108" y="560242"/>
            <a:chExt cx="3934395" cy="3727683"/>
          </a:xfrm>
        </p:grpSpPr>
        <p:sp>
          <p:nvSpPr>
            <p:cNvPr id="4" name="Ellipszis 3"/>
            <p:cNvSpPr>
              <a:spLocks noChangeAspect="1"/>
            </p:cNvSpPr>
            <p:nvPr/>
          </p:nvSpPr>
          <p:spPr>
            <a:xfrm>
              <a:off x="660108" y="560242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2000" dirty="0">
                <a:solidFill>
                  <a:srgbClr val="33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1082667" y="1237656"/>
              <a:ext cx="3089275" cy="267765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E7D6AF"/>
                  </a:solidFill>
                  <a:cs typeface="Arial" panose="020B0604020202020204" pitchFamily="34" charset="0"/>
                </a:rPr>
                <a:t>Kedves Szülők!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E7D6AF"/>
                  </a:solidFill>
                  <a:cs typeface="Arial" panose="020B0604020202020204" pitchFamily="34" charset="0"/>
                </a:rPr>
                <a:t>Köszönjük a segítségüket!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E7D6AF"/>
                  </a:solidFill>
                  <a:cs typeface="Arial" panose="020B0604020202020204" pitchFamily="34" charset="0"/>
                </a:rPr>
                <a:t>Isten áldását </a:t>
              </a:r>
              <a:r>
                <a:rPr lang="hu-HU" altLang="hu-HU" sz="2800" b="1" dirty="0" smtClean="0">
                  <a:solidFill>
                    <a:srgbClr val="E7D6AF"/>
                  </a:solidFill>
                  <a:cs typeface="Arial" panose="020B0604020202020204" pitchFamily="34" charset="0"/>
                </a:rPr>
                <a:t>kívánjuk ezzel </a:t>
              </a:r>
              <a:r>
                <a:rPr lang="hu-HU" altLang="hu-HU" sz="2800" b="1" dirty="0">
                  <a:solidFill>
                    <a:srgbClr val="E7D6AF"/>
                  </a:solidFill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7065353" y="2341347"/>
            <a:ext cx="350959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4E67C8"/>
              </a:buClr>
              <a:buFont typeface="Wingdings 3" panose="05040102010807070707" pitchFamily="18" charset="2"/>
              <a:buNone/>
            </a:pPr>
            <a:r>
              <a:rPr lang="hu-HU" sz="3200" b="1" dirty="0" smtClean="0">
                <a:solidFill>
                  <a:srgbClr val="E3C6B3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3200" b="1" dirty="0">
                <a:solidFill>
                  <a:srgbClr val="E3C6B3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3200" b="1" dirty="0" smtClean="0">
                <a:solidFill>
                  <a:srgbClr val="E3C6B3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3200" b="1" dirty="0">
                <a:solidFill>
                  <a:srgbClr val="E3C6B3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2" name="Téglalap 1"/>
          <p:cNvSpPr/>
          <p:nvPr/>
        </p:nvSpPr>
        <p:spPr>
          <a:xfrm>
            <a:off x="445017" y="5104147"/>
            <a:ext cx="6963317" cy="1015663"/>
          </a:xfrm>
          <a:prstGeom prst="rect">
            <a:avLst/>
          </a:prstGeom>
          <a:scene3d>
            <a:camera prst="orthographicFront"/>
            <a:lightRig rig="brightRoom" dir="t"/>
          </a:scene3d>
          <a:sp3d extrusionH="76200">
            <a:bevelT w="114300" prst="artDeco"/>
            <a:extrusionClr>
              <a:srgbClr val="E3C6B3"/>
            </a:extrusionClr>
          </a:sp3d>
        </p:spPr>
        <p:txBody>
          <a:bodyPr wrap="square">
            <a:spAutoFit/>
            <a:sp3d extrusionH="57150">
              <a:bevelT w="57150" h="38100" prst="artDeco"/>
            </a:sp3d>
          </a:bodyPr>
          <a:lstStyle/>
          <a:p>
            <a:pPr algn="ctr">
              <a:spcBef>
                <a:spcPct val="0"/>
              </a:spcBef>
            </a:pPr>
            <a:r>
              <a:rPr lang="hu-HU" altLang="hu-HU" sz="5400" b="1" dirty="0">
                <a:solidFill>
                  <a:prstClr val="white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6000" b="1" dirty="0">
                <a:solidFill>
                  <a:prstClr val="white"/>
                </a:solidFill>
                <a:cs typeface="Arial" panose="020B0604020202020204" pitchFamily="34" charset="0"/>
              </a:rPr>
              <a:t>, békesség!</a:t>
            </a:r>
          </a:p>
        </p:txBody>
      </p:sp>
      <p:sp>
        <p:nvSpPr>
          <p:cNvPr id="8" name="Szív 7"/>
          <p:cNvSpPr/>
          <p:nvPr/>
        </p:nvSpPr>
        <p:spPr>
          <a:xfrm>
            <a:off x="6257965" y="917375"/>
            <a:ext cx="5353050" cy="5525599"/>
          </a:xfrm>
          <a:prstGeom prst="heart">
            <a:avLst/>
          </a:prstGeom>
          <a:solidFill>
            <a:schemeClr val="accent5">
              <a:lumMod val="40000"/>
              <a:lumOff val="60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755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prstClr val="white"/>
              </a:solidFill>
            </a:endParaRPr>
          </a:p>
          <a:p>
            <a:pPr algn="ctr"/>
            <a:r>
              <a:rPr lang="hu-HU" sz="4000" dirty="0" smtClean="0">
                <a:solidFill>
                  <a:prstClr val="white"/>
                </a:solidFill>
              </a:rPr>
              <a:t> </a:t>
            </a:r>
            <a:endParaRPr lang="hu-HU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-5715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0" y="0"/>
            <a:ext cx="12192000" cy="1166316"/>
          </a:xfrm>
          <a:prstGeom prst="rect">
            <a:avLst/>
          </a:prstGeom>
          <a:solidFill>
            <a:srgbClr val="A07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50" algn="ctr"/>
            <a:r>
              <a:rPr lang="hu-HU" sz="3200" dirty="0" smtClean="0"/>
              <a:t>1. Kit látsz a képen? Kattints a helyes válaszra!</a:t>
            </a:r>
            <a:endParaRPr lang="hu-HU" sz="3200" dirty="0"/>
          </a:p>
        </p:txBody>
      </p:sp>
      <p:sp>
        <p:nvSpPr>
          <p:cNvPr id="7" name="Lekerekített téglalap 6">
            <a:hlinkClick r:id="rId2" action="ppaction://hlinksldjump"/>
          </p:cNvPr>
          <p:cNvSpPr/>
          <p:nvPr/>
        </p:nvSpPr>
        <p:spPr>
          <a:xfrm>
            <a:off x="7288755" y="2142149"/>
            <a:ext cx="4253144" cy="1007390"/>
          </a:xfrm>
          <a:prstGeom prst="roundRect">
            <a:avLst/>
          </a:prstGeom>
          <a:solidFill>
            <a:srgbClr val="D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/>
              <a:t>B. </a:t>
            </a:r>
            <a:r>
              <a:rPr lang="hu-HU" sz="2400" dirty="0"/>
              <a:t>Ő</a:t>
            </a:r>
            <a:r>
              <a:rPr lang="hu-HU" sz="2400" dirty="0" smtClean="0"/>
              <a:t> egy vámszedő. </a:t>
            </a:r>
            <a:endParaRPr lang="hu-HU" sz="2400" dirty="0"/>
          </a:p>
        </p:txBody>
      </p:sp>
      <p:sp>
        <p:nvSpPr>
          <p:cNvPr id="8" name="Lekerekített téglalap 7">
            <a:hlinkClick r:id="rId3" action="ppaction://hlinksldjump"/>
          </p:cNvPr>
          <p:cNvSpPr/>
          <p:nvPr/>
        </p:nvSpPr>
        <p:spPr>
          <a:xfrm>
            <a:off x="527569" y="2211694"/>
            <a:ext cx="4253144" cy="1007390"/>
          </a:xfrm>
          <a:prstGeom prst="roundRect">
            <a:avLst/>
          </a:prstGeom>
          <a:solidFill>
            <a:srgbClr val="D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/>
              <a:t>A. </a:t>
            </a:r>
            <a:r>
              <a:rPr lang="hu-HU" sz="2400" dirty="0"/>
              <a:t>Ő</a:t>
            </a:r>
            <a:r>
              <a:rPr lang="hu-HU" sz="2400" dirty="0" smtClean="0"/>
              <a:t> egy farizeus. </a:t>
            </a:r>
            <a:endParaRPr lang="hu-HU" sz="2400" dirty="0"/>
          </a:p>
        </p:txBody>
      </p:sp>
      <p:sp>
        <p:nvSpPr>
          <p:cNvPr id="9" name="Lekerekített téglalap 8">
            <a:hlinkClick r:id="rId3" action="ppaction://hlinksldjump"/>
          </p:cNvPr>
          <p:cNvSpPr/>
          <p:nvPr/>
        </p:nvSpPr>
        <p:spPr>
          <a:xfrm>
            <a:off x="527569" y="4264462"/>
            <a:ext cx="4253144" cy="1007390"/>
          </a:xfrm>
          <a:prstGeom prst="roundRect">
            <a:avLst/>
          </a:prstGeom>
          <a:solidFill>
            <a:srgbClr val="D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/>
              <a:t>C. </a:t>
            </a:r>
            <a:r>
              <a:rPr lang="hu-HU" sz="2400" dirty="0"/>
              <a:t>Ő</a:t>
            </a:r>
            <a:r>
              <a:rPr lang="hu-HU" sz="2400" dirty="0" smtClean="0"/>
              <a:t> egy pap. </a:t>
            </a:r>
            <a:endParaRPr lang="hu-HU" sz="2400" dirty="0"/>
          </a:p>
        </p:txBody>
      </p:sp>
      <p:sp>
        <p:nvSpPr>
          <p:cNvPr id="10" name="Lekerekített téglalap 9">
            <a:hlinkClick r:id="rId3" action="ppaction://hlinksldjump"/>
          </p:cNvPr>
          <p:cNvSpPr/>
          <p:nvPr/>
        </p:nvSpPr>
        <p:spPr>
          <a:xfrm>
            <a:off x="7288755" y="4156424"/>
            <a:ext cx="4253144" cy="1007390"/>
          </a:xfrm>
          <a:prstGeom prst="roundRect">
            <a:avLst/>
          </a:prstGeom>
          <a:solidFill>
            <a:srgbClr val="D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/>
              <a:t>D. </a:t>
            </a:r>
            <a:r>
              <a:rPr lang="hu-HU" sz="2400" dirty="0"/>
              <a:t>Ő</a:t>
            </a:r>
            <a:r>
              <a:rPr lang="hu-HU" sz="2400" dirty="0" smtClean="0"/>
              <a:t> egy király.  </a:t>
            </a:r>
            <a:endParaRPr lang="hu-HU" sz="2400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73" b="96166" l="9574" r="8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2"/>
          <a:stretch/>
        </p:blipFill>
        <p:spPr>
          <a:xfrm>
            <a:off x="4411342" y="1452448"/>
            <a:ext cx="3226587" cy="5405552"/>
          </a:xfrm>
          <a:custGeom>
            <a:avLst/>
            <a:gdLst>
              <a:gd name="connsiteX0" fmla="*/ 771167 w 3246785"/>
              <a:gd name="connsiteY0" fmla="*/ 271599 h 5405552"/>
              <a:gd name="connsiteX1" fmla="*/ 313967 w 3246785"/>
              <a:gd name="connsiteY1" fmla="*/ 728799 h 5405552"/>
              <a:gd name="connsiteX2" fmla="*/ 771167 w 3246785"/>
              <a:gd name="connsiteY2" fmla="*/ 1185999 h 5405552"/>
              <a:gd name="connsiteX3" fmla="*/ 1228367 w 3246785"/>
              <a:gd name="connsiteY3" fmla="*/ 728799 h 5405552"/>
              <a:gd name="connsiteX4" fmla="*/ 771167 w 3246785"/>
              <a:gd name="connsiteY4" fmla="*/ 271599 h 5405552"/>
              <a:gd name="connsiteX5" fmla="*/ 0 w 3246785"/>
              <a:gd name="connsiteY5" fmla="*/ 0 h 5405552"/>
              <a:gd name="connsiteX6" fmla="*/ 3246785 w 3246785"/>
              <a:gd name="connsiteY6" fmla="*/ 0 h 5405552"/>
              <a:gd name="connsiteX7" fmla="*/ 3246785 w 3246785"/>
              <a:gd name="connsiteY7" fmla="*/ 5405552 h 5405552"/>
              <a:gd name="connsiteX8" fmla="*/ 0 w 3246785"/>
              <a:gd name="connsiteY8" fmla="*/ 5405552 h 540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6785" h="5405552">
                <a:moveTo>
                  <a:pt x="771167" y="271599"/>
                </a:moveTo>
                <a:cubicBezTo>
                  <a:pt x="518662" y="271599"/>
                  <a:pt x="313967" y="476294"/>
                  <a:pt x="313967" y="728799"/>
                </a:cubicBezTo>
                <a:cubicBezTo>
                  <a:pt x="313967" y="981304"/>
                  <a:pt x="518662" y="1185999"/>
                  <a:pt x="771167" y="1185999"/>
                </a:cubicBezTo>
                <a:cubicBezTo>
                  <a:pt x="1023672" y="1185999"/>
                  <a:pt x="1228367" y="981304"/>
                  <a:pt x="1228367" y="728799"/>
                </a:cubicBezTo>
                <a:cubicBezTo>
                  <a:pt x="1228367" y="476294"/>
                  <a:pt x="1023672" y="271599"/>
                  <a:pt x="771167" y="271599"/>
                </a:cubicBezTo>
                <a:close/>
                <a:moveTo>
                  <a:pt x="0" y="0"/>
                </a:moveTo>
                <a:lnTo>
                  <a:pt x="3246785" y="0"/>
                </a:lnTo>
                <a:lnTo>
                  <a:pt x="3246785" y="5405552"/>
                </a:lnTo>
                <a:lnTo>
                  <a:pt x="0" y="540555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6228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4637924" y="2224995"/>
            <a:ext cx="5238427" cy="998086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Sajnos ez a válasz helytelen!</a:t>
            </a:r>
            <a:endParaRPr lang="hu-HU" dirty="0"/>
          </a:p>
        </p:txBody>
      </p:sp>
      <p:sp>
        <p:nvSpPr>
          <p:cNvPr id="6" name="Téglalap 5">
            <a:hlinkClick r:id="rId2" action="ppaction://hlinksldjump"/>
          </p:cNvPr>
          <p:cNvSpPr/>
          <p:nvPr/>
        </p:nvSpPr>
        <p:spPr>
          <a:xfrm>
            <a:off x="4637923" y="4154535"/>
            <a:ext cx="5238427" cy="998086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Kattints ide, és próbáld meg újra!</a:t>
            </a:r>
            <a:endParaRPr lang="hu-HU" dirty="0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73" b="96166" l="9574" r="8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2"/>
          <a:stretch/>
        </p:blipFill>
        <p:spPr>
          <a:xfrm>
            <a:off x="1226707" y="1074075"/>
            <a:ext cx="3226587" cy="5405552"/>
          </a:xfrm>
          <a:custGeom>
            <a:avLst/>
            <a:gdLst>
              <a:gd name="connsiteX0" fmla="*/ 771167 w 3246785"/>
              <a:gd name="connsiteY0" fmla="*/ 271599 h 5405552"/>
              <a:gd name="connsiteX1" fmla="*/ 313967 w 3246785"/>
              <a:gd name="connsiteY1" fmla="*/ 728799 h 5405552"/>
              <a:gd name="connsiteX2" fmla="*/ 771167 w 3246785"/>
              <a:gd name="connsiteY2" fmla="*/ 1185999 h 5405552"/>
              <a:gd name="connsiteX3" fmla="*/ 1228367 w 3246785"/>
              <a:gd name="connsiteY3" fmla="*/ 728799 h 5405552"/>
              <a:gd name="connsiteX4" fmla="*/ 771167 w 3246785"/>
              <a:gd name="connsiteY4" fmla="*/ 271599 h 5405552"/>
              <a:gd name="connsiteX5" fmla="*/ 0 w 3246785"/>
              <a:gd name="connsiteY5" fmla="*/ 0 h 5405552"/>
              <a:gd name="connsiteX6" fmla="*/ 3246785 w 3246785"/>
              <a:gd name="connsiteY6" fmla="*/ 0 h 5405552"/>
              <a:gd name="connsiteX7" fmla="*/ 3246785 w 3246785"/>
              <a:gd name="connsiteY7" fmla="*/ 5405552 h 5405552"/>
              <a:gd name="connsiteX8" fmla="*/ 0 w 3246785"/>
              <a:gd name="connsiteY8" fmla="*/ 5405552 h 540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6785" h="5405552">
                <a:moveTo>
                  <a:pt x="771167" y="271599"/>
                </a:moveTo>
                <a:cubicBezTo>
                  <a:pt x="518662" y="271599"/>
                  <a:pt x="313967" y="476294"/>
                  <a:pt x="313967" y="728799"/>
                </a:cubicBezTo>
                <a:cubicBezTo>
                  <a:pt x="313967" y="981304"/>
                  <a:pt x="518662" y="1185999"/>
                  <a:pt x="771167" y="1185999"/>
                </a:cubicBezTo>
                <a:cubicBezTo>
                  <a:pt x="1023672" y="1185999"/>
                  <a:pt x="1228367" y="981304"/>
                  <a:pt x="1228367" y="728799"/>
                </a:cubicBezTo>
                <a:cubicBezTo>
                  <a:pt x="1228367" y="476294"/>
                  <a:pt x="1023672" y="271599"/>
                  <a:pt x="771167" y="271599"/>
                </a:cubicBezTo>
                <a:close/>
                <a:moveTo>
                  <a:pt x="0" y="0"/>
                </a:moveTo>
                <a:lnTo>
                  <a:pt x="3246785" y="0"/>
                </a:lnTo>
                <a:lnTo>
                  <a:pt x="3246785" y="5405552"/>
                </a:lnTo>
                <a:lnTo>
                  <a:pt x="0" y="540555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1941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A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4602997" y="2033158"/>
            <a:ext cx="7036191" cy="998086"/>
          </a:xfrm>
          <a:prstGeom prst="rect">
            <a:avLst/>
          </a:prstGeom>
          <a:solidFill>
            <a:srgbClr val="A7EA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prstClr val="white"/>
                </a:solidFill>
              </a:rPr>
              <a:t>Ez a válasz helyes! Ő egy vámszedő, akiről Jézus elmondott egy történetet.</a:t>
            </a:r>
            <a:endParaRPr lang="hu-HU" sz="2800" dirty="0">
              <a:solidFill>
                <a:prstClr val="white"/>
              </a:solidFill>
            </a:endParaRPr>
          </a:p>
        </p:txBody>
      </p:sp>
      <p:sp>
        <p:nvSpPr>
          <p:cNvPr id="6" name="Téglalap 5">
            <a:hlinkClick r:id="rId2" action="ppaction://hlinksldjump"/>
          </p:cNvPr>
          <p:cNvSpPr/>
          <p:nvPr/>
        </p:nvSpPr>
        <p:spPr>
          <a:xfrm>
            <a:off x="4616645" y="3614856"/>
            <a:ext cx="5238427" cy="998086"/>
          </a:xfrm>
          <a:prstGeom prst="rect">
            <a:avLst/>
          </a:prstGeom>
          <a:solidFill>
            <a:srgbClr val="A7EA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prstClr val="white"/>
                </a:solidFill>
              </a:rPr>
              <a:t>Kattints ide! Folytasd a kvízt!</a:t>
            </a:r>
            <a:endParaRPr lang="hu-HU" sz="2800" dirty="0">
              <a:solidFill>
                <a:prstClr val="white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73" b="96166" l="9574" r="8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2"/>
          <a:stretch/>
        </p:blipFill>
        <p:spPr>
          <a:xfrm>
            <a:off x="1557783" y="1184434"/>
            <a:ext cx="3226587" cy="5405552"/>
          </a:xfrm>
          <a:custGeom>
            <a:avLst/>
            <a:gdLst>
              <a:gd name="connsiteX0" fmla="*/ 771167 w 3246785"/>
              <a:gd name="connsiteY0" fmla="*/ 271599 h 5405552"/>
              <a:gd name="connsiteX1" fmla="*/ 313967 w 3246785"/>
              <a:gd name="connsiteY1" fmla="*/ 728799 h 5405552"/>
              <a:gd name="connsiteX2" fmla="*/ 771167 w 3246785"/>
              <a:gd name="connsiteY2" fmla="*/ 1185999 h 5405552"/>
              <a:gd name="connsiteX3" fmla="*/ 1228367 w 3246785"/>
              <a:gd name="connsiteY3" fmla="*/ 728799 h 5405552"/>
              <a:gd name="connsiteX4" fmla="*/ 771167 w 3246785"/>
              <a:gd name="connsiteY4" fmla="*/ 271599 h 5405552"/>
              <a:gd name="connsiteX5" fmla="*/ 0 w 3246785"/>
              <a:gd name="connsiteY5" fmla="*/ 0 h 5405552"/>
              <a:gd name="connsiteX6" fmla="*/ 3246785 w 3246785"/>
              <a:gd name="connsiteY6" fmla="*/ 0 h 5405552"/>
              <a:gd name="connsiteX7" fmla="*/ 3246785 w 3246785"/>
              <a:gd name="connsiteY7" fmla="*/ 5405552 h 5405552"/>
              <a:gd name="connsiteX8" fmla="*/ 0 w 3246785"/>
              <a:gd name="connsiteY8" fmla="*/ 5405552 h 540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6785" h="5405552">
                <a:moveTo>
                  <a:pt x="771167" y="271599"/>
                </a:moveTo>
                <a:cubicBezTo>
                  <a:pt x="518662" y="271599"/>
                  <a:pt x="313967" y="476294"/>
                  <a:pt x="313967" y="728799"/>
                </a:cubicBezTo>
                <a:cubicBezTo>
                  <a:pt x="313967" y="981304"/>
                  <a:pt x="518662" y="1185999"/>
                  <a:pt x="771167" y="1185999"/>
                </a:cubicBezTo>
                <a:cubicBezTo>
                  <a:pt x="1023672" y="1185999"/>
                  <a:pt x="1228367" y="981304"/>
                  <a:pt x="1228367" y="728799"/>
                </a:cubicBezTo>
                <a:cubicBezTo>
                  <a:pt x="1228367" y="476294"/>
                  <a:pt x="1023672" y="271599"/>
                  <a:pt x="771167" y="271599"/>
                </a:cubicBezTo>
                <a:close/>
                <a:moveTo>
                  <a:pt x="0" y="0"/>
                </a:moveTo>
                <a:lnTo>
                  <a:pt x="3246785" y="0"/>
                </a:lnTo>
                <a:lnTo>
                  <a:pt x="3246785" y="5405552"/>
                </a:lnTo>
                <a:lnTo>
                  <a:pt x="0" y="540555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2965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12192000" cy="1166316"/>
          </a:xfrm>
          <a:prstGeom prst="rect">
            <a:avLst/>
          </a:prstGeom>
          <a:solidFill>
            <a:srgbClr val="A07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 indent="-77788" algn="ctr"/>
            <a:endParaRPr lang="hu-HU" sz="3200" dirty="0" smtClean="0"/>
          </a:p>
          <a:p>
            <a:pPr marL="263525" indent="-77788" algn="ctr"/>
            <a:r>
              <a:rPr lang="hu-HU" sz="3200" dirty="0" smtClean="0"/>
              <a:t>2. Kit látsz a képen</a:t>
            </a:r>
            <a:r>
              <a:rPr lang="hu-HU" sz="3200" dirty="0"/>
              <a:t>? Kattints a helyes válaszra!</a:t>
            </a:r>
          </a:p>
          <a:p>
            <a:pPr marL="263525" indent="-77788" algn="ctr"/>
            <a:endParaRPr lang="hu-HU" sz="3200" dirty="0"/>
          </a:p>
        </p:txBody>
      </p:sp>
      <p:sp>
        <p:nvSpPr>
          <p:cNvPr id="4" name="Lekerekített téglalap 3">
            <a:hlinkClick r:id="rId2" action="ppaction://hlinksldjump"/>
          </p:cNvPr>
          <p:cNvSpPr/>
          <p:nvPr/>
        </p:nvSpPr>
        <p:spPr>
          <a:xfrm>
            <a:off x="7545014" y="2135207"/>
            <a:ext cx="4253144" cy="1007390"/>
          </a:xfrm>
          <a:prstGeom prst="roundRect">
            <a:avLst/>
          </a:prstGeom>
          <a:solidFill>
            <a:srgbClr val="D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/>
              <a:t>B</a:t>
            </a:r>
            <a:r>
              <a:rPr lang="hu-HU" sz="2400" dirty="0" smtClean="0"/>
              <a:t>. Ő egy király. </a:t>
            </a:r>
            <a:endParaRPr lang="hu-HU" sz="2400" dirty="0"/>
          </a:p>
        </p:txBody>
      </p:sp>
      <p:sp>
        <p:nvSpPr>
          <p:cNvPr id="5" name="Lekerekített téglalap 4">
            <a:hlinkClick r:id="rId2" action="ppaction://hlinksldjump"/>
          </p:cNvPr>
          <p:cNvSpPr/>
          <p:nvPr/>
        </p:nvSpPr>
        <p:spPr>
          <a:xfrm>
            <a:off x="7545014" y="4223890"/>
            <a:ext cx="4253144" cy="1007390"/>
          </a:xfrm>
          <a:prstGeom prst="roundRect">
            <a:avLst/>
          </a:prstGeom>
          <a:solidFill>
            <a:srgbClr val="D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/>
              <a:t>D</a:t>
            </a:r>
            <a:r>
              <a:rPr lang="hu-HU" sz="2400" dirty="0" smtClean="0"/>
              <a:t>. Ez egy vámszedő. </a:t>
            </a:r>
            <a:endParaRPr lang="hu-HU" sz="2400" dirty="0"/>
          </a:p>
        </p:txBody>
      </p:sp>
      <p:sp>
        <p:nvSpPr>
          <p:cNvPr id="6" name="Lekerekített téglalap 5">
            <a:hlinkClick r:id="rId3" action="ppaction://hlinksldjump"/>
          </p:cNvPr>
          <p:cNvSpPr/>
          <p:nvPr/>
        </p:nvSpPr>
        <p:spPr>
          <a:xfrm>
            <a:off x="511459" y="4223890"/>
            <a:ext cx="4253144" cy="1007390"/>
          </a:xfrm>
          <a:prstGeom prst="roundRect">
            <a:avLst/>
          </a:prstGeom>
          <a:solidFill>
            <a:srgbClr val="D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/>
              <a:t>C</a:t>
            </a:r>
            <a:r>
              <a:rPr lang="hu-HU" sz="2400" dirty="0" smtClean="0"/>
              <a:t>. Ez egy farizeus. </a:t>
            </a:r>
            <a:endParaRPr lang="hu-HU" sz="2400" dirty="0"/>
          </a:p>
        </p:txBody>
      </p:sp>
      <p:sp>
        <p:nvSpPr>
          <p:cNvPr id="7" name="Lekerekített téglalap 6">
            <a:hlinkClick r:id="rId2" action="ppaction://hlinksldjump"/>
          </p:cNvPr>
          <p:cNvSpPr/>
          <p:nvPr/>
        </p:nvSpPr>
        <p:spPr>
          <a:xfrm>
            <a:off x="511459" y="2191408"/>
            <a:ext cx="4253144" cy="1007390"/>
          </a:xfrm>
          <a:prstGeom prst="roundRect">
            <a:avLst/>
          </a:prstGeom>
          <a:solidFill>
            <a:srgbClr val="D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/>
              <a:t>A. Ő egy énekes. </a:t>
            </a:r>
            <a:endParaRPr lang="hu-HU" sz="24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2" b="100000" l="1361" r="97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477" y="2135207"/>
            <a:ext cx="3035537" cy="386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4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331270" y="2551447"/>
            <a:ext cx="5238427" cy="998086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Sajnos ez a válasz helytelen!</a:t>
            </a:r>
            <a:endParaRPr lang="hu-HU" dirty="0"/>
          </a:p>
        </p:txBody>
      </p:sp>
      <p:sp>
        <p:nvSpPr>
          <p:cNvPr id="6" name="Téglalap 5">
            <a:hlinkClick r:id="rId2" action="ppaction://hlinksldjump"/>
          </p:cNvPr>
          <p:cNvSpPr/>
          <p:nvPr/>
        </p:nvSpPr>
        <p:spPr>
          <a:xfrm>
            <a:off x="2248144" y="4239603"/>
            <a:ext cx="5238427" cy="998086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Kattints ide, és próbáld meg újra!</a:t>
            </a:r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2" b="100000" l="1361" r="97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268" y="1712126"/>
            <a:ext cx="3035537" cy="386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1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A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919487" y="1570355"/>
            <a:ext cx="5853272" cy="1869100"/>
          </a:xfrm>
          <a:prstGeom prst="rect">
            <a:avLst/>
          </a:prstGeom>
          <a:solidFill>
            <a:srgbClr val="A7EA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dirty="0" smtClean="0">
                <a:solidFill>
                  <a:prstClr val="white"/>
                </a:solidFill>
              </a:rPr>
              <a:t>Ez a válasz helyes! </a:t>
            </a:r>
          </a:p>
          <a:p>
            <a:r>
              <a:rPr lang="hu-HU" sz="2800" dirty="0" smtClean="0">
                <a:solidFill>
                  <a:prstClr val="white"/>
                </a:solidFill>
              </a:rPr>
              <a:t>Ő a képen egy farizeus, egy vallási csoport tagja. akiről Jézus tanított.</a:t>
            </a:r>
            <a:endParaRPr lang="hu-HU" sz="2800" dirty="0">
              <a:solidFill>
                <a:prstClr val="white"/>
              </a:solidFill>
            </a:endParaRPr>
          </a:p>
        </p:txBody>
      </p:sp>
      <p:sp>
        <p:nvSpPr>
          <p:cNvPr id="6" name="Téglalap 5">
            <a:hlinkClick r:id="rId2" action="ppaction://hlinksldjump"/>
          </p:cNvPr>
          <p:cNvSpPr/>
          <p:nvPr/>
        </p:nvSpPr>
        <p:spPr>
          <a:xfrm>
            <a:off x="1031681" y="3983924"/>
            <a:ext cx="5238427" cy="998086"/>
          </a:xfrm>
          <a:prstGeom prst="rect">
            <a:avLst/>
          </a:prstGeom>
          <a:solidFill>
            <a:srgbClr val="A7EA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prstClr val="white"/>
                </a:solidFill>
              </a:rPr>
              <a:t>Kattints ide! Folytasd a kvízt!</a:t>
            </a:r>
            <a:endParaRPr lang="hu-HU" sz="2800" dirty="0">
              <a:solidFill>
                <a:prstClr val="white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2" b="100000" l="1361" r="97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142" y="1570355"/>
            <a:ext cx="3035537" cy="386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8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-5715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-82047" y="0"/>
            <a:ext cx="12274047" cy="1166316"/>
          </a:xfrm>
          <a:prstGeom prst="rect">
            <a:avLst/>
          </a:prstGeom>
          <a:solidFill>
            <a:srgbClr val="A07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50" algn="ctr"/>
            <a:r>
              <a:rPr lang="hu-HU" sz="2800" dirty="0" smtClean="0"/>
              <a:t>3. Melyik állítás igaz a farizeusra? Kattints a helyes válaszra!</a:t>
            </a:r>
            <a:endParaRPr lang="hu-HU" sz="2800" dirty="0"/>
          </a:p>
        </p:txBody>
      </p:sp>
      <p:sp>
        <p:nvSpPr>
          <p:cNvPr id="4" name="Lekerekített téglalap 3">
            <a:hlinkClick r:id="rId2" action="ppaction://hlinksldjump"/>
          </p:cNvPr>
          <p:cNvSpPr/>
          <p:nvPr/>
        </p:nvSpPr>
        <p:spPr>
          <a:xfrm>
            <a:off x="205199" y="1401672"/>
            <a:ext cx="6602278" cy="1007390"/>
          </a:xfrm>
          <a:prstGeom prst="roundRect">
            <a:avLst/>
          </a:prstGeom>
          <a:solidFill>
            <a:srgbClr val="D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/>
              <a:t>A. Hetente kétszer böjtölt. Mindenből tizedet fizetett. </a:t>
            </a:r>
            <a:endParaRPr lang="hu-HU" sz="2400" dirty="0"/>
          </a:p>
        </p:txBody>
      </p:sp>
      <p:sp>
        <p:nvSpPr>
          <p:cNvPr id="7" name="Lekerekített téglalap 6">
            <a:hlinkClick r:id="rId3" action="ppaction://hlinksldjump"/>
          </p:cNvPr>
          <p:cNvSpPr/>
          <p:nvPr/>
        </p:nvSpPr>
        <p:spPr>
          <a:xfrm>
            <a:off x="205199" y="2724345"/>
            <a:ext cx="6602278" cy="1007390"/>
          </a:xfrm>
          <a:prstGeom prst="roundRect">
            <a:avLst/>
          </a:prstGeom>
          <a:solidFill>
            <a:srgbClr val="D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/>
              <a:t>B. Zenész volt a foglalkozása.</a:t>
            </a:r>
            <a:endParaRPr lang="hu-HU" sz="2400" dirty="0"/>
          </a:p>
        </p:txBody>
      </p:sp>
      <p:sp>
        <p:nvSpPr>
          <p:cNvPr id="9" name="Lekerekített téglalap 8"/>
          <p:cNvSpPr/>
          <p:nvPr/>
        </p:nvSpPr>
        <p:spPr>
          <a:xfrm>
            <a:off x="205199" y="4155503"/>
            <a:ext cx="6602278" cy="1007390"/>
          </a:xfrm>
          <a:prstGeom prst="roundRect">
            <a:avLst/>
          </a:prstGeom>
          <a:solidFill>
            <a:srgbClr val="D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/>
              <a:t>C. Jézus tanítványai közé tartozott.</a:t>
            </a:r>
            <a:endParaRPr lang="hu-HU" sz="2400" dirty="0"/>
          </a:p>
        </p:txBody>
      </p:sp>
      <p:sp>
        <p:nvSpPr>
          <p:cNvPr id="10" name="Lekerekített téglalap 9">
            <a:hlinkClick r:id="rId3" action="ppaction://hlinksldjump"/>
          </p:cNvPr>
          <p:cNvSpPr/>
          <p:nvPr/>
        </p:nvSpPr>
        <p:spPr>
          <a:xfrm>
            <a:off x="205199" y="5558799"/>
            <a:ext cx="6602278" cy="1007390"/>
          </a:xfrm>
          <a:prstGeom prst="roundRect">
            <a:avLst/>
          </a:prstGeom>
          <a:solidFill>
            <a:srgbClr val="D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/>
              <a:t>D.  Kereskedő volt.</a:t>
            </a:r>
            <a:endParaRPr lang="hu-HU" sz="2400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2" b="100000" l="1361" r="97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7394" y="1905367"/>
            <a:ext cx="3035537" cy="386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5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urbulenci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3534</TotalTime>
  <Words>738</Words>
  <Application>Microsoft Office PowerPoint</Application>
  <PresentationFormat>Szélesvásznú</PresentationFormat>
  <Paragraphs>110</Paragraphs>
  <Slides>25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1" baseType="lpstr">
      <vt:lpstr>Arial</vt:lpstr>
      <vt:lpstr>Calibri</vt:lpstr>
      <vt:lpstr>Comic Sans MS</vt:lpstr>
      <vt:lpstr>Times New Roman</vt:lpstr>
      <vt:lpstr>Wingdings 3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Szászi Andrea</cp:lastModifiedBy>
  <cp:revision>333</cp:revision>
  <dcterms:created xsi:type="dcterms:W3CDTF">2020-04-05T07:55:46Z</dcterms:created>
  <dcterms:modified xsi:type="dcterms:W3CDTF">2020-04-28T08:13:33Z</dcterms:modified>
</cp:coreProperties>
</file>