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0" r:id="rId3"/>
    <p:sldId id="261" r:id="rId4"/>
    <p:sldId id="302" r:id="rId5"/>
    <p:sldId id="297" r:id="rId6"/>
    <p:sldId id="303" r:id="rId7"/>
    <p:sldId id="300" r:id="rId8"/>
    <p:sldId id="304" r:id="rId9"/>
    <p:sldId id="301" r:id="rId10"/>
    <p:sldId id="306" r:id="rId11"/>
    <p:sldId id="308" r:id="rId12"/>
    <p:sldId id="293" r:id="rId13"/>
    <p:sldId id="307" r:id="rId14"/>
    <p:sldId id="316" r:id="rId15"/>
    <p:sldId id="315" r:id="rId16"/>
    <p:sldId id="313" r:id="rId17"/>
    <p:sldId id="291" r:id="rId18"/>
    <p:sldId id="294" r:id="rId19"/>
    <p:sldId id="262" r:id="rId20"/>
    <p:sldId id="263" r:id="rId21"/>
    <p:sldId id="264" r:id="rId2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CA5"/>
    <a:srgbClr val="FBE1A8"/>
    <a:srgbClr val="FFFF99"/>
    <a:srgbClr val="DCDCDC"/>
    <a:srgbClr val="B200C0"/>
    <a:srgbClr val="B3880D"/>
    <a:srgbClr val="991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732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16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0212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8305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912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248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299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Élőláb hely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3749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Élőláb hely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416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Élőláb hely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19944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844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332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735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80116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2053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28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58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Élőláb hely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163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Élőláb hely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914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Élőláb hely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395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803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420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5828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77F4A4-E89C-4CE7-84B9-B7A33F251278}"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2020. 05. 26.</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C479F1-DBC2-425A-ACBC-AD452271F5EC}"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393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ps.com/download"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6.wdp"/><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learningapps.org/watch?v=p086vjbbc20"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earningapps.org/watch?v=p3hgkxyy520"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llipszis 1"/>
          <p:cNvSpPr/>
          <p:nvPr/>
        </p:nvSpPr>
        <p:spPr>
          <a:xfrm>
            <a:off x="711921" y="1472033"/>
            <a:ext cx="2142309" cy="20127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1"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DIGITÁLIS </a:t>
            </a:r>
            <a:r>
              <a:rPr kumimoji="0" lang="hu-HU"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HITTANÓRA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zövegdoboz 2"/>
          <p:cNvSpPr txBox="1"/>
          <p:nvPr/>
        </p:nvSpPr>
        <p:spPr>
          <a:xfrm>
            <a:off x="3540034" y="1472033"/>
            <a:ext cx="8307251" cy="4893647"/>
          </a:xfrm>
          <a:prstGeom prst="rect">
            <a:avLst/>
          </a:prstGeom>
          <a:solidFill>
            <a:schemeClr val="bg2">
              <a:lumMod val="75000"/>
            </a:schemeClr>
          </a:solidFill>
          <a:ln w="88900" cap="flat">
            <a:gradFill>
              <a:gsLst>
                <a:gs pos="0">
                  <a:schemeClr val="accent1">
                    <a:lumMod val="5000"/>
                    <a:lumOff val="95000"/>
                  </a:schemeClr>
                </a:gs>
                <a:gs pos="9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Kedves Szülők!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Kérjük, hogy segítsenek a gyermeküknek a hittanóra tananyagának az elsajátításában!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 digitális hittanórán szükség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lesz az alábbiakra:</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Internet kapcsolat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Hangszóró vagy fülhallgató a hanganyaghoz</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rPr>
              <a:t>Hittan füzet, vagy papír lap</a:t>
            </a:r>
            <a:endPar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rPr>
              <a:t>Ceruza, vagy toll</a:t>
            </a:r>
            <a:endPar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endPar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Kérem, hogy indítsák el a diavetítést!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(A linkekre így tudnak rákattintani!)</a:t>
            </a:r>
          </a:p>
        </p:txBody>
      </p:sp>
      <p:sp>
        <p:nvSpPr>
          <p:cNvPr id="4" name="Szövegdoboz 5"/>
          <p:cNvSpPr txBox="1">
            <a:spLocks noChangeArrowheads="1"/>
          </p:cNvSpPr>
          <p:nvPr/>
        </p:nvSpPr>
        <p:spPr bwMode="auto">
          <a:xfrm>
            <a:off x="0" y="262694"/>
            <a:ext cx="12192000" cy="769937"/>
          </a:xfrm>
          <a:prstGeom prst="rect">
            <a:avLst/>
          </a:prstGeom>
          <a:gradFill>
            <a:gsLst>
              <a:gs pos="0">
                <a:schemeClr val="bg2">
                  <a:lumMod val="75000"/>
                </a:schemeClr>
              </a:gs>
              <a:gs pos="74000">
                <a:schemeClr val="bg2">
                  <a:lumMod val="50000"/>
                </a:schemeClr>
              </a:gs>
              <a:gs pos="83000">
                <a:schemeClr val="accent1">
                  <a:lumMod val="45000"/>
                  <a:lumOff val="55000"/>
                </a:schemeClr>
              </a:gs>
              <a:gs pos="100000">
                <a:schemeClr val="bg2">
                  <a:lumMod val="75000"/>
                </a:schemeClr>
              </a:gs>
            </a:gsLst>
            <a:lin ang="5400000" scaled="1"/>
          </a:gra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altLang="hu-HU" sz="4400" dirty="0" smtClean="0">
                <a:solidFill>
                  <a:schemeClr val="bg1"/>
                </a:solidFill>
                <a:cs typeface="Arial" panose="020B0604020202020204" pitchFamily="34" charset="0"/>
              </a:rPr>
              <a:t>A filippi börtönőr megtérése</a:t>
            </a:r>
            <a:endParaRPr kumimoji="0" lang="hu-HU" altLang="hu-HU" sz="4400" b="0" i="0" u="none" strike="noStrike" kern="1200" cap="none" spc="0" normalizeH="0" baseline="0" noProof="0" dirty="0" smtClean="0">
              <a:ln>
                <a:noFill/>
              </a:ln>
              <a:solidFill>
                <a:schemeClr val="bg1"/>
              </a:solidFill>
              <a:effectLst/>
              <a:uLnTx/>
              <a:uFillTx/>
              <a:cs typeface="Arial" panose="020B0604020202020204" pitchFamily="34" charset="0"/>
            </a:endParaRPr>
          </a:p>
        </p:txBody>
      </p:sp>
      <p:sp>
        <p:nvSpPr>
          <p:cNvPr id="6" name="Téglalap 5"/>
          <p:cNvSpPr/>
          <p:nvPr/>
        </p:nvSpPr>
        <p:spPr>
          <a:xfrm>
            <a:off x="313505" y="3753108"/>
            <a:ext cx="2939143" cy="2612572"/>
          </a:xfrm>
          <a:prstGeom prst="rect">
            <a:avLst/>
          </a:prstGeom>
          <a:solidFill>
            <a:schemeClr val="bg2">
              <a:lumMod val="75000"/>
            </a:schemeClr>
          </a:solidFill>
          <a:ln w="76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Javaslat: A PPT fájlok megjelenítéséhez használják a WPS Office ingyenes verzióját (Letölthető innen: </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hlinkClick r:id="rId2"/>
              </a:rPr>
              <a:t>WPS Office letöltések</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 ). Az alkalmazás elérhető Windows-</a:t>
            </a:r>
            <a:r>
              <a:rPr kumimoji="0" lang="hu-HU" sz="1800" b="0" i="0" u="none" strike="noStrike" kern="1200" cap="none" spc="0" normalizeH="0" baseline="0" noProof="0" dirty="0" err="1">
                <a:ln>
                  <a:noFill/>
                </a:ln>
                <a:solidFill>
                  <a:schemeClr val="bg2">
                    <a:lumMod val="25000"/>
                  </a:schemeClr>
                </a:solidFill>
                <a:effectLst/>
                <a:uLnTx/>
                <a:uFillTx/>
                <a:latin typeface="Arial" panose="020B0604020202020204"/>
                <a:ea typeface="+mn-ea"/>
                <a:cs typeface="+mn-cs"/>
              </a:rPr>
              <a:t>os</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 és </a:t>
            </a:r>
            <a:r>
              <a:rPr kumimoji="0" lang="hu-HU" sz="1800" b="0" i="0" u="none" strike="noStrike" kern="1200" cap="none" spc="0" normalizeH="0" baseline="0" noProof="0" dirty="0" err="1">
                <a:ln>
                  <a:noFill/>
                </a:ln>
                <a:solidFill>
                  <a:schemeClr val="bg2">
                    <a:lumMod val="25000"/>
                  </a:schemeClr>
                </a:solidFill>
                <a:effectLst/>
                <a:uLnTx/>
                <a:uFillTx/>
                <a:latin typeface="Arial" panose="020B0604020202020204"/>
                <a:ea typeface="+mn-ea"/>
                <a:cs typeface="+mn-cs"/>
              </a:rPr>
              <a:t>Android-os</a:t>
            </a:r>
            <a:r>
              <a:rPr kumimoji="0" lang="hu-HU" sz="18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rPr>
              <a:t> platformokra is!</a:t>
            </a:r>
          </a:p>
        </p:txBody>
      </p:sp>
      <p:pic>
        <p:nvPicPr>
          <p:cNvPr id="7" name="Kép 6"/>
          <p:cNvPicPr>
            <a:picLocks noChangeAspect="1"/>
          </p:cNvPicPr>
          <p:nvPr/>
        </p:nvPicPr>
        <p:blipFill rotWithShape="1">
          <a:blip r:embed="rId3">
            <a:extLst>
              <a:ext uri="{BEBA8EAE-BF5A-486C-A8C5-ECC9F3942E4B}">
                <a14:imgProps xmlns:a14="http://schemas.microsoft.com/office/drawing/2010/main">
                  <a14:imgLayer r:embed="rId4">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313505" y="246743"/>
            <a:ext cx="2104571" cy="785888"/>
          </a:xfrm>
          <a:prstGeom prst="rect">
            <a:avLst/>
          </a:prstGeom>
        </p:spPr>
      </p:pic>
      <p:pic>
        <p:nvPicPr>
          <p:cNvPr id="8" name="Kép 7"/>
          <p:cNvPicPr>
            <a:picLocks noChangeAspect="1"/>
          </p:cNvPicPr>
          <p:nvPr/>
        </p:nvPicPr>
        <p:blipFill rotWithShape="1">
          <a:blip r:embed="rId3">
            <a:extLst>
              <a:ext uri="{BEBA8EAE-BF5A-486C-A8C5-ECC9F3942E4B}">
                <a14:imgProps xmlns:a14="http://schemas.microsoft.com/office/drawing/2010/main">
                  <a14:imgLayer r:embed="rId4">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9742714" y="262694"/>
            <a:ext cx="2104571" cy="785888"/>
          </a:xfrm>
          <a:prstGeom prst="rect">
            <a:avLst/>
          </a:prstGeom>
        </p:spPr>
      </p:pic>
    </p:spTree>
    <p:extLst>
      <p:ext uri="{BB962C8B-B14F-4D97-AF65-F5344CB8AC3E}">
        <p14:creationId xmlns:p14="http://schemas.microsoft.com/office/powerpoint/2010/main" val="34071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22" presetClass="exit" presetSubtype="1" fill="hold" nodeType="withEffect">
                                  <p:stCondLst>
                                    <p:cond delay="0"/>
                                  </p:stCondLst>
                                  <p:childTnLst>
                                    <p:animEffect transition="out" filter="wipe(up)">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15" name="Kép 14"/>
          <p:cNvPicPr>
            <a:picLocks noChangeAspect="1"/>
          </p:cNvPicPr>
          <p:nvPr/>
        </p:nvPicPr>
        <p:blipFill>
          <a:blip r:embed="rId2">
            <a:extLst>
              <a:ext uri="{BEBA8EAE-BF5A-486C-A8C5-ECC9F3942E4B}">
                <a14:imgProps xmlns:a14="http://schemas.microsoft.com/office/drawing/2010/main">
                  <a14:imgLayer r:embed="rId3">
                    <a14:imgEffect>
                      <a14:backgroundRemoval t="0" b="100000" l="0" r="99453">
                        <a14:foregroundMark x1="79015" y1="16304" x2="79015" y2="16304"/>
                        <a14:foregroundMark x1="79562" y1="18043" x2="79562" y2="18043"/>
                        <a14:foregroundMark x1="79745" y1="22391" x2="79745" y2="22391"/>
                        <a14:foregroundMark x1="81569" y1="23696" x2="81569" y2="23696"/>
                        <a14:foregroundMark x1="75182" y1="6087" x2="75182" y2="6087"/>
                        <a14:foregroundMark x1="73175" y1="6087" x2="73175" y2="6087"/>
                        <a14:foregroundMark x1="71350" y1="6087" x2="71350" y2="6087"/>
                        <a14:foregroundMark x1="69526" y1="6739" x2="69526" y2="6739"/>
                        <a14:foregroundMark x1="67153" y1="6739" x2="67153" y2="6739"/>
                        <a14:foregroundMark x1="67883" y1="7391" x2="67883" y2="7391"/>
                        <a14:foregroundMark x1="77007" y1="7391" x2="77007" y2="7391"/>
                        <a14:foregroundMark x1="77737" y1="12609" x2="77737" y2="12609"/>
                        <a14:foregroundMark x1="66423" y1="10217" x2="66423" y2="10217"/>
                        <a14:foregroundMark x1="66058" y1="12826" x2="66058" y2="12826"/>
                      </a14:backgroundRemoval>
                    </a14:imgEffect>
                  </a14:imgLayer>
                </a14:imgProps>
              </a:ext>
            </a:extLst>
          </a:blip>
          <a:stretch>
            <a:fillRect/>
          </a:stretch>
        </p:blipFill>
        <p:spPr>
          <a:xfrm>
            <a:off x="-155860" y="2454838"/>
            <a:ext cx="5366546" cy="4504764"/>
          </a:xfrm>
          <a:prstGeom prst="rect">
            <a:avLst/>
          </a:prstGeom>
          <a:effectLst>
            <a:outerShdw blurRad="50800" dist="38100" dir="13500000" algn="br" rotWithShape="0">
              <a:prstClr val="black">
                <a:alpha val="40000"/>
              </a:prstClr>
            </a:outerShdw>
          </a:effectLst>
        </p:spPr>
      </p:pic>
      <p:pic>
        <p:nvPicPr>
          <p:cNvPr id="2" name="Kép 1"/>
          <p:cNvPicPr>
            <a:picLocks noChangeAspect="1"/>
          </p:cNvPicPr>
          <p:nvPr/>
        </p:nvPicPr>
        <p:blipFill rotWithShape="1">
          <a:blip r:embed="rId4">
            <a:extLst>
              <a:ext uri="{BEBA8EAE-BF5A-486C-A8C5-ECC9F3942E4B}">
                <a14:imgProps xmlns:a14="http://schemas.microsoft.com/office/drawing/2010/main">
                  <a14:imgLayer r:embed="rId5">
                    <a14:imgEffect>
                      <a14:backgroundRemoval t="32832" b="59538" l="3893" r="94323">
                        <a14:foregroundMark x1="40389" y1="46243" x2="40389" y2="46243"/>
                        <a14:foregroundMark x1="40308" y1="44046" x2="40308" y2="44046"/>
                        <a14:foregroundMark x1="38848" y1="48092" x2="38848" y2="48092"/>
                        <a14:foregroundMark x1="49311" y1="43584" x2="49311" y2="43584"/>
                        <a14:foregroundMark x1="47445" y1="38035" x2="47445" y2="38035"/>
                        <a14:foregroundMark x1="47445" y1="35607" x2="47445" y2="35607"/>
                        <a14:foregroundMark x1="17762" y1="42428" x2="17762" y2="42428"/>
                        <a14:foregroundMark x1="15085" y1="50636" x2="15085" y2="50636"/>
                        <a14:foregroundMark x1="44201" y1="36647" x2="44201" y2="36647"/>
                        <a14:foregroundMark x1="45174" y1="34220" x2="45174" y2="34220"/>
                        <a14:foregroundMark x1="41849" y1="35607" x2="41849" y2="35607"/>
                        <a14:foregroundMark x1="41687" y1="37457" x2="41687" y2="37457"/>
                        <a14:foregroundMark x1="42498" y1="38035" x2="42498" y2="38035"/>
                        <a14:backgroundMark x1="30414" y1="50867" x2="30414" y2="50867"/>
                        <a14:backgroundMark x1="44526" y1="89364" x2="44526" y2="89364"/>
                        <a14:backgroundMark x1="40146" y1="91445" x2="40146" y2="91445"/>
                        <a14:backgroundMark x1="53609" y1="92832" x2="53609" y2="92832"/>
                        <a14:backgroundMark x1="55880" y1="85549" x2="55880" y2="85549"/>
                        <a14:backgroundMark x1="57989" y1="84971" x2="57989" y2="84971"/>
                        <a14:backgroundMark x1="50446" y1="85549" x2="50446" y2="85549"/>
                        <a14:backgroundMark x1="51419" y1="78728" x2="51419" y2="78728"/>
                        <a14:backgroundMark x1="36740" y1="46821" x2="36740" y2="46821"/>
                        <a14:backgroundMark x1="40795" y1="55260" x2="40795" y2="55260"/>
                        <a14:backgroundMark x1="40795" y1="55260" x2="40795" y2="55260"/>
                        <a14:backgroundMark x1="45499" y1="57919" x2="45499" y2="57919"/>
                        <a14:backgroundMark x1="48824" y1="54451" x2="48824" y2="54451"/>
                        <a14:backgroundMark x1="51987" y1="50867" x2="51987" y2="50867"/>
                        <a14:backgroundMark x1="37632" y1="53295" x2="37632" y2="53295"/>
                        <a14:backgroundMark x1="56448" y1="37803" x2="56448" y2="37803"/>
                        <a14:backgroundMark x1="51663" y1="36185" x2="51663" y2="36185"/>
                        <a14:backgroundMark x1="31549" y1="44046" x2="31549" y2="44046"/>
                        <a14:backgroundMark x1="39740" y1="40231" x2="39740" y2="40231"/>
                        <a14:backgroundMark x1="38118" y1="46590" x2="38118" y2="46590"/>
                        <a14:backgroundMark x1="32117" y1="42428" x2="32117" y2="42428"/>
                        <a14:backgroundMark x1="25223" y1="39769" x2="25223" y2="39769"/>
                        <a14:backgroundMark x1="22952" y1="48092" x2="22952" y2="48092"/>
                        <a14:backgroundMark x1="29684" y1="42775" x2="29684" y2="42775"/>
                        <a14:backgroundMark x1="34063" y1="54220" x2="34063" y2="54220"/>
                        <a14:backgroundMark x1="25223" y1="49595" x2="25223" y2="49595"/>
                        <a14:backgroundMark x1="29684" y1="47283" x2="29684" y2="47283"/>
                      </a14:backgroundRemoval>
                    </a14:imgEffect>
                  </a14:imgLayer>
                </a14:imgProps>
              </a:ext>
            </a:extLst>
          </a:blip>
          <a:srcRect l="36891" t="30582" r="47761" b="46136"/>
          <a:stretch/>
        </p:blipFill>
        <p:spPr>
          <a:xfrm>
            <a:off x="2929108" y="2324614"/>
            <a:ext cx="1676499" cy="1784163"/>
          </a:xfrm>
          <a:prstGeom prst="rect">
            <a:avLst/>
          </a:prstGeom>
          <a:effectLst>
            <a:outerShdw blurRad="50800" dist="38100" dir="13500000" algn="br" rotWithShape="0">
              <a:prstClr val="black">
                <a:alpha val="40000"/>
              </a:prstClr>
            </a:outerShdw>
          </a:effectLst>
        </p:spPr>
      </p:pic>
      <p:sp>
        <p:nvSpPr>
          <p:cNvPr id="11" name="Ellipszis buborék 10"/>
          <p:cNvSpPr/>
          <p:nvPr/>
        </p:nvSpPr>
        <p:spPr>
          <a:xfrm>
            <a:off x="4720547" y="483586"/>
            <a:ext cx="3515236" cy="2558939"/>
          </a:xfrm>
          <a:prstGeom prst="wedgeEllipseCallout">
            <a:avLst>
              <a:gd name="adj1" fmla="val -74104"/>
              <a:gd name="adj2" fmla="val 66602"/>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Ha elfogadod Jézust a barátodnak és Uradnak, új életet kezdhetsz Vele!</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Kép 2"/>
          <p:cNvPicPr>
            <a:picLocks noChangeAspect="1"/>
          </p:cNvPicPr>
          <p:nvPr/>
        </p:nvPicPr>
        <p:blipFill rotWithShape="1">
          <a:blip r:embed="rId6"/>
          <a:srcRect r="11300"/>
          <a:stretch/>
        </p:blipFill>
        <p:spPr>
          <a:xfrm>
            <a:off x="6992471" y="331100"/>
            <a:ext cx="5199529" cy="6526900"/>
          </a:xfrm>
          <a:prstGeom prst="rect">
            <a:avLst/>
          </a:prstGeom>
          <a:effectLst>
            <a:outerShdw blurRad="50800" dist="38100" dir="18900000" algn="bl" rotWithShape="0">
              <a:prstClr val="black">
                <a:alpha val="40000"/>
              </a:prstClr>
            </a:outerShdw>
          </a:effectLst>
        </p:spPr>
      </p:pic>
      <p:pic>
        <p:nvPicPr>
          <p:cNvPr id="12" name="Kép 11"/>
          <p:cNvPicPr>
            <a:picLocks noChangeAspect="1"/>
          </p:cNvPicPr>
          <p:nvPr/>
        </p:nvPicPr>
        <p:blipFill rotWithShape="1">
          <a:blip r:embed="rId7">
            <a:extLst>
              <a:ext uri="{BEBA8EAE-BF5A-486C-A8C5-ECC9F3942E4B}">
                <a14:imgProps xmlns:a14="http://schemas.microsoft.com/office/drawing/2010/main">
                  <a14:imgLayer r:embed="rId8">
                    <a14:imgEffect>
                      <a14:backgroundRemoval t="8520" b="75978" l="61652" r="94696">
                        <a14:foregroundMark x1="77913" y1="48603" x2="77913" y2="48603"/>
                        <a14:foregroundMark x1="82348" y1="44972" x2="82348" y2="44972"/>
                        <a14:foregroundMark x1="80261" y1="41061" x2="80261" y2="41061"/>
                        <a14:foregroundMark x1="82000" y1="42737" x2="82000" y2="42737"/>
                        <a14:foregroundMark x1="78087" y1="40922" x2="78087" y2="40922"/>
                        <a14:foregroundMark x1="75652" y1="18575" x2="75652" y2="18575"/>
                        <a14:foregroundMark x1="85652" y1="67039" x2="85652" y2="67039"/>
                        <a14:foregroundMark x1="92957" y1="59637" x2="92957" y2="59637"/>
                        <a14:foregroundMark x1="77304" y1="67039" x2="77304" y2="67039"/>
                        <a14:foregroundMark x1="93913" y1="68575" x2="93913" y2="68575"/>
                        <a14:foregroundMark x1="62870" y1="68855" x2="62870" y2="68855"/>
                        <a14:foregroundMark x1="64957" y1="72486" x2="64957" y2="72486"/>
                        <a14:foregroundMark x1="63826" y1="65503" x2="63826" y2="65503"/>
                        <a14:foregroundMark x1="67304" y1="73743" x2="67304" y2="73743"/>
                        <a14:foregroundMark x1="62696" y1="72207" x2="62696" y2="72207"/>
                        <a14:foregroundMark x1="64087" y1="75000" x2="64087" y2="75000"/>
                        <a14:foregroundMark x1="69652" y1="34218" x2="69652" y2="34218"/>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Mark x1="90696" y1="39385" x2="90696" y2="39385"/>
                      </a14:backgroundRemoval>
                    </a14:imgEffect>
                  </a14:imgLayer>
                </a14:imgProps>
              </a:ext>
            </a:extLst>
          </a:blip>
          <a:srcRect l="62496" t="21083" r="4575" b="24657"/>
          <a:stretch/>
        </p:blipFill>
        <p:spPr>
          <a:xfrm flipH="1">
            <a:off x="5700825" y="-1"/>
            <a:ext cx="6491175" cy="685800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9043988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3000"/>
                                        <p:tgtEl>
                                          <p:spTgt spid="12"/>
                                        </p:tgtEl>
                                      </p:cBhvr>
                                    </p:animEffect>
                                    <p:set>
                                      <p:cBhvr>
                                        <p:cTn id="12" dur="1" fill="hold">
                                          <p:stCondLst>
                                            <p:cond delay="2999"/>
                                          </p:stCondLst>
                                        </p:cTn>
                                        <p:tgtEl>
                                          <p:spTgt spid="12"/>
                                        </p:tgtEl>
                                        <p:attrNameLst>
                                          <p:attrName>style.visibility</p:attrName>
                                        </p:attrNameLst>
                                      </p:cBhvr>
                                      <p:to>
                                        <p:strVal val="hidden"/>
                                      </p:to>
                                    </p:se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extLst>
              <a:ext uri="{BEBA8EAE-BF5A-486C-A8C5-ECC9F3942E4B}">
                <a14:imgProps xmlns:a14="http://schemas.microsoft.com/office/drawing/2010/main">
                  <a14:imgLayer r:embed="rId3">
                    <a14:imgEffect>
                      <a14:backgroundRemoval t="4855" b="98382" l="0" r="100000">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4788" t="11916" r="5660"/>
          <a:stretch/>
        </p:blipFill>
        <p:spPr>
          <a:xfrm>
            <a:off x="1589398" y="391886"/>
            <a:ext cx="9370656" cy="6466114"/>
          </a:xfrm>
          <a:prstGeom prst="rect">
            <a:avLst/>
          </a:prstGeom>
        </p:spPr>
      </p:pic>
      <p:sp>
        <p:nvSpPr>
          <p:cNvPr id="3" name="Lekerekített téglalap 2"/>
          <p:cNvSpPr/>
          <p:nvPr/>
        </p:nvSpPr>
        <p:spPr>
          <a:xfrm>
            <a:off x="1452753" y="218189"/>
            <a:ext cx="9643946" cy="1480458"/>
          </a:xfrm>
          <a:prstGeom prst="roundRect">
            <a:avLst/>
          </a:prstGeom>
          <a:solidFill>
            <a:schemeClr val="bg2">
              <a:lumMod val="90000"/>
              <a:alpha val="79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t>A börtönőr örömmel döntött Jézus mellett. Pált és Szilászt befogadta a házába, kimosta és bekötözte sebeiket, és egész családjával együtt megkeresztelkedett.</a:t>
            </a:r>
            <a:endParaRPr lang="hu-HU" sz="2800" dirty="0"/>
          </a:p>
        </p:txBody>
      </p:sp>
    </p:spTree>
    <p:extLst>
      <p:ext uri="{BB962C8B-B14F-4D97-AF65-F5344CB8AC3E}">
        <p14:creationId xmlns:p14="http://schemas.microsoft.com/office/powerpoint/2010/main" val="29527903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extLst>
              <a:ext uri="{BEBA8EAE-BF5A-486C-A8C5-ECC9F3942E4B}">
                <a14:imgProps xmlns:a14="http://schemas.microsoft.com/office/drawing/2010/main">
                  <a14:imgLayer r:embed="rId3">
                    <a14:imgEffect>
                      <a14:backgroundRemoval t="24162" b="67977" l="54258" r="88808">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68208" t="32784" r="9760" b="32299"/>
          <a:stretch/>
        </p:blipFill>
        <p:spPr>
          <a:xfrm>
            <a:off x="10476411" y="4785836"/>
            <a:ext cx="1877210" cy="2087160"/>
          </a:xfrm>
          <a:prstGeom prst="rect">
            <a:avLst/>
          </a:prstGeom>
        </p:spPr>
      </p:pic>
      <p:pic>
        <p:nvPicPr>
          <p:cNvPr id="3" name="Kép 2"/>
          <p:cNvPicPr>
            <a:picLocks noChangeAspect="1"/>
          </p:cNvPicPr>
          <p:nvPr/>
        </p:nvPicPr>
        <p:blipFill rotWithShape="1">
          <a:blip r:embed="rId4">
            <a:extLst>
              <a:ext uri="{BEBA8EAE-BF5A-486C-A8C5-ECC9F3942E4B}">
                <a14:imgProps xmlns:a14="http://schemas.microsoft.com/office/drawing/2010/main">
                  <a14:imgLayer r:embed="rId5">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5841" t="9931" r="2033" b="8632"/>
          <a:stretch/>
        </p:blipFill>
        <p:spPr>
          <a:xfrm>
            <a:off x="0" y="4781877"/>
            <a:ext cx="1737360" cy="2091120"/>
          </a:xfrm>
          <a:prstGeom prst="rect">
            <a:avLst/>
          </a:prstGeom>
        </p:spPr>
      </p:pic>
      <p:pic>
        <p:nvPicPr>
          <p:cNvPr id="4" name="Kép 3"/>
          <p:cNvPicPr>
            <a:picLocks noChangeAspect="1"/>
          </p:cNvPicPr>
          <p:nvPr/>
        </p:nvPicPr>
        <p:blipFill>
          <a:blip r:embed="rId6"/>
          <a:stretch>
            <a:fillRect/>
          </a:stretch>
        </p:blipFill>
        <p:spPr>
          <a:xfrm>
            <a:off x="0" y="0"/>
            <a:ext cx="1836564" cy="1815737"/>
          </a:xfrm>
          <a:prstGeom prst="rect">
            <a:avLst/>
          </a:prstGeom>
        </p:spPr>
      </p:pic>
      <p:sp>
        <p:nvSpPr>
          <p:cNvPr id="5" name="Szamárfül 4"/>
          <p:cNvSpPr/>
          <p:nvPr/>
        </p:nvSpPr>
        <p:spPr>
          <a:xfrm>
            <a:off x="1988457" y="4209143"/>
            <a:ext cx="8487954" cy="2351314"/>
          </a:xfrm>
          <a:prstGeom prst="foldedCorner">
            <a:avLst/>
          </a:prstGeom>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endParaRPr lang="hu-HU" sz="2400" dirty="0" smtClean="0"/>
          </a:p>
          <a:p>
            <a:r>
              <a:rPr lang="hu-HU" sz="2400" dirty="0" smtClean="0"/>
              <a:t>Tudod-e?</a:t>
            </a:r>
            <a:endParaRPr lang="hu-HU" sz="2400" dirty="0"/>
          </a:p>
          <a:p>
            <a:r>
              <a:rPr lang="hu-HU" sz="2400" dirty="0" smtClean="0"/>
              <a:t>A filippi börtönőrnek azon az éjszakán teljesen megváltozott az élete. Megismerte a Szabadító Istent, és a tanítványa lett. Megtért. A saját útjairól Istenhez fordult. Isten pedig a félelem helyett bátorsággal, magányosság helyett közösséggel, szomorúság helyett örömmel ajándékozta meg.</a:t>
            </a:r>
            <a:endParaRPr lang="hu-HU" sz="2400" dirty="0"/>
          </a:p>
        </p:txBody>
      </p:sp>
      <p:sp>
        <p:nvSpPr>
          <p:cNvPr id="7" name="Szamárfül 6"/>
          <p:cNvSpPr/>
          <p:nvPr/>
        </p:nvSpPr>
        <p:spPr>
          <a:xfrm>
            <a:off x="3294743" y="232231"/>
            <a:ext cx="8623663" cy="3323770"/>
          </a:xfrm>
          <a:prstGeom prst="foldedCorner">
            <a:avLst/>
          </a:prstGeom>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endParaRPr lang="hu-HU" sz="2400" dirty="0" smtClean="0"/>
          </a:p>
          <a:p>
            <a:endParaRPr lang="hu-HU" sz="2400" dirty="0" smtClean="0"/>
          </a:p>
          <a:p>
            <a:endParaRPr lang="hu-HU" sz="2400" dirty="0"/>
          </a:p>
          <a:p>
            <a:endParaRPr lang="hu-HU" sz="2400" dirty="0" smtClean="0"/>
          </a:p>
          <a:p>
            <a:endParaRPr lang="hu-HU" sz="2400" dirty="0" smtClean="0"/>
          </a:p>
          <a:p>
            <a:r>
              <a:rPr lang="hu-HU" sz="2400" dirty="0" smtClean="0"/>
              <a:t>Tudod-e?</a:t>
            </a:r>
          </a:p>
          <a:p>
            <a:r>
              <a:rPr lang="hu-HU" sz="2400" dirty="0" smtClean="0">
                <a:latin typeface="Arial" panose="020B0604020202020204" pitchFamily="34" charset="0"/>
              </a:rPr>
              <a:t>Az apostolokat kalodába zárták. </a:t>
            </a:r>
            <a:r>
              <a:rPr lang="hu-HU" sz="2400" dirty="0">
                <a:latin typeface="Arial" panose="020B0604020202020204" pitchFamily="34" charset="0"/>
              </a:rPr>
              <a:t>Ez egy </a:t>
            </a:r>
            <a:r>
              <a:rPr lang="hu-HU" sz="2400" dirty="0" smtClean="0">
                <a:latin typeface="Arial" panose="020B0604020202020204" pitchFamily="34" charset="0"/>
              </a:rPr>
              <a:t>római, fából készült büntetőeszköz </a:t>
            </a:r>
            <a:r>
              <a:rPr lang="hu-HU" sz="2400" dirty="0">
                <a:latin typeface="Arial" panose="020B0604020202020204" pitchFamily="34" charset="0"/>
              </a:rPr>
              <a:t>volt, </a:t>
            </a:r>
            <a:r>
              <a:rPr lang="hu-HU" sz="2400" dirty="0" smtClean="0">
                <a:latin typeface="Arial" panose="020B0604020202020204" pitchFamily="34" charset="0"/>
              </a:rPr>
              <a:t>ami </a:t>
            </a:r>
            <a:r>
              <a:rPr lang="hu-HU" sz="2400" dirty="0">
                <a:latin typeface="Arial" panose="020B0604020202020204" pitchFamily="34" charset="0"/>
              </a:rPr>
              <a:t>meggátolta, hogy a fogvatartott mozogni tudjon a börtönben. </a:t>
            </a:r>
            <a:r>
              <a:rPr lang="hu-HU" sz="2400" dirty="0" smtClean="0">
                <a:latin typeface="Arial" panose="020B0604020202020204" pitchFamily="34" charset="0"/>
              </a:rPr>
              <a:t>A rabokat </a:t>
            </a:r>
            <a:r>
              <a:rPr lang="hu-HU" sz="2400" dirty="0">
                <a:latin typeface="Arial" panose="020B0604020202020204" pitchFamily="34" charset="0"/>
              </a:rPr>
              <a:t>a </a:t>
            </a:r>
            <a:r>
              <a:rPr lang="hu-HU" sz="2400" dirty="0" smtClean="0">
                <a:latin typeface="Arial" panose="020B0604020202020204" pitchFamily="34" charset="0"/>
              </a:rPr>
              <a:t>földre ültették, lábaikat pedig a </a:t>
            </a:r>
            <a:r>
              <a:rPr lang="hu-HU" sz="2400" dirty="0">
                <a:latin typeface="Arial" panose="020B0604020202020204" pitchFamily="34" charset="0"/>
              </a:rPr>
              <a:t>két </a:t>
            </a:r>
            <a:r>
              <a:rPr lang="hu-HU" sz="2400" dirty="0" smtClean="0">
                <a:latin typeface="Arial" panose="020B0604020202020204" pitchFamily="34" charset="0"/>
              </a:rPr>
              <a:t>fagerenda közé zárták. </a:t>
            </a:r>
            <a:r>
              <a:rPr lang="hu-HU" sz="2400" dirty="0" err="1" smtClean="0">
                <a:latin typeface="Arial" panose="020B0604020202020204" pitchFamily="34" charset="0"/>
              </a:rPr>
              <a:t>Pálék</a:t>
            </a:r>
            <a:r>
              <a:rPr lang="hu-HU" sz="2400" dirty="0" smtClean="0">
                <a:latin typeface="Arial" panose="020B0604020202020204" pitchFamily="34" charset="0"/>
              </a:rPr>
              <a:t> panaszkodhattak volna, ehelyett hálásak tudtak maradni. Isten pedig egy </a:t>
            </a:r>
            <a:r>
              <a:rPr lang="hu-HU" sz="2400" dirty="0">
                <a:latin typeface="Arial" panose="020B0604020202020204" pitchFamily="34" charset="0"/>
              </a:rPr>
              <a:t>csoda </a:t>
            </a:r>
            <a:r>
              <a:rPr lang="hu-HU" sz="2400" dirty="0" smtClean="0">
                <a:latin typeface="Arial" panose="020B0604020202020204" pitchFamily="34" charset="0"/>
              </a:rPr>
              <a:t>által kiszabadította őket. </a:t>
            </a:r>
            <a:r>
              <a:rPr lang="hu-HU" sz="2400" dirty="0">
                <a:latin typeface="Arial" panose="020B0604020202020204" pitchFamily="34" charset="0"/>
              </a:rPr>
              <a:t>Ezzel </a:t>
            </a:r>
            <a:r>
              <a:rPr lang="hu-HU" sz="2400" dirty="0" smtClean="0">
                <a:latin typeface="Arial" panose="020B0604020202020204" pitchFamily="34" charset="0"/>
              </a:rPr>
              <a:t>is igazolta, </a:t>
            </a:r>
            <a:r>
              <a:rPr lang="hu-HU" sz="2400" dirty="0">
                <a:latin typeface="Arial" panose="020B0604020202020204" pitchFamily="34" charset="0"/>
              </a:rPr>
              <a:t>hogy Ő hatalmasabb minden emberi korlátnál és akaratnál, és az emberi terveket bármikor felül tudja írni. </a:t>
            </a:r>
            <a:endParaRPr lang="hu-HU" sz="2400" dirty="0" smtClean="0"/>
          </a:p>
          <a:p>
            <a:endParaRPr lang="hu-HU" sz="2400" dirty="0" smtClean="0"/>
          </a:p>
          <a:p>
            <a:endParaRPr lang="hu-HU" sz="2400" dirty="0" smtClean="0"/>
          </a:p>
          <a:p>
            <a:endParaRPr lang="hu-HU" sz="2400" dirty="0"/>
          </a:p>
          <a:p>
            <a:endParaRPr lang="hu-HU" sz="2400" dirty="0"/>
          </a:p>
        </p:txBody>
      </p:sp>
      <p:pic>
        <p:nvPicPr>
          <p:cNvPr id="6" name="Kép 5"/>
          <p:cNvPicPr>
            <a:picLocks noChangeAspect="1"/>
          </p:cNvPicPr>
          <p:nvPr/>
        </p:nvPicPr>
        <p:blipFill rotWithShape="1">
          <a:blip r:embed="rId7">
            <a:extLst>
              <a:ext uri="{BEBA8EAE-BF5A-486C-A8C5-ECC9F3942E4B}">
                <a14:imgProps xmlns:a14="http://schemas.microsoft.com/office/drawing/2010/main">
                  <a14:imgLayer r:embed="rId5">
                    <a14:imgEffect>
                      <a14:backgroundRemoval t="12709" b="77095" l="14522" r="72174">
                        <a14:foregroundMark x1="35565" y1="56425" x2="35565" y2="56425"/>
                        <a14:foregroundMark x1="48696" y1="54888" x2="48696" y2="54888"/>
                        <a14:foregroundMark x1="60174" y1="37849" x2="60174" y2="37849"/>
                        <a14:foregroundMark x1="58174" y1="38966" x2="58174" y2="38966"/>
                        <a14:foregroundMark x1="64000" y1="35335" x2="64000" y2="35335"/>
                        <a14:foregroundMark x1="30087" y1="40782" x2="30087" y2="40782"/>
                        <a14:foregroundMark x1="35304" y1="45531" x2="35304" y2="45531"/>
                        <a14:foregroundMark x1="21043" y1="58939" x2="21043" y2="58939"/>
                        <a14:foregroundMark x1="18783" y1="47346" x2="18783" y2="47346"/>
                        <a14:foregroundMark x1="23304" y1="29190" x2="23304" y2="29190"/>
                        <a14:foregroundMark x1="23304" y1="25140" x2="23304" y2="25140"/>
                        <a14:foregroundMark x1="31478" y1="33520" x2="31478" y2="33520"/>
                        <a14:foregroundMark x1="30522" y1="28492" x2="30522" y2="28492"/>
                        <a14:foregroundMark x1="20870" y1="15363" x2="20870" y2="15363"/>
                      </a14:backgroundRemoval>
                    </a14:imgEffect>
                  </a14:imgLayer>
                </a14:imgProps>
              </a:ext>
            </a:extLst>
          </a:blip>
          <a:srcRect l="15178" t="13171" r="27822" b="22888"/>
          <a:stretch/>
        </p:blipFill>
        <p:spPr>
          <a:xfrm>
            <a:off x="386510" y="1894116"/>
            <a:ext cx="2908233" cy="2031147"/>
          </a:xfrm>
          <a:prstGeom prst="rect">
            <a:avLst/>
          </a:prstGeom>
        </p:spPr>
      </p:pic>
    </p:spTree>
    <p:extLst>
      <p:ext uri="{BB962C8B-B14F-4D97-AF65-F5344CB8AC3E}">
        <p14:creationId xmlns:p14="http://schemas.microsoft.com/office/powerpoint/2010/main" val="23504866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500" fill="hold"/>
                                        <p:tgtEl>
                                          <p:spTgt spid="3"/>
                                        </p:tgtEl>
                                        <p:attrNameLst>
                                          <p:attrName>ppt_w</p:attrName>
                                        </p:attrNameLst>
                                      </p:cBhvr>
                                      <p:tavLst>
                                        <p:tav tm="0">
                                          <p:val>
                                            <p:fltVal val="0"/>
                                          </p:val>
                                        </p:tav>
                                        <p:tav tm="100000">
                                          <p:val>
                                            <p:strVal val="#ppt_w"/>
                                          </p:val>
                                        </p:tav>
                                      </p:tavLst>
                                    </p:anim>
                                    <p:anim calcmode="lin" valueType="num">
                                      <p:cBhvr>
                                        <p:cTn id="22" dur="1500" fill="hold"/>
                                        <p:tgtEl>
                                          <p:spTgt spid="3"/>
                                        </p:tgtEl>
                                        <p:attrNameLst>
                                          <p:attrName>ppt_h</p:attrName>
                                        </p:attrNameLst>
                                      </p:cBhvr>
                                      <p:tavLst>
                                        <p:tav tm="0">
                                          <p:val>
                                            <p:fltVal val="0"/>
                                          </p:val>
                                        </p:tav>
                                        <p:tav tm="100000">
                                          <p:val>
                                            <p:strVal val="#ppt_h"/>
                                          </p:val>
                                        </p:tav>
                                      </p:tavLst>
                                    </p:anim>
                                    <p:animEffect transition="in" filter="fade">
                                      <p:cBhvr>
                                        <p:cTn id="23" dur="1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500" fill="hold"/>
                                        <p:tgtEl>
                                          <p:spTgt spid="5"/>
                                        </p:tgtEl>
                                        <p:attrNameLst>
                                          <p:attrName>ppt_w</p:attrName>
                                        </p:attrNameLst>
                                      </p:cBhvr>
                                      <p:tavLst>
                                        <p:tav tm="0">
                                          <p:val>
                                            <p:fltVal val="0"/>
                                          </p:val>
                                        </p:tav>
                                        <p:tav tm="100000">
                                          <p:val>
                                            <p:strVal val="#ppt_w"/>
                                          </p:val>
                                        </p:tav>
                                      </p:tavLst>
                                    </p:anim>
                                    <p:anim calcmode="lin" valueType="num">
                                      <p:cBhvr>
                                        <p:cTn id="29" dur="1500" fill="hold"/>
                                        <p:tgtEl>
                                          <p:spTgt spid="5"/>
                                        </p:tgtEl>
                                        <p:attrNameLst>
                                          <p:attrName>ppt_h</p:attrName>
                                        </p:attrNameLst>
                                      </p:cBhvr>
                                      <p:tavLst>
                                        <p:tav tm="0">
                                          <p:val>
                                            <p:fltVal val="0"/>
                                          </p:val>
                                        </p:tav>
                                        <p:tav tm="100000">
                                          <p:val>
                                            <p:strVal val="#ppt_h"/>
                                          </p:val>
                                        </p:tav>
                                      </p:tavLst>
                                    </p:anim>
                                    <p:animEffect transition="in" filter="fade">
                                      <p:cBhvr>
                                        <p:cTn id="30" dur="1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500" fill="hold"/>
                                        <p:tgtEl>
                                          <p:spTgt spid="2"/>
                                        </p:tgtEl>
                                        <p:attrNameLst>
                                          <p:attrName>ppt_w</p:attrName>
                                        </p:attrNameLst>
                                      </p:cBhvr>
                                      <p:tavLst>
                                        <p:tav tm="0">
                                          <p:val>
                                            <p:fltVal val="0"/>
                                          </p:val>
                                        </p:tav>
                                        <p:tav tm="100000">
                                          <p:val>
                                            <p:strVal val="#ppt_w"/>
                                          </p:val>
                                        </p:tav>
                                      </p:tavLst>
                                    </p:anim>
                                    <p:anim calcmode="lin" valueType="num">
                                      <p:cBhvr>
                                        <p:cTn id="36" dur="1500" fill="hold"/>
                                        <p:tgtEl>
                                          <p:spTgt spid="2"/>
                                        </p:tgtEl>
                                        <p:attrNameLst>
                                          <p:attrName>ppt_h</p:attrName>
                                        </p:attrNameLst>
                                      </p:cBhvr>
                                      <p:tavLst>
                                        <p:tav tm="0">
                                          <p:val>
                                            <p:fltVal val="0"/>
                                          </p:val>
                                        </p:tav>
                                        <p:tav tm="100000">
                                          <p:val>
                                            <p:strVal val="#ppt_h"/>
                                          </p:val>
                                        </p:tav>
                                      </p:tavLst>
                                    </p:anim>
                                    <p:animEffect transition="in" filter="fade">
                                      <p:cBhvr>
                                        <p:cTn id="3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DCA5"/>
        </a:solidFill>
        <a:effectLst/>
      </p:bgPr>
    </p:bg>
    <p:spTree>
      <p:nvGrpSpPr>
        <p:cNvPr id="1" name=""/>
        <p:cNvGrpSpPr/>
        <p:nvPr/>
      </p:nvGrpSpPr>
      <p:grpSpPr>
        <a:xfrm>
          <a:off x="0" y="0"/>
          <a:ext cx="0" cy="0"/>
          <a:chOff x="0" y="0"/>
          <a:chExt cx="0" cy="0"/>
        </a:xfrm>
      </p:grpSpPr>
      <p:sp>
        <p:nvSpPr>
          <p:cNvPr id="4" name="Felhő 3"/>
          <p:cNvSpPr/>
          <p:nvPr/>
        </p:nvSpPr>
        <p:spPr>
          <a:xfrm>
            <a:off x="1990658" y="268316"/>
            <a:ext cx="3556419" cy="1549016"/>
          </a:xfrm>
          <a:prstGeom prst="cloudCallout">
            <a:avLst>
              <a:gd name="adj1" fmla="val -56302"/>
              <a:gd name="adj2" fmla="val -62650"/>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A filippi börtönőr megtért. Szerinted mit jelent ez a fogalom?</a:t>
            </a:r>
            <a:endParaRPr lang="hu-HU" sz="2000" dirty="0"/>
          </a:p>
        </p:txBody>
      </p:sp>
      <p:sp>
        <p:nvSpPr>
          <p:cNvPr id="5" name="Felhő 4"/>
          <p:cNvSpPr/>
          <p:nvPr/>
        </p:nvSpPr>
        <p:spPr>
          <a:xfrm>
            <a:off x="1069264" y="1960588"/>
            <a:ext cx="3218262" cy="1467098"/>
          </a:xfrm>
          <a:prstGeom prst="cloudCallout">
            <a:avLst>
              <a:gd name="adj1" fmla="val -75155"/>
              <a:gd name="adj2" fmla="val -13201"/>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És miben változott a filippi börtönőré?</a:t>
            </a:r>
            <a:endParaRPr lang="hu-HU" sz="2000" dirty="0"/>
          </a:p>
        </p:txBody>
      </p:sp>
      <p:sp>
        <p:nvSpPr>
          <p:cNvPr id="6" name="Felhő 5"/>
          <p:cNvSpPr/>
          <p:nvPr/>
        </p:nvSpPr>
        <p:spPr>
          <a:xfrm>
            <a:off x="1239952" y="3427686"/>
            <a:ext cx="3787587" cy="1535978"/>
          </a:xfrm>
          <a:prstGeom prst="cloudCallout">
            <a:avLst>
              <a:gd name="adj1" fmla="val -77907"/>
              <a:gd name="adj2" fmla="val 87733"/>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Hallottál-e mai megtéréstörténetet?</a:t>
            </a:r>
            <a:endParaRPr lang="hu-HU" sz="2000" dirty="0"/>
          </a:p>
        </p:txBody>
      </p:sp>
      <p:sp>
        <p:nvSpPr>
          <p:cNvPr id="7" name="Felhő 6"/>
          <p:cNvSpPr/>
          <p:nvPr/>
        </p:nvSpPr>
        <p:spPr>
          <a:xfrm>
            <a:off x="5865689" y="195942"/>
            <a:ext cx="3617945" cy="1507382"/>
          </a:xfrm>
          <a:prstGeom prst="cloudCallout">
            <a:avLst>
              <a:gd name="adj1" fmla="val 50655"/>
              <a:gd name="adj2" fmla="val -56939"/>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Ismersz olyan bibliai történetet, amiben megtérés történik?</a:t>
            </a:r>
            <a:endParaRPr lang="hu-HU" sz="2000" dirty="0"/>
          </a:p>
        </p:txBody>
      </p:sp>
      <p:sp>
        <p:nvSpPr>
          <p:cNvPr id="8" name="Felhő 7"/>
          <p:cNvSpPr/>
          <p:nvPr/>
        </p:nvSpPr>
        <p:spPr>
          <a:xfrm>
            <a:off x="7233151" y="1546179"/>
            <a:ext cx="4061182" cy="1555396"/>
          </a:xfrm>
          <a:prstGeom prst="cloudCallout">
            <a:avLst>
              <a:gd name="adj1" fmla="val 64083"/>
              <a:gd name="adj2" fmla="val -99569"/>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Emlékezz vissza, miben változott </a:t>
            </a:r>
            <a:r>
              <a:rPr lang="hu-HU" sz="2000" dirty="0" err="1" smtClean="0"/>
              <a:t>Zákeus</a:t>
            </a:r>
            <a:r>
              <a:rPr lang="hu-HU" sz="2000" dirty="0" smtClean="0"/>
              <a:t> élete, amikor Istent választotta!</a:t>
            </a:r>
            <a:endParaRPr lang="hu-HU" sz="2000" dirty="0"/>
          </a:p>
        </p:txBody>
      </p:sp>
      <p:sp>
        <p:nvSpPr>
          <p:cNvPr id="9" name="Felhő 8"/>
          <p:cNvSpPr/>
          <p:nvPr/>
        </p:nvSpPr>
        <p:spPr>
          <a:xfrm>
            <a:off x="6958148" y="3243348"/>
            <a:ext cx="4611189" cy="1651911"/>
          </a:xfrm>
          <a:prstGeom prst="cloudCallout">
            <a:avLst>
              <a:gd name="adj1" fmla="val 57446"/>
              <a:gd name="adj2" fmla="val 68755"/>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Miben változott meg az élete a mai történet szereplőjének, amikor Istent választotta?</a:t>
            </a:r>
            <a:endParaRPr lang="hu-HU" sz="2000" dirty="0"/>
          </a:p>
        </p:txBody>
      </p:sp>
      <p:pic>
        <p:nvPicPr>
          <p:cNvPr id="10" name="Kép 9"/>
          <p:cNvPicPr>
            <a:picLocks noChangeAspect="1"/>
          </p:cNvPicPr>
          <p:nvPr/>
        </p:nvPicPr>
        <p:blipFill>
          <a:blip r:embed="rId2"/>
          <a:stretch>
            <a:fillRect/>
          </a:stretch>
        </p:blipFill>
        <p:spPr>
          <a:xfrm>
            <a:off x="0" y="-8093"/>
            <a:ext cx="1672046" cy="1646672"/>
          </a:xfrm>
          <a:prstGeom prst="rect">
            <a:avLst/>
          </a:prstGeom>
        </p:spPr>
      </p:pic>
      <p:pic>
        <p:nvPicPr>
          <p:cNvPr id="11" name="Kép 10"/>
          <p:cNvPicPr>
            <a:picLocks noChangeAspect="1"/>
          </p:cNvPicPr>
          <p:nvPr/>
        </p:nvPicPr>
        <p:blipFill>
          <a:blip r:embed="rId3">
            <a:extLst>
              <a:ext uri="{BEBA8EAE-BF5A-486C-A8C5-ECC9F3942E4B}">
                <a14:imgProps xmlns:a14="http://schemas.microsoft.com/office/drawing/2010/main">
                  <a14:imgLayer r:embed="rId4">
                    <a14:imgEffect>
                      <a14:backgroundRemoval t="957" b="100000" l="478" r="97608"/>
                    </a14:imgEffect>
                  </a14:imgLayer>
                </a14:imgProps>
              </a:ext>
            </a:extLst>
          </a:blip>
          <a:stretch>
            <a:fillRect/>
          </a:stretch>
        </p:blipFill>
        <p:spPr>
          <a:xfrm>
            <a:off x="5027539" y="2323877"/>
            <a:ext cx="1676301" cy="1676301"/>
          </a:xfrm>
          <a:prstGeom prst="rect">
            <a:avLst/>
          </a:prstGeom>
        </p:spPr>
      </p:pic>
      <p:sp>
        <p:nvSpPr>
          <p:cNvPr id="14" name="Felhő 13"/>
          <p:cNvSpPr/>
          <p:nvPr/>
        </p:nvSpPr>
        <p:spPr>
          <a:xfrm>
            <a:off x="2110118" y="4847840"/>
            <a:ext cx="7511142" cy="1851316"/>
          </a:xfrm>
          <a:prstGeom prst="cloud">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000" dirty="0" smtClean="0"/>
              <a:t>Hogyan történt a megtérése? A </a:t>
            </a:r>
            <a:r>
              <a:rPr lang="hu-HU" sz="2000" dirty="0"/>
              <a:t>saját útjairól Istenhez </a:t>
            </a:r>
            <a:r>
              <a:rPr lang="hu-HU" sz="2000" dirty="0" smtClean="0"/>
              <a:t>fordult. Őt választotta. Rádöbbent, hogy Istennel élni jó! Elköteleződött Iránta, és ez teljesen megváltoztatta az életét. </a:t>
            </a:r>
            <a:endParaRPr lang="hu-HU" sz="2000" dirty="0"/>
          </a:p>
        </p:txBody>
      </p:sp>
    </p:spTree>
    <p:extLst>
      <p:ext uri="{BB962C8B-B14F-4D97-AF65-F5344CB8AC3E}">
        <p14:creationId xmlns:p14="http://schemas.microsoft.com/office/powerpoint/2010/main" val="417124538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3" name="Kép 12"/>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9998439" y="0"/>
            <a:ext cx="1883866" cy="6858000"/>
          </a:xfrm>
          <a:prstGeom prst="rect">
            <a:avLst/>
          </a:prstGeom>
        </p:spPr>
      </p:pic>
      <p:pic>
        <p:nvPicPr>
          <p:cNvPr id="12" name="Kép 11"/>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7660520" y="0"/>
            <a:ext cx="2030416" cy="6858000"/>
          </a:xfrm>
          <a:prstGeom prst="rect">
            <a:avLst/>
          </a:prstGeom>
        </p:spPr>
      </p:pic>
      <p:pic>
        <p:nvPicPr>
          <p:cNvPr id="11" name="Kép 10"/>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5246677" y="0"/>
            <a:ext cx="2025728" cy="6858000"/>
          </a:xfrm>
          <a:prstGeom prst="rect">
            <a:avLst/>
          </a:prstGeom>
        </p:spPr>
      </p:pic>
      <p:pic>
        <p:nvPicPr>
          <p:cNvPr id="10" name="Kép 9"/>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2758550" y="0"/>
            <a:ext cx="2102219" cy="6858000"/>
          </a:xfrm>
          <a:prstGeom prst="rect">
            <a:avLst/>
          </a:prstGeom>
        </p:spPr>
      </p:pic>
      <p:pic>
        <p:nvPicPr>
          <p:cNvPr id="9" name="Kép 8"/>
          <p:cNvPicPr>
            <a:picLocks noChangeAspect="1"/>
          </p:cNvPicPr>
          <p:nvPr/>
        </p:nvPicPr>
        <p:blipFill rotWithShape="1">
          <a:blip r:embed="rId2">
            <a:extLst>
              <a:ext uri="{BEBA8EAE-BF5A-486C-A8C5-ECC9F3942E4B}">
                <a14:imgProps xmlns:a14="http://schemas.microsoft.com/office/drawing/2010/main">
                  <a14:imgLayer r:embed="rId3">
                    <a14:imgEffect>
                      <a14:backgroundRemoval t="5587" b="99721" l="15391" r="51217">
                        <a14:backgroundMark x1="25217" y1="14665" x2="25217" y2="14665"/>
                        <a14:backgroundMark x1="27478" y1="27374" x2="27478" y2="27374"/>
                        <a14:backgroundMark x1="23826" y1="39246" x2="23826" y2="39246"/>
                        <a14:backgroundMark x1="18000" y1="43436" x2="18000" y2="43436"/>
                        <a14:backgroundMark x1="18783" y1="49581" x2="18783" y2="49581"/>
                        <a14:backgroundMark x1="18000" y1="46369" x2="18000" y2="46369"/>
                        <a14:backgroundMark x1="17826" y1="35754" x2="17826" y2="35754"/>
                        <a14:backgroundMark x1="18261" y1="29190" x2="18261" y2="29190"/>
                        <a14:backgroundMark x1="18261" y1="25419" x2="18261" y2="25419"/>
                        <a14:backgroundMark x1="19217" y1="15084" x2="19217" y2="15084"/>
                        <a14:backgroundMark x1="17217" y1="23743" x2="17217" y2="23743"/>
                        <a14:backgroundMark x1="18609" y1="34358" x2="18609" y2="34358"/>
                        <a14:backgroundMark x1="17391" y1="49860" x2="17391" y2="49860"/>
                        <a14:backgroundMark x1="16435" y1="31844" x2="16435" y2="31844"/>
                        <a14:backgroundMark x1="19652" y1="53771" x2="19652" y2="53771"/>
                        <a14:backgroundMark x1="19478" y1="56704" x2="19478" y2="56704"/>
                        <a14:backgroundMark x1="20000" y1="58799" x2="20000" y2="58799"/>
                        <a14:backgroundMark x1="24000" y1="12570" x2="24000" y2="12570"/>
                        <a14:backgroundMark x1="23478" y1="16061" x2="23478" y2="16061"/>
                        <a14:backgroundMark x1="23043" y1="18296" x2="23043" y2="18296"/>
                        <a14:backgroundMark x1="22870" y1="24162" x2="22870" y2="24162"/>
                        <a14:backgroundMark x1="23478" y1="29609" x2="23478" y2="29609"/>
                        <a14:backgroundMark x1="23826" y1="26955" x2="23826" y2="26955"/>
                        <a14:backgroundMark x1="24087" y1="17877" x2="24087" y2="17877"/>
                        <a14:backgroundMark x1="23826" y1="24721" x2="23826" y2="24721"/>
                        <a14:backgroundMark x1="25478" y1="19553" x2="25478" y2="19553"/>
                        <a14:backgroundMark x1="26261" y1="26257" x2="26261" y2="26257"/>
                        <a14:backgroundMark x1="23478" y1="34078" x2="23478" y2="34078"/>
                        <a14:backgroundMark x1="23217" y1="37291" x2="23217" y2="37291"/>
                        <a14:backgroundMark x1="23304" y1="55307" x2="23304" y2="55307"/>
                        <a14:backgroundMark x1="27826" y1="38268" x2="27826" y2="38268"/>
                        <a14:backgroundMark x1="30435" y1="36592" x2="30435" y2="36592"/>
                        <a14:backgroundMark x1="30696" y1="29469" x2="30696" y2="29469"/>
                        <a14:backgroundMark x1="29913" y1="26676" x2="29913" y2="26676"/>
                        <a14:backgroundMark x1="19217" y1="22486" x2="19217" y2="22486"/>
                        <a14:backgroundMark x1="27826" y1="33799" x2="27826" y2="33799"/>
                        <a14:backgroundMark x1="23043" y1="43156" x2="23043" y2="43156"/>
                        <a14:backgroundMark x1="23217" y1="52514" x2="23217" y2="52514"/>
                        <a14:backgroundMark x1="31652" y1="37570" x2="31652" y2="37570"/>
                        <a14:backgroundMark x1="31652" y1="24721" x2="31652" y2="24721"/>
                        <a14:backgroundMark x1="29652" y1="34637" x2="29652" y2="34637"/>
                        <a14:backgroundMark x1="27043" y1="20531" x2="27043" y2="20531"/>
                        <a14:backgroundMark x1="31652" y1="15642" x2="31652" y2="15642"/>
                        <a14:backgroundMark x1="30696" y1="21788" x2="30696" y2="21788"/>
                        <a14:backgroundMark x1="32261" y1="32402" x2="32261" y2="32402"/>
                        <a14:backgroundMark x1="32087" y1="53492" x2="32087" y2="53492"/>
                        <a14:backgroundMark x1="32087" y1="50838" x2="32087" y2="50838"/>
                        <a14:backgroundMark x1="32087" y1="48883" x2="32087" y2="48883"/>
                        <a14:backgroundMark x1="29652" y1="49581" x2="29652" y2="49581"/>
                        <a14:backgroundMark x1="29217" y1="58520" x2="29217" y2="58520"/>
                        <a14:backgroundMark x1="27913" y1="62430" x2="27913" y2="62430"/>
                        <a14:backgroundMark x1="27652" y1="60475" x2="27652" y2="60475"/>
                        <a14:backgroundMark x1="28087" y1="66201" x2="28087" y2="66201"/>
                        <a14:backgroundMark x1="32087" y1="59497" x2="32087" y2="59497"/>
                        <a14:backgroundMark x1="31913" y1="64106" x2="31913" y2="64106"/>
                        <a14:backgroundMark x1="28261" y1="54749" x2="28261" y2="54749"/>
                        <a14:backgroundMark x1="29304" y1="72486" x2="29304" y2="72486"/>
                        <a14:backgroundMark x1="30696" y1="13687" x2="30696" y2="13687"/>
                        <a14:backgroundMark x1="31130" y1="77514" x2="31130" y2="77514"/>
                        <a14:backgroundMark x1="26261" y1="78492" x2="26261" y2="78492"/>
                        <a14:backgroundMark x1="29304" y1="80866" x2="29304" y2="80866"/>
                        <a14:backgroundMark x1="29043" y1="76955" x2="29043" y2="76955"/>
                        <a14:backgroundMark x1="31478" y1="74721" x2="31478" y2="74721"/>
                        <a14:backgroundMark x1="30435" y1="63687" x2="30435" y2="63687"/>
                        <a14:backgroundMark x1="29478" y1="68296" x2="29478" y2="68296"/>
                        <a14:backgroundMark x1="29652" y1="64944" x2="29652" y2="64944"/>
                        <a14:backgroundMark x1="29913" y1="58240" x2="29913" y2="58240"/>
                        <a14:backgroundMark x1="27652" y1="53492" x2="27652" y2="53492"/>
                        <a14:backgroundMark x1="27043" y1="51816" x2="27043" y2="51816"/>
                        <a14:backgroundMark x1="37130" y1="14385" x2="37130" y2="14385"/>
                        <a14:backgroundMark x1="37304" y1="18855" x2="37304" y2="18855"/>
                        <a14:backgroundMark x1="41478" y1="11872" x2="41478" y2="11872"/>
                        <a14:backgroundMark x1="41913" y1="16760" x2="41913" y2="16760"/>
                        <a14:backgroundMark x1="42522" y1="24441" x2="42522" y2="24441"/>
                        <a14:backgroundMark x1="40696" y1="25000" x2="40696" y2="25000"/>
                        <a14:backgroundMark x1="37043" y1="28631" x2="37043" y2="28631"/>
                        <a14:backgroundMark x1="37478" y1="35056" x2="37478" y2="35056"/>
                        <a14:backgroundMark x1="42957" y1="37011" x2="42957" y2="37011"/>
                        <a14:backgroundMark x1="42522" y1="39525" x2="42522" y2="39525"/>
                        <a14:backgroundMark x1="42696" y1="42458" x2="42696" y2="42458"/>
                        <a14:backgroundMark x1="47565" y1="33101" x2="47565" y2="33101"/>
                        <a14:backgroundMark x1="46087" y1="26257" x2="46087" y2="26257"/>
                        <a14:backgroundMark x1="46087" y1="20251" x2="46087" y2="20251"/>
                        <a14:backgroundMark x1="46348" y1="17039" x2="46348" y2="17039"/>
                        <a14:backgroundMark x1="41739" y1="21229" x2="41739" y2="21229"/>
                        <a14:backgroundMark x1="41652" y1="27374" x2="41652" y2="27374"/>
                        <a14:backgroundMark x1="38696" y1="29190" x2="38696" y2="29190"/>
                        <a14:backgroundMark x1="38348" y1="17598" x2="38348" y2="17598"/>
                        <a14:backgroundMark x1="34870" y1="28352" x2="34870" y2="28352"/>
                        <a14:backgroundMark x1="35652" y1="33659" x2="35652" y2="33659"/>
                        <a14:backgroundMark x1="36087" y1="38827" x2="36087" y2="38827"/>
                        <a14:backgroundMark x1="40522" y1="33101" x2="40522" y2="33101"/>
                        <a14:backgroundMark x1="40522" y1="43156" x2="40522" y2="43156"/>
                        <a14:backgroundMark x1="37913" y1="43017" x2="37913" y2="43017"/>
                        <a14:backgroundMark x1="38261" y1="51117" x2="38261" y2="51117"/>
                        <a14:backgroundMark x1="35739" y1="49581" x2="35739" y2="49581"/>
                        <a14:backgroundMark x1="35478" y1="47207" x2="35478" y2="47207"/>
                        <a14:backgroundMark x1="35130" y1="44693" x2="35130" y2="44693"/>
                        <a14:backgroundMark x1="41130" y1="50140" x2="41130" y2="50140"/>
                        <a14:backgroundMark x1="41652" y1="53352" x2="41652" y2="53352"/>
                        <a14:backgroundMark x1="42087" y1="60196" x2="42087" y2="60196"/>
                        <a14:backgroundMark x1="46087" y1="57542" x2="46087" y2="57542"/>
                        <a14:backgroundMark x1="46870" y1="50559" x2="46870" y2="50559"/>
                        <a14:backgroundMark x1="47478" y1="43994" x2="47478" y2="43994"/>
                        <a14:backgroundMark x1="48087" y1="44693" x2="48087" y2="44693"/>
                        <a14:backgroundMark x1="38261" y1="37570" x2="38261" y2="37570"/>
                        <a14:backgroundMark x1="49304" y1="50838" x2="49304" y2="50838"/>
                        <a14:backgroundMark x1="48783" y1="54050" x2="48783" y2="54050"/>
                        <a14:backgroundMark x1="50174" y1="45391" x2="50174" y2="45391"/>
                        <a14:backgroundMark x1="48696" y1="48883" x2="48696" y2="48883"/>
                        <a14:backgroundMark x1="42696" y1="48324" x2="42696" y2="48324"/>
                        <a14:backgroundMark x1="47739" y1="57542" x2="47739" y2="57542"/>
                        <a14:backgroundMark x1="41478" y1="57263" x2="41478" y2="57263"/>
                        <a14:backgroundMark x1="39913" y1="53771" x2="39913" y2="53771"/>
                        <a14:backgroundMark x1="40261" y1="59218" x2="40261" y2="59218"/>
                        <a14:backgroundMark x1="42348" y1="56285" x2="42348" y2="56285"/>
                        <a14:backgroundMark x1="25478" y1="32123" x2="25478" y2="32123"/>
                        <a14:backgroundMark x1="29217" y1="39246" x2="29217" y2="39246"/>
                        <a14:backgroundMark x1="27304" y1="48603" x2="27304" y2="48603"/>
                      </a14:backgroundRemoval>
                    </a14:imgEffect>
                  </a14:imgLayer>
                </a14:imgProps>
              </a:ext>
            </a:extLst>
          </a:blip>
          <a:srcRect l="18687" t="77190" r="52766" b="9463"/>
          <a:stretch/>
        </p:blipFill>
        <p:spPr>
          <a:xfrm>
            <a:off x="478972" y="0"/>
            <a:ext cx="1891464" cy="6858000"/>
          </a:xfrm>
          <a:prstGeom prst="rect">
            <a:avLst/>
          </a:prstGeom>
        </p:spPr>
      </p:pic>
      <p:pic>
        <p:nvPicPr>
          <p:cNvPr id="4" name="Kép 3"/>
          <p:cNvPicPr>
            <a:picLocks noChangeAspect="1"/>
          </p:cNvPicPr>
          <p:nvPr/>
        </p:nvPicPr>
        <p:blipFill>
          <a:blip r:embed="rId4"/>
          <a:stretch>
            <a:fillRect/>
          </a:stretch>
        </p:blipFill>
        <p:spPr>
          <a:xfrm>
            <a:off x="0" y="0"/>
            <a:ext cx="2197635" cy="2160000"/>
          </a:xfrm>
          <a:prstGeom prst="rect">
            <a:avLst/>
          </a:prstGeom>
        </p:spPr>
      </p:pic>
      <p:sp>
        <p:nvSpPr>
          <p:cNvPr id="6" name="Balra-jobbra nyíl 5"/>
          <p:cNvSpPr/>
          <p:nvPr/>
        </p:nvSpPr>
        <p:spPr>
          <a:xfrm>
            <a:off x="2583543" y="1814284"/>
            <a:ext cx="6894286" cy="3947886"/>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2400" dirty="0" smtClean="0"/>
              <a:t>A filippi börtönőr Istent választotta, és onnantól az ellenkezőjét tette, mint előtte. Miben változott az élete? </a:t>
            </a:r>
            <a:r>
              <a:rPr lang="hu-HU" sz="2400" dirty="0">
                <a:hlinkClick r:id="rId5"/>
              </a:rPr>
              <a:t>Kattints </a:t>
            </a:r>
            <a:r>
              <a:rPr lang="hu-HU" sz="2400" dirty="0" smtClean="0">
                <a:hlinkClick r:id="rId5"/>
              </a:rPr>
              <a:t>ide</a:t>
            </a:r>
            <a:r>
              <a:rPr lang="hu-HU" sz="2400" dirty="0" smtClean="0"/>
              <a:t> és keresd meg az ellentétpárokat! </a:t>
            </a:r>
            <a:endParaRPr lang="hu-HU" sz="2400" dirty="0"/>
          </a:p>
        </p:txBody>
      </p:sp>
      <p:pic>
        <p:nvPicPr>
          <p:cNvPr id="7" name="Kép 6"/>
          <p:cNvPicPr>
            <a:picLocks noChangeAspect="1"/>
          </p:cNvPicPr>
          <p:nvPr/>
        </p:nvPicPr>
        <p:blipFill rotWithShape="1">
          <a:blip r:embed="rId6">
            <a:extLst>
              <a:ext uri="{BEBA8EAE-BF5A-486C-A8C5-ECC9F3942E4B}">
                <a14:imgProps xmlns:a14="http://schemas.microsoft.com/office/drawing/2010/main">
                  <a14:imgLayer r:embed="rId3">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5841" t="9931" r="2033" b="8632"/>
          <a:stretch/>
        </p:blipFill>
        <p:spPr>
          <a:xfrm>
            <a:off x="317350" y="2430255"/>
            <a:ext cx="2093392" cy="2519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Kép 7"/>
          <p:cNvPicPr>
            <a:picLocks noChangeAspect="1"/>
          </p:cNvPicPr>
          <p:nvPr/>
        </p:nvPicPr>
        <p:blipFill rotWithShape="1">
          <a:blip r:embed="rId7">
            <a:extLst>
              <a:ext uri="{BEBA8EAE-BF5A-486C-A8C5-ECC9F3942E4B}">
                <a14:imgProps xmlns:a14="http://schemas.microsoft.com/office/drawing/2010/main">
                  <a14:imgLayer r:embed="rId8">
                    <a14:imgEffect>
                      <a14:backgroundRemoval t="24162" b="67977" l="54258" r="88808">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68208" t="32784" r="9760" b="32299"/>
          <a:stretch/>
        </p:blipFill>
        <p:spPr>
          <a:xfrm>
            <a:off x="9477829" y="2430254"/>
            <a:ext cx="2266193" cy="2519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937228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Effect transition="in" filter="fade">
                                      <p:cBhvr>
                                        <p:cTn id="16" dur="1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360"/>
                                          </p:val>
                                        </p:tav>
                                        <p:tav tm="100000">
                                          <p:val>
                                            <p:fltVal val="0"/>
                                          </p:val>
                                        </p:tav>
                                      </p:tavLst>
                                    </p:anim>
                                    <p:animEffect transition="in" filter="fade">
                                      <p:cBhvr>
                                        <p:cTn id="24" dur="2000"/>
                                        <p:tgtEl>
                                          <p:spTgt spid="6"/>
                                        </p:tgtEl>
                                      </p:cBhvr>
                                    </p:animEffect>
                                  </p:childTnLst>
                                </p:cTn>
                              </p:par>
                            </p:childTnLst>
                          </p:cTn>
                        </p:par>
                        <p:par>
                          <p:cTn id="25" fill="hold">
                            <p:stCondLst>
                              <p:cond delay="2000"/>
                            </p:stCondLst>
                            <p:childTnLst>
                              <p:par>
                                <p:cTn id="26" presetID="22" presetClass="exit" presetSubtype="1" fill="hold" nodeType="afterEffect">
                                  <p:stCondLst>
                                    <p:cond delay="0"/>
                                  </p:stCondLst>
                                  <p:childTnLst>
                                    <p:animEffect transition="out" filter="wipe(up)">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22" presetClass="exit" presetSubtype="1" fill="hold" nodeType="withEffect">
                                  <p:stCondLst>
                                    <p:cond delay="0"/>
                                  </p:stCondLst>
                                  <p:childTnLst>
                                    <p:animEffect transition="out" filter="wipe(up)">
                                      <p:cBhvr>
                                        <p:cTn id="30" dur="2000"/>
                                        <p:tgtEl>
                                          <p:spTgt spid="10"/>
                                        </p:tgtEl>
                                      </p:cBhvr>
                                    </p:animEffect>
                                    <p:set>
                                      <p:cBhvr>
                                        <p:cTn id="31" dur="1" fill="hold">
                                          <p:stCondLst>
                                            <p:cond delay="1999"/>
                                          </p:stCondLst>
                                        </p:cTn>
                                        <p:tgtEl>
                                          <p:spTgt spid="10"/>
                                        </p:tgtEl>
                                        <p:attrNameLst>
                                          <p:attrName>style.visibility</p:attrName>
                                        </p:attrNameLst>
                                      </p:cBhvr>
                                      <p:to>
                                        <p:strVal val="hidden"/>
                                      </p:to>
                                    </p:set>
                                  </p:childTnLst>
                                </p:cTn>
                              </p:par>
                              <p:par>
                                <p:cTn id="32" presetID="22" presetClass="exit" presetSubtype="1" fill="hold" nodeType="withEffect">
                                  <p:stCondLst>
                                    <p:cond delay="0"/>
                                  </p:stCondLst>
                                  <p:childTnLst>
                                    <p:animEffect transition="out" filter="wipe(up)">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22" presetClass="exit" presetSubtype="1" fill="hold" nodeType="withEffect">
                                  <p:stCondLst>
                                    <p:cond delay="0"/>
                                  </p:stCondLst>
                                  <p:childTnLst>
                                    <p:animEffect transition="out" filter="wipe(up)">
                                      <p:cBhvr>
                                        <p:cTn id="36" dur="2000"/>
                                        <p:tgtEl>
                                          <p:spTgt spid="12"/>
                                        </p:tgtEl>
                                      </p:cBhvr>
                                    </p:animEffect>
                                    <p:set>
                                      <p:cBhvr>
                                        <p:cTn id="37" dur="1" fill="hold">
                                          <p:stCondLst>
                                            <p:cond delay="1999"/>
                                          </p:stCondLst>
                                        </p:cTn>
                                        <p:tgtEl>
                                          <p:spTgt spid="12"/>
                                        </p:tgtEl>
                                        <p:attrNameLst>
                                          <p:attrName>style.visibility</p:attrName>
                                        </p:attrNameLst>
                                      </p:cBhvr>
                                      <p:to>
                                        <p:strVal val="hidden"/>
                                      </p:to>
                                    </p:set>
                                  </p:childTnLst>
                                </p:cTn>
                              </p:par>
                              <p:par>
                                <p:cTn id="38" presetID="22" presetClass="exit" presetSubtype="1" fill="hold" nodeType="withEffect">
                                  <p:stCondLst>
                                    <p:cond delay="0"/>
                                  </p:stCondLst>
                                  <p:childTnLst>
                                    <p:animEffect transition="out" filter="wipe(up)">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DCA5"/>
        </a:solidFill>
        <a:effectLst/>
      </p:bgPr>
    </p:bg>
    <p:spTree>
      <p:nvGrpSpPr>
        <p:cNvPr id="1" name=""/>
        <p:cNvGrpSpPr/>
        <p:nvPr/>
      </p:nvGrpSpPr>
      <p:grpSpPr>
        <a:xfrm>
          <a:off x="0" y="0"/>
          <a:ext cx="0" cy="0"/>
          <a:chOff x="0" y="0"/>
          <a:chExt cx="0" cy="0"/>
        </a:xfrm>
      </p:grpSpPr>
      <p:sp>
        <p:nvSpPr>
          <p:cNvPr id="2" name="Lekerekített téglalap 1"/>
          <p:cNvSpPr/>
          <p:nvPr/>
        </p:nvSpPr>
        <p:spPr>
          <a:xfrm>
            <a:off x="7628789" y="5271615"/>
            <a:ext cx="4062548" cy="1013297"/>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hu-HU" sz="2400" dirty="0" smtClean="0">
                <a:hlinkClick r:id="rId2"/>
              </a:rPr>
              <a:t>Kattints ide</a:t>
            </a:r>
            <a:r>
              <a:rPr lang="hu-HU" sz="2400" dirty="0" smtClean="0"/>
              <a:t>, és már kezdődhet is a feladat!</a:t>
            </a:r>
            <a:endParaRPr lang="hu-HU" sz="2400" dirty="0"/>
          </a:p>
        </p:txBody>
      </p:sp>
      <p:pic>
        <p:nvPicPr>
          <p:cNvPr id="3" name="Kép 2"/>
          <p:cNvPicPr>
            <a:picLocks noChangeAspect="1"/>
          </p:cNvPicPr>
          <p:nvPr/>
        </p:nvPicPr>
        <p:blipFill rotWithShape="1">
          <a:blip r:embed="rId3">
            <a:extLst>
              <a:ext uri="{BEBA8EAE-BF5A-486C-A8C5-ECC9F3942E4B}">
                <a14:imgProps xmlns:a14="http://schemas.microsoft.com/office/drawing/2010/main">
                  <a14:imgLayer r:embed="rId4">
                    <a14:imgEffect>
                      <a14:backgroundRemoval t="4855" b="98382" l="0" r="100000">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4788" t="11916" r="5660"/>
          <a:stretch/>
        </p:blipFill>
        <p:spPr>
          <a:xfrm>
            <a:off x="1436995" y="2193804"/>
            <a:ext cx="6191794" cy="4272577"/>
          </a:xfrm>
          <a:prstGeom prst="rect">
            <a:avLst/>
          </a:prstGeom>
        </p:spPr>
      </p:pic>
      <p:sp>
        <p:nvSpPr>
          <p:cNvPr id="4" name="Lekerekített téglalap 3"/>
          <p:cNvSpPr/>
          <p:nvPr/>
        </p:nvSpPr>
        <p:spPr>
          <a:xfrm>
            <a:off x="3825324" y="1156895"/>
            <a:ext cx="3429002" cy="1341118"/>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hu-HU" sz="2400" dirty="0" smtClean="0"/>
              <a:t>Mai történetünkben többen a szabadító Isten mellett döntöttek. </a:t>
            </a:r>
            <a:endParaRPr lang="hu-HU" dirty="0"/>
          </a:p>
        </p:txBody>
      </p:sp>
      <p:sp>
        <p:nvSpPr>
          <p:cNvPr id="5" name="Lekerekített téglalap 4"/>
          <p:cNvSpPr/>
          <p:nvPr/>
        </p:nvSpPr>
        <p:spPr>
          <a:xfrm>
            <a:off x="6897188" y="2767388"/>
            <a:ext cx="3997234" cy="1165695"/>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hu-HU" sz="2400" dirty="0" smtClean="0"/>
              <a:t>A következő feladatban </a:t>
            </a:r>
            <a:r>
              <a:rPr lang="hu-HU" sz="2400" dirty="0" err="1" smtClean="0"/>
              <a:t>párosítsd</a:t>
            </a:r>
            <a:r>
              <a:rPr lang="hu-HU" sz="2400" dirty="0" smtClean="0"/>
              <a:t> a cselekedeteket a személyekkel. </a:t>
            </a:r>
            <a:endParaRPr lang="hu-HU" dirty="0"/>
          </a:p>
        </p:txBody>
      </p:sp>
      <p:sp>
        <p:nvSpPr>
          <p:cNvPr id="6" name="Lekerekített téglalap 5"/>
          <p:cNvSpPr/>
          <p:nvPr/>
        </p:nvSpPr>
        <p:spPr>
          <a:xfrm>
            <a:off x="2952205" y="1262472"/>
            <a:ext cx="827399" cy="971699"/>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7" name="Lekerekített téglalap 6"/>
          <p:cNvSpPr/>
          <p:nvPr/>
        </p:nvSpPr>
        <p:spPr>
          <a:xfrm>
            <a:off x="7254327" y="1556498"/>
            <a:ext cx="1615354" cy="1178642"/>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8" name="Lekerekített téglalap 7"/>
          <p:cNvSpPr/>
          <p:nvPr/>
        </p:nvSpPr>
        <p:spPr>
          <a:xfrm>
            <a:off x="7341404" y="3949207"/>
            <a:ext cx="1090749" cy="130628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9" name="Lekerekített téglalap 8"/>
          <p:cNvSpPr/>
          <p:nvPr/>
        </p:nvSpPr>
        <p:spPr>
          <a:xfrm>
            <a:off x="507355" y="4010583"/>
            <a:ext cx="1055916" cy="90255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0" name="Lekerekített téglalap 9"/>
          <p:cNvSpPr/>
          <p:nvPr/>
        </p:nvSpPr>
        <p:spPr>
          <a:xfrm>
            <a:off x="8432153" y="3949207"/>
            <a:ext cx="1049392" cy="130628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1" name="Lekerekített téglalap 10"/>
          <p:cNvSpPr/>
          <p:nvPr/>
        </p:nvSpPr>
        <p:spPr>
          <a:xfrm>
            <a:off x="9481545" y="3949207"/>
            <a:ext cx="1071075" cy="1306284"/>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2" name="Lekerekített téglalap 11"/>
          <p:cNvSpPr/>
          <p:nvPr/>
        </p:nvSpPr>
        <p:spPr>
          <a:xfrm>
            <a:off x="10581020" y="4595065"/>
            <a:ext cx="779331" cy="644302"/>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sp>
        <p:nvSpPr>
          <p:cNvPr id="13" name="Lekerekített téglalap 12"/>
          <p:cNvSpPr/>
          <p:nvPr/>
        </p:nvSpPr>
        <p:spPr>
          <a:xfrm>
            <a:off x="8902469" y="1972491"/>
            <a:ext cx="1388934" cy="762649"/>
          </a:xfrm>
          <a:prstGeom prst="roundRect">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dirty="0"/>
          </a:p>
        </p:txBody>
      </p:sp>
      <p:pic>
        <p:nvPicPr>
          <p:cNvPr id="14" name="Kép 13"/>
          <p:cNvPicPr>
            <a:picLocks noChangeAspect="1"/>
          </p:cNvPicPr>
          <p:nvPr/>
        </p:nvPicPr>
        <p:blipFill>
          <a:blip r:embed="rId5"/>
          <a:stretch>
            <a:fillRect/>
          </a:stretch>
        </p:blipFill>
        <p:spPr>
          <a:xfrm>
            <a:off x="0" y="0"/>
            <a:ext cx="2197635" cy="2160000"/>
          </a:xfrm>
          <a:prstGeom prst="rect">
            <a:avLst/>
          </a:prstGeom>
        </p:spPr>
      </p:pic>
    </p:spTree>
    <p:extLst>
      <p:ext uri="{BB962C8B-B14F-4D97-AF65-F5344CB8AC3E}">
        <p14:creationId xmlns:p14="http://schemas.microsoft.com/office/powerpoint/2010/main" val="135068711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duotone>
              <a:prstClr val="black"/>
              <a:schemeClr val="accent3">
                <a:tint val="45000"/>
                <a:satMod val="400000"/>
              </a:schemeClr>
            </a:duotone>
          </a:blip>
          <a:stretch>
            <a:fillRect/>
          </a:stretch>
        </p:blipFill>
        <p:spPr>
          <a:xfrm>
            <a:off x="352358" y="2165530"/>
            <a:ext cx="11513071" cy="4511042"/>
          </a:xfrm>
          <a:prstGeom prst="rect">
            <a:avLst/>
          </a:prstGeom>
        </p:spPr>
      </p:pic>
      <p:sp>
        <p:nvSpPr>
          <p:cNvPr id="3" name="Szamárfül 2"/>
          <p:cNvSpPr/>
          <p:nvPr/>
        </p:nvSpPr>
        <p:spPr>
          <a:xfrm>
            <a:off x="2403775" y="232229"/>
            <a:ext cx="4615543" cy="1509485"/>
          </a:xfrm>
          <a:prstGeom prst="foldedCorner">
            <a:avLst/>
          </a:prstGeom>
          <a:blipFill>
            <a:blip r:embed="rId3"/>
            <a:tile tx="0" ty="0" sx="100000" sy="100000" flip="none" algn="tl"/>
          </a:blip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b"/>
          <a:lstStyle/>
          <a:p>
            <a:pPr algn="ctr"/>
            <a:r>
              <a:rPr lang="hu-HU" sz="2400" dirty="0" smtClean="0">
                <a:solidFill>
                  <a:schemeClr val="accent4">
                    <a:lumMod val="50000"/>
                  </a:schemeClr>
                </a:solidFill>
              </a:rPr>
              <a:t>Az újságcikkek címei a történet szereplőiről mesélnek. Milyen emberek lettek Isten közelében?</a:t>
            </a:r>
            <a:endParaRPr lang="hu-HU" sz="2400" dirty="0">
              <a:solidFill>
                <a:schemeClr val="accent4">
                  <a:lumMod val="50000"/>
                </a:schemeClr>
              </a:solidFill>
            </a:endParaRPr>
          </a:p>
        </p:txBody>
      </p:sp>
      <p:sp>
        <p:nvSpPr>
          <p:cNvPr id="4" name="Szamárfül 3"/>
          <p:cNvSpPr/>
          <p:nvPr/>
        </p:nvSpPr>
        <p:spPr>
          <a:xfrm>
            <a:off x="7249886" y="232229"/>
            <a:ext cx="4615543" cy="1509485"/>
          </a:xfrm>
          <a:prstGeom prst="foldedCorner">
            <a:avLst/>
          </a:prstGeom>
          <a:blipFill>
            <a:blip r:embed="rId3"/>
            <a:tile tx="0" ty="0" sx="100000" sy="100000" flip="none" algn="tl"/>
          </a:blip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b"/>
          <a:lstStyle/>
          <a:p>
            <a:pPr algn="ctr"/>
            <a:r>
              <a:rPr lang="hu-HU" sz="2400" dirty="0" smtClean="0">
                <a:solidFill>
                  <a:schemeClr val="accent4">
                    <a:lumMod val="50000"/>
                  </a:schemeClr>
                </a:solidFill>
              </a:rPr>
              <a:t>Összekeveredtek az egyes szavak betűi. </a:t>
            </a:r>
            <a:r>
              <a:rPr lang="hu-HU" sz="2400" dirty="0" err="1" smtClean="0">
                <a:solidFill>
                  <a:schemeClr val="accent4">
                    <a:lumMod val="50000"/>
                  </a:schemeClr>
                </a:solidFill>
              </a:rPr>
              <a:t>Fejtsd</a:t>
            </a:r>
            <a:r>
              <a:rPr lang="hu-HU" sz="2400" dirty="0" smtClean="0">
                <a:solidFill>
                  <a:schemeClr val="accent4">
                    <a:lumMod val="50000"/>
                  </a:schemeClr>
                </a:solidFill>
              </a:rPr>
              <a:t> meg, és írd le a füzetedbe!</a:t>
            </a:r>
            <a:endParaRPr lang="hu-HU" sz="2400" dirty="0">
              <a:solidFill>
                <a:schemeClr val="accent4">
                  <a:lumMod val="50000"/>
                </a:schemeClr>
              </a:solidFill>
            </a:endParaRPr>
          </a:p>
        </p:txBody>
      </p:sp>
      <p:pic>
        <p:nvPicPr>
          <p:cNvPr id="5" name="Kép 4"/>
          <p:cNvPicPr>
            <a:picLocks noChangeAspect="1"/>
          </p:cNvPicPr>
          <p:nvPr/>
        </p:nvPicPr>
        <p:blipFill>
          <a:blip r:embed="rId4"/>
          <a:stretch>
            <a:fillRect/>
          </a:stretch>
        </p:blipFill>
        <p:spPr>
          <a:xfrm>
            <a:off x="0" y="5530"/>
            <a:ext cx="2173208" cy="2160000"/>
          </a:xfrm>
          <a:prstGeom prst="rect">
            <a:avLst/>
          </a:prstGeom>
        </p:spPr>
      </p:pic>
    </p:spTree>
    <p:extLst>
      <p:ext uri="{BB962C8B-B14F-4D97-AF65-F5344CB8AC3E}">
        <p14:creationId xmlns:p14="http://schemas.microsoft.com/office/powerpoint/2010/main" val="204472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DCA5"/>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4">
            <a:duotone>
              <a:schemeClr val="accent5">
                <a:shade val="45000"/>
                <a:satMod val="135000"/>
              </a:schemeClr>
              <a:prstClr val="white"/>
            </a:duotone>
          </a:blip>
          <a:stretch>
            <a:fillRect/>
          </a:stretch>
        </p:blipFill>
        <p:spPr>
          <a:xfrm>
            <a:off x="2187279" y="1447562"/>
            <a:ext cx="9639843" cy="5108812"/>
          </a:xfrm>
          <a:prstGeom prst="rect">
            <a:avLst/>
          </a:prstGeom>
          <a:ln w="25400">
            <a:solidFill>
              <a:schemeClr val="accent1"/>
            </a:solidFill>
          </a:ln>
          <a:effectLst>
            <a:outerShdw blurRad="63500" sx="102000" sy="102000" algn="ctr" rotWithShape="0">
              <a:prstClr val="black">
                <a:alpha val="40000"/>
              </a:prstClr>
            </a:outerShdw>
          </a:effectLst>
        </p:spPr>
      </p:pic>
      <p:pic>
        <p:nvPicPr>
          <p:cNvPr id="3" name="Hol az Úr Jézus jár - zené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124" y="2905386"/>
            <a:ext cx="1210490" cy="1210490"/>
          </a:xfrm>
          <a:prstGeom prst="rect">
            <a:avLst/>
          </a:prstGeom>
        </p:spPr>
      </p:pic>
      <p:pic>
        <p:nvPicPr>
          <p:cNvPr id="4" name="Kép 3"/>
          <p:cNvPicPr>
            <a:picLocks noChangeAspect="1"/>
          </p:cNvPicPr>
          <p:nvPr/>
        </p:nvPicPr>
        <p:blipFill>
          <a:blip r:embed="rId6"/>
          <a:stretch>
            <a:fillRect/>
          </a:stretch>
        </p:blipFill>
        <p:spPr>
          <a:xfrm>
            <a:off x="-30480" y="1"/>
            <a:ext cx="1890083" cy="1873770"/>
          </a:xfrm>
          <a:prstGeom prst="rect">
            <a:avLst/>
          </a:prstGeom>
        </p:spPr>
      </p:pic>
      <p:pic>
        <p:nvPicPr>
          <p:cNvPr id="5" name="Kép 4"/>
          <p:cNvPicPr>
            <a:picLocks noChangeAspect="1"/>
          </p:cNvPicPr>
          <p:nvPr/>
        </p:nvPicPr>
        <p:blipFill>
          <a:blip r:embed="rId7"/>
          <a:stretch>
            <a:fillRect/>
          </a:stretch>
        </p:blipFill>
        <p:spPr>
          <a:xfrm>
            <a:off x="-17147" y="4976734"/>
            <a:ext cx="1882658" cy="1881266"/>
          </a:xfrm>
          <a:prstGeom prst="rect">
            <a:avLst/>
          </a:prstGeom>
        </p:spPr>
      </p:pic>
      <p:sp>
        <p:nvSpPr>
          <p:cNvPr id="6" name="Lekerekített téglalap 5"/>
          <p:cNvSpPr/>
          <p:nvPr/>
        </p:nvSpPr>
        <p:spPr>
          <a:xfrm>
            <a:off x="2458387" y="269823"/>
            <a:ext cx="9009088" cy="839449"/>
          </a:xfrm>
          <a:prstGeom prst="round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Istennel élni jó! Erről szól ez az ének. Próbáld meg elénekelni! </a:t>
            </a:r>
          </a:p>
          <a:p>
            <a:pPr algn="ctr"/>
            <a:r>
              <a:rPr lang="hu-HU" sz="2400" dirty="0" smtClean="0"/>
              <a:t>A hangszóróra kattintva meg is hallgathatod!</a:t>
            </a:r>
            <a:endParaRPr lang="hu-HU" sz="2400" dirty="0"/>
          </a:p>
        </p:txBody>
      </p:sp>
    </p:spTree>
    <p:extLst>
      <p:ext uri="{BB962C8B-B14F-4D97-AF65-F5344CB8AC3E}">
        <p14:creationId xmlns:p14="http://schemas.microsoft.com/office/powerpoint/2010/main" val="2801076790"/>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51000"/>
          </a:schemeClr>
        </a:solidFill>
        <a:effectLst/>
      </p:bgPr>
    </p:bg>
    <p:spTree>
      <p:nvGrpSpPr>
        <p:cNvPr id="1" name=""/>
        <p:cNvGrpSpPr/>
        <p:nvPr/>
      </p:nvGrpSpPr>
      <p:grpSpPr>
        <a:xfrm>
          <a:off x="0" y="0"/>
          <a:ext cx="0" cy="0"/>
          <a:chOff x="0" y="0"/>
          <a:chExt cx="0" cy="0"/>
        </a:xfrm>
      </p:grpSpPr>
      <p:pic>
        <p:nvPicPr>
          <p:cNvPr id="2" name="Kép 2"/>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88" y="173182"/>
            <a:ext cx="21637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kerekített téglalap 2"/>
          <p:cNvSpPr/>
          <p:nvPr/>
        </p:nvSpPr>
        <p:spPr>
          <a:xfrm>
            <a:off x="217488" y="3904147"/>
            <a:ext cx="3582987" cy="2035175"/>
          </a:xfrm>
          <a:prstGeom prst="roundRect">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Olvasd el Isten üzenetét és add tovább az Igét valakinek!</a:t>
            </a:r>
          </a:p>
        </p:txBody>
      </p:sp>
      <p:sp>
        <p:nvSpPr>
          <p:cNvPr id="5" name="Lekerekített téglalap 4"/>
          <p:cNvSpPr/>
          <p:nvPr/>
        </p:nvSpPr>
        <p:spPr>
          <a:xfrm>
            <a:off x="217488" y="2702292"/>
            <a:ext cx="3582987" cy="887949"/>
          </a:xfrm>
          <a:prstGeom prst="roundRect">
            <a:avLst/>
          </a:prstGeom>
          <a:gradFill>
            <a:gsLst>
              <a:gs pos="0">
                <a:srgbClr val="FFC000"/>
              </a:gs>
              <a:gs pos="100000">
                <a:srgbClr val="CED2B3"/>
              </a:gs>
              <a:gs pos="88000">
                <a:srgbClr val="FFFF0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smtClean="0">
                <a:ln>
                  <a:noFill/>
                </a:ln>
                <a:solidFill>
                  <a:srgbClr val="ED7D31">
                    <a:lumMod val="50000"/>
                  </a:srgbClr>
                </a:solidFill>
                <a:effectLst/>
                <a:uLnTx/>
                <a:uFillTx/>
                <a:latin typeface="Arial" panose="020B0604020202020204" pitchFamily="34" charset="0"/>
                <a:ea typeface="+mn-ea"/>
                <a:cs typeface="Arial" panose="020B0604020202020204" pitchFamily="34" charset="0"/>
              </a:rPr>
              <a:t>Aranymondás</a:t>
            </a:r>
            <a:endParaRPr kumimoji="0" lang="hu-HU" sz="28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endParaRPr>
          </a:p>
        </p:txBody>
      </p:sp>
      <p:pic>
        <p:nvPicPr>
          <p:cNvPr id="6" name="Kép 5"/>
          <p:cNvPicPr>
            <a:picLocks noChangeAspect="1"/>
          </p:cNvPicPr>
          <p:nvPr/>
        </p:nvPicPr>
        <p:blipFill>
          <a:blip r:embed="rId3"/>
          <a:stretch>
            <a:fillRect/>
          </a:stretch>
        </p:blipFill>
        <p:spPr>
          <a:xfrm>
            <a:off x="3800475" y="0"/>
            <a:ext cx="8391525" cy="6662057"/>
          </a:xfrm>
          <a:prstGeom prst="rect">
            <a:avLst/>
          </a:prstGeom>
        </p:spPr>
      </p:pic>
      <p:sp>
        <p:nvSpPr>
          <p:cNvPr id="7" name="Szövegdoboz 6"/>
          <p:cNvSpPr txBox="1"/>
          <p:nvPr/>
        </p:nvSpPr>
        <p:spPr>
          <a:xfrm>
            <a:off x="5172355" y="2411520"/>
            <a:ext cx="5647764" cy="2123658"/>
          </a:xfrm>
          <a:prstGeom prst="rect">
            <a:avLst/>
          </a:prstGeom>
          <a:noFill/>
        </p:spPr>
        <p:txBody>
          <a:bodyPr wrap="square" rtlCol="0">
            <a:spAutoFit/>
          </a:bodyPr>
          <a:lstStyle/>
          <a:p>
            <a:pPr algn="ctr"/>
            <a:r>
              <a:rPr lang="hu-HU" sz="2800" i="1" dirty="0" smtClean="0">
                <a:solidFill>
                  <a:schemeClr val="accent4">
                    <a:lumMod val="50000"/>
                  </a:schemeClr>
                </a:solidFill>
              </a:rPr>
              <a:t>„Higgy az Úr Jézusban, és üdvözülsz mind te, mind a te házad népe.” </a:t>
            </a:r>
          </a:p>
          <a:p>
            <a:pPr algn="ctr"/>
            <a:endParaRPr lang="hu-HU" sz="2800" dirty="0" smtClean="0">
              <a:solidFill>
                <a:schemeClr val="accent4">
                  <a:lumMod val="50000"/>
                </a:schemeClr>
              </a:solidFill>
            </a:endParaRPr>
          </a:p>
          <a:p>
            <a:pPr algn="ctr"/>
            <a:r>
              <a:rPr lang="hu-HU" sz="2000" i="1" dirty="0" smtClean="0">
                <a:solidFill>
                  <a:schemeClr val="accent4">
                    <a:lumMod val="50000"/>
                  </a:schemeClr>
                </a:solidFill>
              </a:rPr>
              <a:t>Apostolok cselekedetei 16,31</a:t>
            </a:r>
            <a:endParaRPr lang="hu-HU" sz="2000" i="1" dirty="0">
              <a:solidFill>
                <a:schemeClr val="accent4">
                  <a:lumMod val="50000"/>
                </a:schemeClr>
              </a:solidFill>
            </a:endParaRPr>
          </a:p>
        </p:txBody>
      </p:sp>
    </p:spTree>
    <p:extLst>
      <p:ext uri="{BB962C8B-B14F-4D97-AF65-F5344CB8AC3E}">
        <p14:creationId xmlns:p14="http://schemas.microsoft.com/office/powerpoint/2010/main" val="27028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D6"/>
        </a:solidFill>
        <a:effectLst/>
      </p:bgPr>
    </p:bg>
    <p:spTree>
      <p:nvGrpSpPr>
        <p:cNvPr id="1" name=""/>
        <p:cNvGrpSpPr/>
        <p:nvPr/>
      </p:nvGrpSpPr>
      <p:grpSpPr>
        <a:xfrm>
          <a:off x="0" y="0"/>
          <a:ext cx="0" cy="0"/>
          <a:chOff x="0" y="0"/>
          <a:chExt cx="0" cy="0"/>
        </a:xfrm>
      </p:grpSpPr>
      <p:pic>
        <p:nvPicPr>
          <p:cNvPr id="2" name="Kép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9" y="25495"/>
            <a:ext cx="2073275" cy="19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4"/>
          <p:cNvSpPr txBox="1">
            <a:spLocks noChangeArrowheads="1"/>
          </p:cNvSpPr>
          <p:nvPr/>
        </p:nvSpPr>
        <p:spPr bwMode="auto">
          <a:xfrm>
            <a:off x="2284413" y="407988"/>
            <a:ext cx="8701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 digitális hittanóra végén így imádkozz! </a:t>
            </a:r>
          </a:p>
        </p:txBody>
      </p:sp>
      <p:pic>
        <p:nvPicPr>
          <p:cNvPr id="4" name="Kép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1965" y="1335900"/>
            <a:ext cx="4505325"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zis 4"/>
          <p:cNvSpPr>
            <a:spLocks noChangeAspect="1"/>
          </p:cNvSpPr>
          <p:nvPr/>
        </p:nvSpPr>
        <p:spPr>
          <a:xfrm>
            <a:off x="7608404" y="1631657"/>
            <a:ext cx="3807792" cy="3807792"/>
          </a:xfrm>
          <a:prstGeom prst="ellipse">
            <a:avLst/>
          </a:prstGeom>
          <a:noFill/>
          <a:ln w="4445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endParaRPr>
          </a:p>
        </p:txBody>
      </p:sp>
      <p:sp>
        <p:nvSpPr>
          <p:cNvPr id="6" name="Szövegdoboz 5"/>
          <p:cNvSpPr txBox="1"/>
          <p:nvPr/>
        </p:nvSpPr>
        <p:spPr>
          <a:xfrm>
            <a:off x="7793831" y="2517775"/>
            <a:ext cx="3436937" cy="15684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Várunk a következő digitális hittanórára!</a:t>
            </a:r>
          </a:p>
        </p:txBody>
      </p:sp>
      <p:sp>
        <p:nvSpPr>
          <p:cNvPr id="7" name="Téglalap 6"/>
          <p:cNvSpPr/>
          <p:nvPr/>
        </p:nvSpPr>
        <p:spPr>
          <a:xfrm>
            <a:off x="6464299" y="5593142"/>
            <a:ext cx="6096000" cy="708025"/>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Áldás, békesség!</a:t>
            </a:r>
          </a:p>
        </p:txBody>
      </p:sp>
    </p:spTree>
    <p:extLst>
      <p:ext uri="{BB962C8B-B14F-4D97-AF65-F5344CB8AC3E}">
        <p14:creationId xmlns:p14="http://schemas.microsoft.com/office/powerpoint/2010/main" val="15343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Kép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zövegdoboz 4"/>
          <p:cNvSpPr txBox="1">
            <a:spLocks noChangeArrowheads="1"/>
          </p:cNvSpPr>
          <p:nvPr/>
        </p:nvSpPr>
        <p:spPr bwMode="auto">
          <a:xfrm>
            <a:off x="455839" y="2646726"/>
            <a:ext cx="5024438"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6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Áldás, békesség!</a:t>
            </a:r>
            <a:r>
              <a:rPr kumimoji="0" lang="hu-HU" altLang="hu-HU" sz="3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hu-HU" altLang="hu-HU" sz="3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200" b="0" i="0" u="none" strike="noStrike" kern="1200" cap="none" spc="0" normalizeH="0" baseline="0" noProof="0" dirty="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Kezdd a digitális hittanórát az óra eleji imádsággal!</a:t>
            </a:r>
          </a:p>
        </p:txBody>
      </p:sp>
      <p:pic>
        <p:nvPicPr>
          <p:cNvPr id="5"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793750"/>
            <a:ext cx="5380037" cy="5405438"/>
          </a:xfrm>
          <a:prstGeom prst="rect">
            <a:avLst/>
          </a:prstGeom>
          <a:solidFill>
            <a:srgbClr val="FFFBD6"/>
          </a:solidFill>
          <a:ln>
            <a:noFill/>
          </a:ln>
          <a:effectLst>
            <a:outerShdw blurRad="63500" sx="102000" sy="102000" algn="ctr" rotWithShape="0">
              <a:prstClr val="black">
                <a:alpha val="40000"/>
              </a:prstClr>
            </a:outerShdw>
          </a:effectLst>
          <a:extLst/>
        </p:spPr>
      </p:pic>
    </p:spTree>
    <p:extLst>
      <p:ext uri="{BB962C8B-B14F-4D97-AF65-F5344CB8AC3E}">
        <p14:creationId xmlns:p14="http://schemas.microsoft.com/office/powerpoint/2010/main" val="1336807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2"/>
          <p:cNvSpPr>
            <a:spLocks noChangeArrowheads="1"/>
          </p:cNvSpPr>
          <p:nvPr/>
        </p:nvSpPr>
        <p:spPr bwMode="auto">
          <a:xfrm>
            <a:off x="3041650" y="66357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altLang="hu-HU" sz="4000" b="0" i="0" u="none" strike="noStrike" kern="1200" cap="none" spc="0" normalizeH="0" baseline="0" noProof="0" dirty="0">
                <a:ln>
                  <a:noFill/>
                </a:ln>
                <a:solidFill>
                  <a:srgbClr val="AE2E51"/>
                </a:solidFill>
                <a:effectLst/>
                <a:uLnTx/>
                <a:uFillTx/>
                <a:latin typeface="Arial" panose="020B0604020202020204" pitchFamily="34" charset="0"/>
                <a:ea typeface="+mn-ea"/>
                <a:cs typeface="Arial" panose="020B0604020202020204" pitchFamily="34" charset="0"/>
              </a:rPr>
              <a:t>Áldás, békesség!</a:t>
            </a:r>
          </a:p>
        </p:txBody>
      </p:sp>
      <p:sp>
        <p:nvSpPr>
          <p:cNvPr id="3" name="Téglalap 10"/>
          <p:cNvSpPr>
            <a:spLocks noChangeArrowheads="1"/>
          </p:cNvSpPr>
          <p:nvPr/>
        </p:nvSpPr>
        <p:spPr bwMode="auto">
          <a:xfrm>
            <a:off x="1093788" y="2554288"/>
            <a:ext cx="39036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Kedves Szülők!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Köszönjük a segítségüket!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Isten áldását kívánjuk ezzel az Igével!</a:t>
            </a:r>
          </a:p>
        </p:txBody>
      </p:sp>
      <p:sp>
        <p:nvSpPr>
          <p:cNvPr id="4" name="Ellipszis 3"/>
          <p:cNvSpPr>
            <a:spLocks noChangeAspect="1"/>
          </p:cNvSpPr>
          <p:nvPr/>
        </p:nvSpPr>
        <p:spPr>
          <a:xfrm>
            <a:off x="927358" y="1663649"/>
            <a:ext cx="4227966" cy="4227966"/>
          </a:xfrm>
          <a:prstGeom prst="ellipse">
            <a:avLst/>
          </a:prstGeom>
          <a:noFill/>
          <a:ln w="44450">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endParaRPr>
          </a:p>
        </p:txBody>
      </p:sp>
      <p:sp>
        <p:nvSpPr>
          <p:cNvPr id="5" name="Szövegdoboz 5"/>
          <p:cNvSpPr txBox="1">
            <a:spLocks noChangeArrowheads="1"/>
          </p:cNvSpPr>
          <p:nvPr/>
        </p:nvSpPr>
        <p:spPr bwMode="auto">
          <a:xfrm>
            <a:off x="5740151" y="1982851"/>
            <a:ext cx="580887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lvl="0" algn="ctr">
              <a:spcBef>
                <a:spcPct val="0"/>
              </a:spcBef>
              <a:buClrTx/>
              <a:buSzTx/>
              <a:buNone/>
              <a:defRPr/>
            </a:pPr>
            <a:r>
              <a:rPr kumimoji="0" lang="hu-HU" sz="32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a:t>
            </a:r>
            <a:r>
              <a:rPr lang="hu-HU" sz="3600" dirty="0">
                <a:solidFill>
                  <a:schemeClr val="accent6"/>
                </a:solidFill>
              </a:rPr>
              <a:t>Te vagy az én erőm, rólad zeng énekem. Erős váram az Isten, az én hűséges </a:t>
            </a:r>
            <a:r>
              <a:rPr lang="hu-HU" sz="3600" dirty="0" smtClean="0">
                <a:solidFill>
                  <a:schemeClr val="accent6"/>
                </a:solidFill>
              </a:rPr>
              <a:t>Istenem</a:t>
            </a:r>
            <a:r>
              <a:rPr kumimoji="0" lang="hu-HU" sz="3600" b="0" i="0" u="none" strike="noStrike" kern="1200" cap="none" spc="0" normalizeH="0" baseline="0" noProof="0" dirty="0" smtClean="0">
                <a:ln>
                  <a:noFill/>
                </a:ln>
                <a:solidFill>
                  <a:schemeClr val="accent6"/>
                </a:solidFill>
                <a:effectLst/>
                <a:uLnTx/>
                <a:uFillTx/>
              </a:rPr>
              <a:t>.</a:t>
            </a:r>
            <a:r>
              <a:rPr kumimoji="0" lang="hu-HU" sz="3200" b="0" i="0" u="none" strike="noStrike" kern="1200" cap="none" spc="0" normalizeH="0" baseline="0" noProof="0" dirty="0" smtClean="0">
                <a:ln>
                  <a:noFill/>
                </a:ln>
                <a:solidFill>
                  <a:srgbClr val="70AD47"/>
                </a:solidFill>
                <a:effectLst/>
                <a:uLnTx/>
                <a:uFillTx/>
              </a:rPr>
              <a:t>”</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hu-HU" sz="2800" b="0" i="0" u="none" strike="noStrike" kern="1200" cap="none" spc="0" normalizeH="0" baseline="0" noProof="0" dirty="0">
              <a:ln>
                <a:noFill/>
              </a:ln>
              <a:solidFill>
                <a:srgbClr val="70AD47"/>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hu-HU" sz="2400" b="0" i="0" u="none" strike="noStrike" kern="1200" cap="none" spc="0" normalizeH="0" baseline="0" noProof="0" dirty="0" smtClean="0">
                <a:ln>
                  <a:noFill/>
                </a:ln>
                <a:solidFill>
                  <a:srgbClr val="404040"/>
                </a:solidFill>
                <a:effectLst/>
                <a:uLnTx/>
                <a:uFillTx/>
                <a:latin typeface="Arial" panose="020B0604020202020204" pitchFamily="34" charset="0"/>
                <a:ea typeface="+mn-ea"/>
                <a:cs typeface="+mn-cs"/>
              </a:rPr>
              <a:t> </a:t>
            </a:r>
            <a:r>
              <a:rPr kumimoji="0" lang="hu-HU" sz="24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a:t>
            </a:r>
            <a:r>
              <a:rPr lang="hu-HU" sz="2400" dirty="0" smtClean="0">
                <a:solidFill>
                  <a:srgbClr val="70AD47"/>
                </a:solidFill>
              </a:rPr>
              <a:t>Zsoltárok könyve</a:t>
            </a:r>
            <a:r>
              <a:rPr kumimoji="0" lang="hu-HU" sz="24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 59,18)</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hu-HU" altLang="hu-HU" sz="3200" b="0"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 </a:t>
            </a:r>
            <a:endParaRPr kumimoji="0" lang="hu-HU" altLang="hu-HU" sz="32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endParaRPr>
          </a:p>
        </p:txBody>
      </p:sp>
      <p:pic>
        <p:nvPicPr>
          <p:cNvPr id="6" name="Kép 5"/>
          <p:cNvPicPr>
            <a:picLocks noChangeAspect="1"/>
          </p:cNvPicPr>
          <p:nvPr/>
        </p:nvPicPr>
        <p:blipFill>
          <a:blip r:embed="rId2"/>
          <a:stretch>
            <a:fillRect/>
          </a:stretch>
        </p:blipFill>
        <p:spPr>
          <a:xfrm>
            <a:off x="6306203" y="4807550"/>
            <a:ext cx="4676775" cy="1552575"/>
          </a:xfrm>
          <a:prstGeom prst="rect">
            <a:avLst/>
          </a:prstGeom>
          <a:effectLst>
            <a:softEdge rad="342900"/>
          </a:effectLst>
        </p:spPr>
      </p:pic>
    </p:spTree>
    <p:extLst>
      <p:ext uri="{BB962C8B-B14F-4D97-AF65-F5344CB8AC3E}">
        <p14:creationId xmlns:p14="http://schemas.microsoft.com/office/powerpoint/2010/main" val="37502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9" name="Kép 8"/>
          <p:cNvPicPr>
            <a:picLocks noChangeAspect="1"/>
          </p:cNvPicPr>
          <p:nvPr/>
        </p:nvPicPr>
        <p:blipFill>
          <a:blip r:embed="rId2">
            <a:extLst>
              <a:ext uri="{BEBA8EAE-BF5A-486C-A8C5-ECC9F3942E4B}">
                <a14:imgProps xmlns:a14="http://schemas.microsoft.com/office/drawing/2010/main">
                  <a14:imgLayer r:embed="rId3">
                    <a14:imgEffect>
                      <a14:backgroundRemoval t="0" b="100000" l="1622" r="97297"/>
                    </a14:imgEffect>
                  </a14:imgLayer>
                </a14:imgProps>
              </a:ext>
            </a:extLst>
          </a:blip>
          <a:stretch>
            <a:fillRect/>
          </a:stretch>
        </p:blipFill>
        <p:spPr>
          <a:xfrm>
            <a:off x="5560317" y="3262528"/>
            <a:ext cx="1127866" cy="2426436"/>
          </a:xfrm>
          <a:prstGeom prst="rect">
            <a:avLst/>
          </a:prstGeom>
        </p:spPr>
      </p:pic>
      <p:pic>
        <p:nvPicPr>
          <p:cNvPr id="2" name="Kép 1"/>
          <p:cNvPicPr>
            <a:picLocks noChangeAspect="1"/>
          </p:cNvPicPr>
          <p:nvPr/>
        </p:nvPicPr>
        <p:blipFill rotWithShape="1">
          <a:blip r:embed="rId4">
            <a:extLst>
              <a:ext uri="{BEBA8EAE-BF5A-486C-A8C5-ECC9F3942E4B}">
                <a14:imgProps xmlns:a14="http://schemas.microsoft.com/office/drawing/2010/main">
                  <a14:imgLayer r:embed="rId5">
                    <a14:imgEffect>
                      <a14:backgroundRemoval t="46687" b="100000" l="1628" r="55814">
                        <a14:foregroundMark x1="7093" y1="88404" x2="7093" y2="88404"/>
                        <a14:foregroundMark x1="11395" y1="93976" x2="11395" y2="93976"/>
                        <a14:foregroundMark x1="16628" y1="94578" x2="16628" y2="94578"/>
                        <a14:foregroundMark x1="18721" y1="94729" x2="18721" y2="94729"/>
                        <a14:foregroundMark x1="21977" y1="86145" x2="21977" y2="86145"/>
                        <a14:foregroundMark x1="40698" y1="62651" x2="40698" y2="62651"/>
                        <a14:foregroundMark x1="39767" y1="61145" x2="39767" y2="61145"/>
                        <a14:foregroundMark x1="39186" y1="63855" x2="39186" y2="63855"/>
                        <a14:foregroundMark x1="18488" y1="92319" x2="18488" y2="92319"/>
                        <a14:foregroundMark x1="45233" y1="68825" x2="45233" y2="68825"/>
                      </a14:backgroundRemoval>
                    </a14:imgEffect>
                  </a14:imgLayer>
                </a14:imgProps>
              </a:ext>
            </a:extLst>
          </a:blip>
          <a:srcRect t="40991" r="37772"/>
          <a:stretch/>
        </p:blipFill>
        <p:spPr>
          <a:xfrm>
            <a:off x="2241513" y="3744377"/>
            <a:ext cx="4252685" cy="3113623"/>
          </a:xfrm>
          <a:prstGeom prst="rect">
            <a:avLst/>
          </a:prstGeom>
        </p:spPr>
      </p:pic>
      <p:pic>
        <p:nvPicPr>
          <p:cNvPr id="3" name="Kép 2"/>
          <p:cNvPicPr>
            <a:picLocks noChangeAspect="1"/>
          </p:cNvPicPr>
          <p:nvPr/>
        </p:nvPicPr>
        <p:blipFill rotWithShape="1">
          <a:blip r:embed="rId6">
            <a:extLst>
              <a:ext uri="{BEBA8EAE-BF5A-486C-A8C5-ECC9F3942E4B}">
                <a14:imgProps xmlns:a14="http://schemas.microsoft.com/office/drawing/2010/main">
                  <a14:imgLayer r:embed="rId5">
                    <a14:imgEffect>
                      <a14:backgroundRemoval t="45181" b="97741" l="50349" r="98837">
                        <a14:foregroundMark x1="95116" y1="50753" x2="95116" y2="50753"/>
                        <a14:foregroundMark x1="78256" y1="51657" x2="78256" y2="51657"/>
                        <a14:foregroundMark x1="86977" y1="62952" x2="86977" y2="62952"/>
                        <a14:foregroundMark x1="86047" y1="66265" x2="86047" y2="66265"/>
                        <a14:backgroundMark x1="82791" y1="56928" x2="82791" y2="56928"/>
                        <a14:backgroundMark x1="85349" y1="65060" x2="85349" y2="65060"/>
                        <a14:backgroundMark x1="83721" y1="51054" x2="83721" y2="51054"/>
                        <a14:backgroundMark x1="82093" y1="49398" x2="82093" y2="49398"/>
                        <a14:backgroundMark x1="83721" y1="53163" x2="83721" y2="53163"/>
                        <a14:backgroundMark x1="54070" y1="54970" x2="54070" y2="54970"/>
                        <a14:backgroundMark x1="65116" y1="63253" x2="65116" y2="63253"/>
                        <a14:backgroundMark x1="67674" y1="57380" x2="67674" y2="57380"/>
                        <a14:backgroundMark x1="60233" y1="63705" x2="60233" y2="63705"/>
                        <a14:backgroundMark x1="60116" y1="68825" x2="60116" y2="68825"/>
                        <a14:backgroundMark x1="54767" y1="75301" x2="54767" y2="75301"/>
                      </a14:backgroundRemoval>
                    </a14:imgEffect>
                  </a14:imgLayer>
                </a14:imgProps>
              </a:ext>
            </a:extLst>
          </a:blip>
          <a:srcRect l="50354" t="44571" b="1951"/>
          <a:stretch/>
        </p:blipFill>
        <p:spPr>
          <a:xfrm>
            <a:off x="5665679" y="3888436"/>
            <a:ext cx="3570514" cy="2969564"/>
          </a:xfrm>
          <a:prstGeom prst="rect">
            <a:avLst/>
          </a:prstGeom>
        </p:spPr>
      </p:pic>
      <p:sp>
        <p:nvSpPr>
          <p:cNvPr id="5" name="Felhő 4"/>
          <p:cNvSpPr/>
          <p:nvPr/>
        </p:nvSpPr>
        <p:spPr>
          <a:xfrm>
            <a:off x="2046514" y="333829"/>
            <a:ext cx="2206172" cy="986971"/>
          </a:xfrm>
          <a:prstGeom prst="cloud">
            <a:avLst/>
          </a:prstGeom>
          <a:ln>
            <a:noFill/>
          </a:ln>
        </p:spPr>
        <p:style>
          <a:lnRef idx="2">
            <a:schemeClr val="accent1"/>
          </a:lnRef>
          <a:fillRef idx="1003">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6" name="Felhő 5"/>
          <p:cNvSpPr/>
          <p:nvPr/>
        </p:nvSpPr>
        <p:spPr>
          <a:xfrm>
            <a:off x="9187540" y="36285"/>
            <a:ext cx="2820130" cy="1182916"/>
          </a:xfrm>
          <a:prstGeom prst="cloud">
            <a:avLst/>
          </a:prstGeom>
          <a:ln>
            <a:noFill/>
          </a:ln>
        </p:spPr>
        <p:style>
          <a:lnRef idx="1">
            <a:schemeClr val="accent1"/>
          </a:lnRef>
          <a:fillRef idx="1003">
            <a:schemeClr val="l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7" name="Felhő 6"/>
          <p:cNvSpPr/>
          <p:nvPr/>
        </p:nvSpPr>
        <p:spPr>
          <a:xfrm>
            <a:off x="732971" y="108858"/>
            <a:ext cx="2206172" cy="986971"/>
          </a:xfrm>
          <a:prstGeom prst="cloud">
            <a:avLst/>
          </a:prstGeom>
          <a:ln>
            <a:noFill/>
          </a:ln>
        </p:spPr>
        <p:style>
          <a:lnRef idx="1">
            <a:schemeClr val="accent1"/>
          </a:lnRef>
          <a:fillRef idx="1003">
            <a:schemeClr val="l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8" name="Felhő 7"/>
          <p:cNvSpPr/>
          <p:nvPr/>
        </p:nvSpPr>
        <p:spPr>
          <a:xfrm>
            <a:off x="4448627" y="1"/>
            <a:ext cx="3229429" cy="1219200"/>
          </a:xfrm>
          <a:prstGeom prst="cloud">
            <a:avLst/>
          </a:prstGeom>
          <a:ln>
            <a:noFill/>
          </a:ln>
        </p:spPr>
        <p:style>
          <a:lnRef idx="2">
            <a:schemeClr val="accent1"/>
          </a:lnRef>
          <a:fillRef idx="1003">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0" name="Felhő 9"/>
          <p:cNvSpPr/>
          <p:nvPr/>
        </p:nvSpPr>
        <p:spPr>
          <a:xfrm>
            <a:off x="8623897" y="75474"/>
            <a:ext cx="1224592" cy="422987"/>
          </a:xfrm>
          <a:prstGeom prst="cloud">
            <a:avLst/>
          </a:prstGeom>
          <a:ln>
            <a:noFill/>
          </a:ln>
        </p:spPr>
        <p:style>
          <a:lnRef idx="1">
            <a:schemeClr val="accent1"/>
          </a:lnRef>
          <a:fillRef idx="1003">
            <a:schemeClr val="l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7" name="Szövegdoboz 16"/>
          <p:cNvSpPr txBox="1"/>
          <p:nvPr/>
        </p:nvSpPr>
        <p:spPr>
          <a:xfrm>
            <a:off x="1198428" y="1830825"/>
            <a:ext cx="6479628" cy="1200329"/>
          </a:xfrm>
          <a:prstGeom prst="rect">
            <a:avLst/>
          </a:prstGeom>
          <a:noFill/>
        </p:spPr>
        <p:txBody>
          <a:bodyPr wrap="square" rtlCol="0">
            <a:spAutoFit/>
          </a:bodyPr>
          <a:lstStyle/>
          <a:p>
            <a:r>
              <a:rPr lang="hu-HU" sz="2400" dirty="0" smtClean="0">
                <a:solidFill>
                  <a:schemeClr val="tx1">
                    <a:lumMod val="50000"/>
                    <a:lumOff val="50000"/>
                  </a:schemeClr>
                </a:solidFill>
              </a:rPr>
              <a:t>Mielőtt a feltámadt Jézus mennybe ment volna, meghagyta a barátainak, hogy adják tovább azt az örömhírt, amelyet tőle hallottak.</a:t>
            </a:r>
            <a:endParaRPr lang="hu-HU" sz="2400" dirty="0">
              <a:solidFill>
                <a:schemeClr val="tx1">
                  <a:lumMod val="50000"/>
                  <a:lumOff val="50000"/>
                </a:schemeClr>
              </a:solidFill>
            </a:endParaRPr>
          </a:p>
        </p:txBody>
      </p:sp>
    </p:spTree>
    <p:extLst>
      <p:ext uri="{BB962C8B-B14F-4D97-AF65-F5344CB8AC3E}">
        <p14:creationId xmlns:p14="http://schemas.microsoft.com/office/powerpoint/2010/main" val="827594518"/>
      </p:ext>
    </p:extLst>
  </p:cSld>
  <p:clrMapOvr>
    <a:masterClrMapping/>
  </p:clrMapOvr>
  <mc:AlternateContent xmlns:mc="http://schemas.openxmlformats.org/markup-compatibility/2006" xmlns:p14="http://schemas.microsoft.com/office/powerpoint/2010/main">
    <mc:Choice Requires="p14">
      <p:transition spd="slow" p14:dur="4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0" fill="hold"/>
                                        <p:tgtEl>
                                          <p:spTgt spid="6"/>
                                        </p:tgtEl>
                                        <p:attrNameLst>
                                          <p:attrName>ppt_x</p:attrName>
                                        </p:attrNameLst>
                                      </p:cBhvr>
                                      <p:tavLst>
                                        <p:tav tm="0">
                                          <p:val>
                                            <p:strVal val="0-#ppt_w/2"/>
                                          </p:val>
                                        </p:tav>
                                        <p:tav tm="100000">
                                          <p:val>
                                            <p:strVal val="#ppt_x"/>
                                          </p:val>
                                        </p:tav>
                                      </p:tavLst>
                                    </p:anim>
                                    <p:anim calcmode="lin" valueType="num">
                                      <p:cBhvr additive="base">
                                        <p:cTn id="8" dur="18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8000" fill="hold"/>
                                        <p:tgtEl>
                                          <p:spTgt spid="10"/>
                                        </p:tgtEl>
                                        <p:attrNameLst>
                                          <p:attrName>ppt_x</p:attrName>
                                        </p:attrNameLst>
                                      </p:cBhvr>
                                      <p:tavLst>
                                        <p:tav tm="0">
                                          <p:val>
                                            <p:strVal val="0-#ppt_w/2"/>
                                          </p:val>
                                        </p:tav>
                                        <p:tav tm="100000">
                                          <p:val>
                                            <p:strVal val="#ppt_x"/>
                                          </p:val>
                                        </p:tav>
                                      </p:tavLst>
                                    </p:anim>
                                    <p:anim calcmode="lin" valueType="num">
                                      <p:cBhvr additive="base">
                                        <p:cTn id="12" dur="18000" fill="hold"/>
                                        <p:tgtEl>
                                          <p:spTgt spid="10"/>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6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anim calcmode="lin" valueType="num">
                                      <p:cBhvr>
                                        <p:cTn id="16" dur="2000" fill="hold"/>
                                        <p:tgtEl>
                                          <p:spTgt spid="17"/>
                                        </p:tgtEl>
                                        <p:attrNameLst>
                                          <p:attrName>ppt_x</p:attrName>
                                        </p:attrNameLst>
                                      </p:cBhvr>
                                      <p:tavLst>
                                        <p:tav tm="0">
                                          <p:val>
                                            <p:strVal val="#ppt_x"/>
                                          </p:val>
                                        </p:tav>
                                        <p:tav tm="100000">
                                          <p:val>
                                            <p:strVal val="#ppt_x"/>
                                          </p:val>
                                        </p:tav>
                                      </p:tavLst>
                                    </p:anim>
                                    <p:anim calcmode="lin" valueType="num">
                                      <p:cBhvr>
                                        <p:cTn id="17" dur="2000" fill="hold"/>
                                        <p:tgtEl>
                                          <p:spTgt spid="17"/>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8000" fill="hold"/>
                                        <p:tgtEl>
                                          <p:spTgt spid="8"/>
                                        </p:tgtEl>
                                        <p:attrNameLst>
                                          <p:attrName>ppt_x</p:attrName>
                                        </p:attrNameLst>
                                      </p:cBhvr>
                                      <p:tavLst>
                                        <p:tav tm="0">
                                          <p:val>
                                            <p:strVal val="0-#ppt_w/2"/>
                                          </p:val>
                                        </p:tav>
                                        <p:tav tm="100000">
                                          <p:val>
                                            <p:strVal val="#ppt_x"/>
                                          </p:val>
                                        </p:tav>
                                      </p:tavLst>
                                    </p:anim>
                                    <p:anim calcmode="lin" valueType="num">
                                      <p:cBhvr additive="base">
                                        <p:cTn id="21" dur="18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8000" fill="hold"/>
                                        <p:tgtEl>
                                          <p:spTgt spid="5"/>
                                        </p:tgtEl>
                                        <p:attrNameLst>
                                          <p:attrName>ppt_x</p:attrName>
                                        </p:attrNameLst>
                                      </p:cBhvr>
                                      <p:tavLst>
                                        <p:tav tm="0">
                                          <p:val>
                                            <p:strVal val="0-#ppt_w/2"/>
                                          </p:val>
                                        </p:tav>
                                        <p:tav tm="100000">
                                          <p:val>
                                            <p:strVal val="#ppt_x"/>
                                          </p:val>
                                        </p:tav>
                                      </p:tavLst>
                                    </p:anim>
                                    <p:anim calcmode="lin" valueType="num">
                                      <p:cBhvr additive="base">
                                        <p:cTn id="25" dur="180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8000" fill="hold"/>
                                        <p:tgtEl>
                                          <p:spTgt spid="7"/>
                                        </p:tgtEl>
                                        <p:attrNameLst>
                                          <p:attrName>ppt_x</p:attrName>
                                        </p:attrNameLst>
                                      </p:cBhvr>
                                      <p:tavLst>
                                        <p:tav tm="0">
                                          <p:val>
                                            <p:strVal val="0-#ppt_w/2"/>
                                          </p:val>
                                        </p:tav>
                                        <p:tav tm="100000">
                                          <p:val>
                                            <p:strVal val="#ppt_x"/>
                                          </p:val>
                                        </p:tav>
                                      </p:tavLst>
                                    </p:anim>
                                    <p:anim calcmode="lin" valueType="num">
                                      <p:cBhvr additive="base">
                                        <p:cTn id="29" dur="18000" fill="hold"/>
                                        <p:tgtEl>
                                          <p:spTgt spid="7"/>
                                        </p:tgtEl>
                                        <p:attrNameLst>
                                          <p:attrName>ppt_y</p:attrName>
                                        </p:attrNameLst>
                                      </p:cBhvr>
                                      <p:tavLst>
                                        <p:tav tm="0">
                                          <p:val>
                                            <p:strVal val="#ppt_y"/>
                                          </p:val>
                                        </p:tav>
                                        <p:tav tm="100000">
                                          <p:val>
                                            <p:strVal val="#ppt_y"/>
                                          </p:val>
                                        </p:tav>
                                      </p:tavLst>
                                    </p:anim>
                                  </p:childTnLst>
                                </p:cTn>
                              </p:par>
                              <p:par>
                                <p:cTn id="30" presetID="2" presetClass="exit" presetSubtype="2" fill="hold" grpId="1" nodeType="withEffect">
                                  <p:stCondLst>
                                    <p:cond delay="0"/>
                                  </p:stCondLst>
                                  <p:childTnLst>
                                    <p:anim calcmode="lin" valueType="num">
                                      <p:cBhvr additive="base">
                                        <p:cTn id="31" dur="18000"/>
                                        <p:tgtEl>
                                          <p:spTgt spid="6"/>
                                        </p:tgtEl>
                                        <p:attrNameLst>
                                          <p:attrName>ppt_x</p:attrName>
                                        </p:attrNameLst>
                                      </p:cBhvr>
                                      <p:tavLst>
                                        <p:tav tm="0">
                                          <p:val>
                                            <p:strVal val="ppt_x"/>
                                          </p:val>
                                        </p:tav>
                                        <p:tav tm="100000">
                                          <p:val>
                                            <p:strVal val="1+ppt_w/2"/>
                                          </p:val>
                                        </p:tav>
                                      </p:tavLst>
                                    </p:anim>
                                    <p:anim calcmode="lin" valueType="num">
                                      <p:cBhvr additive="base">
                                        <p:cTn id="32" dur="18000"/>
                                        <p:tgtEl>
                                          <p:spTgt spid="6"/>
                                        </p:tgtEl>
                                        <p:attrNameLst>
                                          <p:attrName>ppt_y</p:attrName>
                                        </p:attrNameLst>
                                      </p:cBhvr>
                                      <p:tavLst>
                                        <p:tav tm="0">
                                          <p:val>
                                            <p:strVal val="ppt_y"/>
                                          </p:val>
                                        </p:tav>
                                        <p:tav tm="100000">
                                          <p:val>
                                            <p:strVal val="ppt_y"/>
                                          </p:val>
                                        </p:tav>
                                      </p:tavLst>
                                    </p:anim>
                                    <p:set>
                                      <p:cBhvr>
                                        <p:cTn id="33" dur="1" fill="hold">
                                          <p:stCondLst>
                                            <p:cond delay="17999"/>
                                          </p:stCondLst>
                                        </p:cTn>
                                        <p:tgtEl>
                                          <p:spTgt spid="6"/>
                                        </p:tgtEl>
                                        <p:attrNameLst>
                                          <p:attrName>style.visibility</p:attrName>
                                        </p:attrNameLst>
                                      </p:cBhvr>
                                      <p:to>
                                        <p:strVal val="hidden"/>
                                      </p:to>
                                    </p:set>
                                  </p:childTnLst>
                                </p:cTn>
                              </p:par>
                            </p:childTnLst>
                          </p:cTn>
                        </p:par>
                        <p:par>
                          <p:cTn id="34" fill="hold">
                            <p:stCondLst>
                              <p:cond delay="18000"/>
                            </p:stCondLst>
                            <p:childTnLst>
                              <p:par>
                                <p:cTn id="35" presetID="2" presetClass="exit" presetSubtype="2" fill="hold" grpId="1" nodeType="afterEffect">
                                  <p:stCondLst>
                                    <p:cond delay="400"/>
                                  </p:stCondLst>
                                  <p:childTnLst>
                                    <p:anim calcmode="lin" valueType="num">
                                      <p:cBhvr additive="base">
                                        <p:cTn id="36" dur="18000"/>
                                        <p:tgtEl>
                                          <p:spTgt spid="10"/>
                                        </p:tgtEl>
                                        <p:attrNameLst>
                                          <p:attrName>ppt_x</p:attrName>
                                        </p:attrNameLst>
                                      </p:cBhvr>
                                      <p:tavLst>
                                        <p:tav tm="0">
                                          <p:val>
                                            <p:strVal val="ppt_x"/>
                                          </p:val>
                                        </p:tav>
                                        <p:tav tm="100000">
                                          <p:val>
                                            <p:strVal val="1+ppt_w/2"/>
                                          </p:val>
                                        </p:tav>
                                      </p:tavLst>
                                    </p:anim>
                                    <p:anim calcmode="lin" valueType="num">
                                      <p:cBhvr additive="base">
                                        <p:cTn id="37" dur="18000"/>
                                        <p:tgtEl>
                                          <p:spTgt spid="10"/>
                                        </p:tgtEl>
                                        <p:attrNameLst>
                                          <p:attrName>ppt_y</p:attrName>
                                        </p:attrNameLst>
                                      </p:cBhvr>
                                      <p:tavLst>
                                        <p:tav tm="0">
                                          <p:val>
                                            <p:strVal val="ppt_y"/>
                                          </p:val>
                                        </p:tav>
                                        <p:tav tm="100000">
                                          <p:val>
                                            <p:strVal val="ppt_y"/>
                                          </p:val>
                                        </p:tav>
                                      </p:tavLst>
                                    </p:anim>
                                    <p:set>
                                      <p:cBhvr>
                                        <p:cTn id="38" dur="1" fill="hold">
                                          <p:stCondLst>
                                            <p:cond delay="17999"/>
                                          </p:stCondLst>
                                        </p:cTn>
                                        <p:tgtEl>
                                          <p:spTgt spid="10"/>
                                        </p:tgtEl>
                                        <p:attrNameLst>
                                          <p:attrName>style.visibility</p:attrName>
                                        </p:attrNameLst>
                                      </p:cBhvr>
                                      <p:to>
                                        <p:strVal val="hidden"/>
                                      </p:to>
                                    </p:set>
                                  </p:childTnLst>
                                </p:cTn>
                              </p:par>
                              <p:par>
                                <p:cTn id="39" presetID="2" presetClass="exit" presetSubtype="2" fill="hold" grpId="1" nodeType="withEffect">
                                  <p:stCondLst>
                                    <p:cond delay="0"/>
                                  </p:stCondLst>
                                  <p:childTnLst>
                                    <p:anim calcmode="lin" valueType="num">
                                      <p:cBhvr additive="base">
                                        <p:cTn id="40" dur="18000"/>
                                        <p:tgtEl>
                                          <p:spTgt spid="8"/>
                                        </p:tgtEl>
                                        <p:attrNameLst>
                                          <p:attrName>ppt_x</p:attrName>
                                        </p:attrNameLst>
                                      </p:cBhvr>
                                      <p:tavLst>
                                        <p:tav tm="0">
                                          <p:val>
                                            <p:strVal val="ppt_x"/>
                                          </p:val>
                                        </p:tav>
                                        <p:tav tm="100000">
                                          <p:val>
                                            <p:strVal val="1+ppt_w/2"/>
                                          </p:val>
                                        </p:tav>
                                      </p:tavLst>
                                    </p:anim>
                                    <p:anim calcmode="lin" valueType="num">
                                      <p:cBhvr additive="base">
                                        <p:cTn id="41" dur="18000"/>
                                        <p:tgtEl>
                                          <p:spTgt spid="8"/>
                                        </p:tgtEl>
                                        <p:attrNameLst>
                                          <p:attrName>ppt_y</p:attrName>
                                        </p:attrNameLst>
                                      </p:cBhvr>
                                      <p:tavLst>
                                        <p:tav tm="0">
                                          <p:val>
                                            <p:strVal val="ppt_y"/>
                                          </p:val>
                                        </p:tav>
                                        <p:tav tm="100000">
                                          <p:val>
                                            <p:strVal val="ppt_y"/>
                                          </p:val>
                                        </p:tav>
                                      </p:tavLst>
                                    </p:anim>
                                    <p:set>
                                      <p:cBhvr>
                                        <p:cTn id="42" dur="1" fill="hold">
                                          <p:stCondLst>
                                            <p:cond delay="17999"/>
                                          </p:stCondLst>
                                        </p:cTn>
                                        <p:tgtEl>
                                          <p:spTgt spid="8"/>
                                        </p:tgtEl>
                                        <p:attrNameLst>
                                          <p:attrName>style.visibility</p:attrName>
                                        </p:attrNameLst>
                                      </p:cBhvr>
                                      <p:to>
                                        <p:strVal val="hidden"/>
                                      </p:to>
                                    </p:set>
                                  </p:childTnLst>
                                </p:cTn>
                              </p:par>
                              <p:par>
                                <p:cTn id="43" presetID="2" presetClass="exit" presetSubtype="2" fill="hold" grpId="1" nodeType="withEffect">
                                  <p:stCondLst>
                                    <p:cond delay="0"/>
                                  </p:stCondLst>
                                  <p:childTnLst>
                                    <p:anim calcmode="lin" valueType="num">
                                      <p:cBhvr additive="base">
                                        <p:cTn id="44" dur="18000"/>
                                        <p:tgtEl>
                                          <p:spTgt spid="5"/>
                                        </p:tgtEl>
                                        <p:attrNameLst>
                                          <p:attrName>ppt_x</p:attrName>
                                        </p:attrNameLst>
                                      </p:cBhvr>
                                      <p:tavLst>
                                        <p:tav tm="0">
                                          <p:val>
                                            <p:strVal val="ppt_x"/>
                                          </p:val>
                                        </p:tav>
                                        <p:tav tm="100000">
                                          <p:val>
                                            <p:strVal val="1+ppt_w/2"/>
                                          </p:val>
                                        </p:tav>
                                      </p:tavLst>
                                    </p:anim>
                                    <p:anim calcmode="lin" valueType="num">
                                      <p:cBhvr additive="base">
                                        <p:cTn id="45" dur="18000"/>
                                        <p:tgtEl>
                                          <p:spTgt spid="5"/>
                                        </p:tgtEl>
                                        <p:attrNameLst>
                                          <p:attrName>ppt_y</p:attrName>
                                        </p:attrNameLst>
                                      </p:cBhvr>
                                      <p:tavLst>
                                        <p:tav tm="0">
                                          <p:val>
                                            <p:strVal val="ppt_y"/>
                                          </p:val>
                                        </p:tav>
                                        <p:tav tm="100000">
                                          <p:val>
                                            <p:strVal val="ppt_y"/>
                                          </p:val>
                                        </p:tav>
                                      </p:tavLst>
                                    </p:anim>
                                    <p:set>
                                      <p:cBhvr>
                                        <p:cTn id="46" dur="1" fill="hold">
                                          <p:stCondLst>
                                            <p:cond delay="17999"/>
                                          </p:stCondLst>
                                        </p:cTn>
                                        <p:tgtEl>
                                          <p:spTgt spid="5"/>
                                        </p:tgtEl>
                                        <p:attrNameLst>
                                          <p:attrName>style.visibility</p:attrName>
                                        </p:attrNameLst>
                                      </p:cBhvr>
                                      <p:to>
                                        <p:strVal val="hidden"/>
                                      </p:to>
                                    </p:set>
                                  </p:childTnLst>
                                </p:cTn>
                              </p:par>
                              <p:par>
                                <p:cTn id="47" presetID="2" presetClass="exit" presetSubtype="2" fill="hold" grpId="1" nodeType="withEffect">
                                  <p:stCondLst>
                                    <p:cond delay="0"/>
                                  </p:stCondLst>
                                  <p:childTnLst>
                                    <p:anim calcmode="lin" valueType="num">
                                      <p:cBhvr additive="base">
                                        <p:cTn id="48" dur="18000"/>
                                        <p:tgtEl>
                                          <p:spTgt spid="7"/>
                                        </p:tgtEl>
                                        <p:attrNameLst>
                                          <p:attrName>ppt_x</p:attrName>
                                        </p:attrNameLst>
                                      </p:cBhvr>
                                      <p:tavLst>
                                        <p:tav tm="0">
                                          <p:val>
                                            <p:strVal val="ppt_x"/>
                                          </p:val>
                                        </p:tav>
                                        <p:tav tm="100000">
                                          <p:val>
                                            <p:strVal val="1+ppt_w/2"/>
                                          </p:val>
                                        </p:tav>
                                      </p:tavLst>
                                    </p:anim>
                                    <p:anim calcmode="lin" valueType="num">
                                      <p:cBhvr additive="base">
                                        <p:cTn id="49" dur="18000"/>
                                        <p:tgtEl>
                                          <p:spTgt spid="7"/>
                                        </p:tgtEl>
                                        <p:attrNameLst>
                                          <p:attrName>ppt_y</p:attrName>
                                        </p:attrNameLst>
                                      </p:cBhvr>
                                      <p:tavLst>
                                        <p:tav tm="0">
                                          <p:val>
                                            <p:strVal val="ppt_y"/>
                                          </p:val>
                                        </p:tav>
                                        <p:tav tm="100000">
                                          <p:val>
                                            <p:strVal val="ppt_y"/>
                                          </p:val>
                                        </p:tav>
                                      </p:tavLst>
                                    </p:anim>
                                    <p:set>
                                      <p:cBhvr>
                                        <p:cTn id="50" dur="1" fill="hold">
                                          <p:stCondLst>
                                            <p:cond delay="17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0" grpId="0" animBg="1"/>
      <p:bldP spid="10" grpId="1"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0" y="3276"/>
            <a:ext cx="12191999" cy="6854724"/>
          </a:xfrm>
          <a:prstGeom prst="rect">
            <a:avLst/>
          </a:prstGeom>
        </p:spPr>
      </p:pic>
      <p:pic>
        <p:nvPicPr>
          <p:cNvPr id="4" name="Kép 3"/>
          <p:cNvPicPr>
            <a:picLocks noChangeAspect="1"/>
          </p:cNvPicPr>
          <p:nvPr/>
        </p:nvPicPr>
        <p:blipFill rotWithShape="1">
          <a:blip r:embed="rId3">
            <a:extLst>
              <a:ext uri="{BEBA8EAE-BF5A-486C-A8C5-ECC9F3942E4B}">
                <a14:imgProps xmlns:a14="http://schemas.microsoft.com/office/drawing/2010/main">
                  <a14:imgLayer r:embed="rId4">
                    <a14:imgEffect>
                      <a14:backgroundRemoval t="419" b="99721" l="435" r="100000"/>
                    </a14:imgEffect>
                  </a14:imgLayer>
                </a14:imgProps>
              </a:ext>
            </a:extLst>
          </a:blip>
          <a:srcRect l="22086" t="15219" r="67368" b="59883"/>
          <a:stretch/>
        </p:blipFill>
        <p:spPr>
          <a:xfrm>
            <a:off x="6993467" y="2484633"/>
            <a:ext cx="2366147" cy="28130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Kép 4"/>
          <p:cNvPicPr>
            <a:picLocks noChangeAspect="1"/>
          </p:cNvPicPr>
          <p:nvPr/>
        </p:nvPicPr>
        <p:blipFill rotWithShape="1">
          <a:blip r:embed="rId5">
            <a:extLst>
              <a:ext uri="{BEBA8EAE-BF5A-486C-A8C5-ECC9F3942E4B}">
                <a14:imgProps xmlns:a14="http://schemas.microsoft.com/office/drawing/2010/main">
                  <a14:imgLayer r:embed="rId6">
                    <a14:imgEffect>
                      <a14:backgroundRemoval t="4855" b="98382" l="0" r="100000">
                        <a14:foregroundMark x1="80292" y1="31329" x2="80292" y2="31329"/>
                        <a14:foregroundMark x1="78589" y1="24509" x2="78589" y2="24509"/>
                        <a14:foregroundMark x1="57178" y1="18728" x2="57178" y2="18728"/>
                        <a14:foregroundMark x1="48418" y1="19191" x2="48418" y2="19191"/>
                        <a14:foregroundMark x1="43066" y1="19306" x2="43066" y2="19306"/>
                        <a14:foregroundMark x1="33496" y1="13757" x2="33496" y2="13757"/>
                        <a14:foregroundMark x1="77616" y1="30173" x2="77616" y2="30173"/>
                        <a14:foregroundMark x1="84915" y1="92370" x2="84915" y2="92370"/>
                        <a14:foregroundMark x1="89132" y1="86358" x2="89132" y2="86358"/>
                      </a14:backgroundRemoval>
                    </a14:imgEffect>
                  </a14:imgLayer>
                </a14:imgProps>
              </a:ext>
            </a:extLst>
          </a:blip>
          <a:srcRect l="7867" t="32589" r="74604" b="37706"/>
          <a:stretch/>
        </p:blipFill>
        <p:spPr>
          <a:xfrm>
            <a:off x="2313660" y="2484633"/>
            <a:ext cx="2366147" cy="28130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Szövegdoboz 5"/>
          <p:cNvSpPr txBox="1"/>
          <p:nvPr/>
        </p:nvSpPr>
        <p:spPr>
          <a:xfrm>
            <a:off x="1550893" y="522767"/>
            <a:ext cx="9090212" cy="1200329"/>
          </a:xfrm>
          <a:prstGeom prst="rect">
            <a:avLst/>
          </a:prstGeom>
          <a:noFill/>
        </p:spPr>
        <p:txBody>
          <a:bodyPr wrap="square" rtlCol="0">
            <a:spAutoFit/>
          </a:bodyPr>
          <a:lstStyle/>
          <a:p>
            <a:r>
              <a:rPr lang="hu-HU" sz="3600" dirty="0" smtClean="0"/>
              <a:t>Pál és Szilász egyike volt a leglelkesebb apostoloknak, küldötteknek.</a:t>
            </a:r>
            <a:endParaRPr lang="hu-HU" sz="3600" dirty="0"/>
          </a:p>
        </p:txBody>
      </p:sp>
    </p:spTree>
    <p:extLst>
      <p:ext uri="{BB962C8B-B14F-4D97-AF65-F5344CB8AC3E}">
        <p14:creationId xmlns:p14="http://schemas.microsoft.com/office/powerpoint/2010/main" val="342163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0" fill="hold"/>
                                        <p:tgtEl>
                                          <p:spTgt spid="4"/>
                                        </p:tgtEl>
                                        <p:attrNameLst>
                                          <p:attrName>ppt_w</p:attrName>
                                        </p:attrNameLst>
                                      </p:cBhvr>
                                      <p:tavLst>
                                        <p:tav tm="0">
                                          <p:val>
                                            <p:fltVal val="0"/>
                                          </p:val>
                                        </p:tav>
                                        <p:tav tm="100000">
                                          <p:val>
                                            <p:strVal val="#ppt_w"/>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Effect transition="in" filter="fad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5"/>
                                        </p:tgtEl>
                                      </p:cBhvr>
                                      <p:by x="150000" y="150000"/>
                                    </p:animScale>
                                  </p:childTnLst>
                                </p:cTn>
                              </p:par>
                              <p:par>
                                <p:cTn id="28" presetID="6" presetClass="emph" presetSubtype="0" fill="hold" nodeType="withEffect">
                                  <p:stCondLst>
                                    <p:cond delay="0"/>
                                  </p:stCondLst>
                                  <p:childTnLst>
                                    <p:animScale>
                                      <p:cBhvr>
                                        <p:cTn id="2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 y="0"/>
            <a:ext cx="12191999" cy="6854724"/>
          </a:xfrm>
          <a:prstGeom prst="rect">
            <a:avLst/>
          </a:prstGeom>
        </p:spPr>
      </p:pic>
      <p:sp>
        <p:nvSpPr>
          <p:cNvPr id="3" name="Jobbra nyíl 2"/>
          <p:cNvSpPr/>
          <p:nvPr/>
        </p:nvSpPr>
        <p:spPr>
          <a:xfrm rot="798959">
            <a:off x="3654355" y="1962707"/>
            <a:ext cx="1705562" cy="68457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hu-HU" sz="2400" dirty="0" smtClean="0">
                <a:solidFill>
                  <a:schemeClr val="tx1">
                    <a:lumMod val="85000"/>
                    <a:lumOff val="15000"/>
                  </a:schemeClr>
                </a:solidFill>
              </a:rPr>
              <a:t>Filippi</a:t>
            </a:r>
            <a:endParaRPr lang="hu-HU" sz="2400" dirty="0">
              <a:solidFill>
                <a:schemeClr val="tx1">
                  <a:lumMod val="85000"/>
                  <a:lumOff val="15000"/>
                </a:schemeClr>
              </a:solidFill>
            </a:endParaRPr>
          </a:p>
        </p:txBody>
      </p:sp>
      <p:sp>
        <p:nvSpPr>
          <p:cNvPr id="4" name="Szövegdoboz 3"/>
          <p:cNvSpPr txBox="1"/>
          <p:nvPr/>
        </p:nvSpPr>
        <p:spPr>
          <a:xfrm>
            <a:off x="524436" y="295835"/>
            <a:ext cx="5257800" cy="1384995"/>
          </a:xfrm>
          <a:prstGeom prst="rect">
            <a:avLst/>
          </a:prstGeom>
          <a:noFill/>
        </p:spPr>
        <p:txBody>
          <a:bodyPr wrap="square" rtlCol="0">
            <a:spAutoFit/>
          </a:bodyPr>
          <a:lstStyle/>
          <a:p>
            <a:pPr algn="ctr"/>
            <a:r>
              <a:rPr lang="hu-HU" sz="2800" dirty="0" smtClean="0">
                <a:solidFill>
                  <a:srgbClr val="002060"/>
                </a:solidFill>
              </a:rPr>
              <a:t>Távoli országokba, városokba is ellátogattak, hogy megtérésre hívják az embereket.</a:t>
            </a:r>
            <a:endParaRPr lang="hu-HU" sz="2800" dirty="0">
              <a:solidFill>
                <a:srgbClr val="002060"/>
              </a:solidFill>
            </a:endParaRPr>
          </a:p>
        </p:txBody>
      </p:sp>
      <p:sp>
        <p:nvSpPr>
          <p:cNvPr id="5" name="Szövegdoboz 4"/>
          <p:cNvSpPr txBox="1"/>
          <p:nvPr/>
        </p:nvSpPr>
        <p:spPr>
          <a:xfrm>
            <a:off x="6465794" y="726723"/>
            <a:ext cx="5042647" cy="954107"/>
          </a:xfrm>
          <a:prstGeom prst="rect">
            <a:avLst/>
          </a:prstGeom>
          <a:noFill/>
        </p:spPr>
        <p:txBody>
          <a:bodyPr wrap="square" rtlCol="0">
            <a:spAutoFit/>
          </a:bodyPr>
          <a:lstStyle/>
          <a:p>
            <a:r>
              <a:rPr lang="hu-HU" sz="2800" dirty="0" smtClean="0">
                <a:solidFill>
                  <a:srgbClr val="002060"/>
                </a:solidFill>
              </a:rPr>
              <a:t>Így jutottak el Filippibe, egy tengerparti kereskedővárosba.</a:t>
            </a:r>
            <a:endParaRPr lang="hu-HU" sz="2800" dirty="0">
              <a:solidFill>
                <a:srgbClr val="002060"/>
              </a:solidFill>
            </a:endParaRPr>
          </a:p>
        </p:txBody>
      </p:sp>
      <p:sp>
        <p:nvSpPr>
          <p:cNvPr id="9" name="Lekerekített téglalap 8"/>
          <p:cNvSpPr/>
          <p:nvPr/>
        </p:nvSpPr>
        <p:spPr>
          <a:xfrm>
            <a:off x="208869" y="4603170"/>
            <a:ext cx="8393334" cy="1896036"/>
          </a:xfrm>
          <a:prstGeom prst="roundRect">
            <a:avLst/>
          </a:prstGeom>
          <a:solidFill>
            <a:schemeClr val="bg2">
              <a:lumMod val="90000"/>
              <a:alpha val="60000"/>
            </a:schemeClr>
          </a:solidFill>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endParaRPr lang="hu-HU" sz="2400" dirty="0" smtClean="0">
              <a:solidFill>
                <a:schemeClr val="bg1"/>
              </a:solidFill>
            </a:endParaRPr>
          </a:p>
          <a:p>
            <a:r>
              <a:rPr lang="hu-HU" sz="2400" dirty="0" smtClean="0">
                <a:solidFill>
                  <a:schemeClr val="bg1"/>
                </a:solidFill>
              </a:rPr>
              <a:t>A </a:t>
            </a:r>
            <a:r>
              <a:rPr lang="hu-HU" sz="2400" dirty="0">
                <a:solidFill>
                  <a:schemeClr val="bg1"/>
                </a:solidFill>
              </a:rPr>
              <a:t>két tanítvány bátran beszélt az embereknek Jézusról, aki mindenki számára megnyitja az utat Istenhez, ha befogadják Őt. Az első, akit meggyőzött Pál beszéde, egy üzletasszony volt, Lídia. Megkeresztelkedése után nagy örömmel szállásolta el és látta vendégül a két apostolt. </a:t>
            </a:r>
          </a:p>
          <a:p>
            <a:pPr algn="ctr"/>
            <a:endParaRPr lang="hu-HU" dirty="0"/>
          </a:p>
        </p:txBody>
      </p:sp>
      <p:sp>
        <p:nvSpPr>
          <p:cNvPr id="11" name="Lekerekített téglalap 10"/>
          <p:cNvSpPr/>
          <p:nvPr/>
        </p:nvSpPr>
        <p:spPr>
          <a:xfrm>
            <a:off x="8987117" y="4603170"/>
            <a:ext cx="2938114" cy="1896036"/>
          </a:xfrm>
          <a:prstGeom prst="roundRect">
            <a:avLst/>
          </a:prstGeom>
          <a:solidFill>
            <a:schemeClr val="bg2">
              <a:lumMod val="90000"/>
              <a:alpha val="60000"/>
            </a:schemeClr>
          </a:solidFill>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hu-HU" sz="2400" dirty="0" smtClean="0">
              <a:solidFill>
                <a:schemeClr val="bg1"/>
              </a:solidFill>
            </a:endParaRPr>
          </a:p>
          <a:p>
            <a:pPr algn="ctr"/>
            <a:r>
              <a:rPr lang="hu-HU" sz="2400" dirty="0" smtClean="0">
                <a:solidFill>
                  <a:schemeClr val="bg1"/>
                </a:solidFill>
              </a:rPr>
              <a:t>De </a:t>
            </a:r>
            <a:r>
              <a:rPr lang="hu-HU" sz="2400" dirty="0">
                <a:solidFill>
                  <a:schemeClr val="bg1"/>
                </a:solidFill>
              </a:rPr>
              <a:t>nem mindenki örült a városban a messziről jött idegeneknek…</a:t>
            </a:r>
          </a:p>
          <a:p>
            <a:pPr algn="ctr"/>
            <a:endParaRPr lang="hu-HU" dirty="0"/>
          </a:p>
        </p:txBody>
      </p:sp>
    </p:spTree>
    <p:extLst>
      <p:ext uri="{BB962C8B-B14F-4D97-AF65-F5344CB8AC3E}">
        <p14:creationId xmlns:p14="http://schemas.microsoft.com/office/powerpoint/2010/main" val="7697750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500"/>
                                        <p:tgtEl>
                                          <p:spTgt spid="5"/>
                                        </p:tgtEl>
                                      </p:cBhvr>
                                    </p:animEffect>
                                    <p:anim calcmode="lin" valueType="num">
                                      <p:cBhvr>
                                        <p:cTn id="15" dur="1500" fill="hold"/>
                                        <p:tgtEl>
                                          <p:spTgt spid="5"/>
                                        </p:tgtEl>
                                        <p:attrNameLst>
                                          <p:attrName>ppt_x</p:attrName>
                                        </p:attrNameLst>
                                      </p:cBhvr>
                                      <p:tavLst>
                                        <p:tav tm="0">
                                          <p:val>
                                            <p:strVal val="#ppt_x"/>
                                          </p:val>
                                        </p:tav>
                                        <p:tav tm="100000">
                                          <p:val>
                                            <p:strVal val="#ppt_x"/>
                                          </p:val>
                                        </p:tav>
                                      </p:tavLst>
                                    </p:anim>
                                    <p:anim calcmode="lin" valueType="num">
                                      <p:cBhvr>
                                        <p:cTn id="16"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500" fill="hold"/>
                                        <p:tgtEl>
                                          <p:spTgt spid="3"/>
                                        </p:tgtEl>
                                        <p:attrNameLst>
                                          <p:attrName>ppt_x</p:attrName>
                                        </p:attrNameLst>
                                      </p:cBhvr>
                                      <p:tavLst>
                                        <p:tav tm="0">
                                          <p:val>
                                            <p:strVal val="0-#ppt_w/2"/>
                                          </p:val>
                                        </p:tav>
                                        <p:tav tm="100000">
                                          <p:val>
                                            <p:strVal val="#ppt_x"/>
                                          </p:val>
                                        </p:tav>
                                      </p:tavLst>
                                    </p:anim>
                                    <p:anim calcmode="lin" valueType="num">
                                      <p:cBhvr additive="base">
                                        <p:cTn id="22"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ppt_x"/>
                                          </p:val>
                                        </p:tav>
                                        <p:tav tm="100000">
                                          <p:val>
                                            <p:strVal val="#ppt_x"/>
                                          </p:val>
                                        </p:tav>
                                      </p:tavLst>
                                    </p:anim>
                                    <p:anim calcmode="lin" valueType="num">
                                      <p:cBhvr additive="base">
                                        <p:cTn id="2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500" fill="hold"/>
                                        <p:tgtEl>
                                          <p:spTgt spid="11"/>
                                        </p:tgtEl>
                                        <p:attrNameLst>
                                          <p:attrName>ppt_x</p:attrName>
                                        </p:attrNameLst>
                                      </p:cBhvr>
                                      <p:tavLst>
                                        <p:tav tm="0">
                                          <p:val>
                                            <p:strVal val="#ppt_x"/>
                                          </p:val>
                                        </p:tav>
                                        <p:tav tm="100000">
                                          <p:val>
                                            <p:strVal val="#ppt_x"/>
                                          </p:val>
                                        </p:tav>
                                      </p:tavLst>
                                    </p:anim>
                                    <p:anim calcmode="lin" valueType="num">
                                      <p:cBhvr additive="base">
                                        <p:cTn id="34"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2"/>
          <a:srcRect l="6158" t="7920" r="-1" b="22303"/>
          <a:stretch/>
        </p:blipFill>
        <p:spPr>
          <a:xfrm>
            <a:off x="0" y="0"/>
            <a:ext cx="12192000" cy="6858000"/>
          </a:xfrm>
          <a:prstGeom prst="rect">
            <a:avLst/>
          </a:prstGeom>
        </p:spPr>
      </p:pic>
      <p:pic>
        <p:nvPicPr>
          <p:cNvPr id="4" name="Kép 3"/>
          <p:cNvPicPr>
            <a:picLocks noChangeAspect="1"/>
          </p:cNvPicPr>
          <p:nvPr/>
        </p:nvPicPr>
        <p:blipFill rotWithShape="1">
          <a:blip r:embed="rId3">
            <a:extLst>
              <a:ext uri="{BEBA8EAE-BF5A-486C-A8C5-ECC9F3942E4B}">
                <a14:imgProps xmlns:a14="http://schemas.microsoft.com/office/drawing/2010/main">
                  <a14:imgLayer r:embed="rId4">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5841" t="9931" r="2033" b="8632"/>
          <a:stretch/>
        </p:blipFill>
        <p:spPr>
          <a:xfrm>
            <a:off x="6418216" y="-91440"/>
            <a:ext cx="5773784" cy="6949440"/>
          </a:xfrm>
          <a:prstGeom prst="rect">
            <a:avLst/>
          </a:prstGeom>
        </p:spPr>
      </p:pic>
      <p:sp>
        <p:nvSpPr>
          <p:cNvPr id="5" name="Lekerekített téglalap 4"/>
          <p:cNvSpPr/>
          <p:nvPr/>
        </p:nvSpPr>
        <p:spPr>
          <a:xfrm>
            <a:off x="188686" y="4746171"/>
            <a:ext cx="6560457" cy="1915886"/>
          </a:xfrm>
          <a:prstGeom prst="roundRect">
            <a:avLst/>
          </a:prstGeom>
          <a:solidFill>
            <a:schemeClr val="accent3">
              <a:alpha val="60000"/>
            </a:schemeClr>
          </a:solidFill>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hu-HU" sz="2400" dirty="0" smtClean="0"/>
              <a:t>Pált és Szilászt hamis vádak alapján börtönbe vetették. Kezüket és lábukat megbilincselve egy szűk cellába zárták őket, az ajtó elé pedig egy állig felfegyverzett őrt állítottak.</a:t>
            </a:r>
            <a:endParaRPr lang="hu-HU" sz="2400" dirty="0"/>
          </a:p>
        </p:txBody>
      </p:sp>
    </p:spTree>
    <p:extLst>
      <p:ext uri="{BB962C8B-B14F-4D97-AF65-F5344CB8AC3E}">
        <p14:creationId xmlns:p14="http://schemas.microsoft.com/office/powerpoint/2010/main" val="9691728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2"/>
          <a:srcRect l="6158" t="7920" r="-1" b="22303"/>
          <a:stretch/>
        </p:blipFill>
        <p:spPr>
          <a:xfrm>
            <a:off x="0" y="0"/>
            <a:ext cx="12192000" cy="6858000"/>
          </a:xfrm>
          <a:prstGeom prst="rect">
            <a:avLst/>
          </a:prstGeom>
        </p:spPr>
      </p:pic>
      <p:sp>
        <p:nvSpPr>
          <p:cNvPr id="2" name="Lekerekített téglalap 1"/>
          <p:cNvSpPr/>
          <p:nvPr/>
        </p:nvSpPr>
        <p:spPr>
          <a:xfrm>
            <a:off x="181429" y="130629"/>
            <a:ext cx="4978400" cy="682171"/>
          </a:xfrm>
          <a:prstGeom prst="roundRect">
            <a:avLst/>
          </a:prstGeom>
          <a:solidFill>
            <a:schemeClr val="bg2">
              <a:lumMod val="90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A két apostol ekkor sem ijedt meg</a:t>
            </a:r>
            <a:r>
              <a:rPr lang="hu-HU" dirty="0" smtClean="0"/>
              <a:t>.</a:t>
            </a:r>
            <a:endParaRPr lang="hu-HU" dirty="0"/>
          </a:p>
        </p:txBody>
      </p:sp>
      <p:sp>
        <p:nvSpPr>
          <p:cNvPr id="5" name="Lekerekített téglalap 4"/>
          <p:cNvSpPr/>
          <p:nvPr/>
        </p:nvSpPr>
        <p:spPr>
          <a:xfrm>
            <a:off x="181429" y="5740400"/>
            <a:ext cx="4767943" cy="899885"/>
          </a:xfrm>
          <a:prstGeom prst="roundRect">
            <a:avLst/>
          </a:prstGeom>
          <a:solidFill>
            <a:schemeClr val="bg2">
              <a:lumMod val="90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Zsoltárokat kezdtek énekelni, azzal bátorították egymást</a:t>
            </a:r>
            <a:r>
              <a:rPr lang="hu-HU" dirty="0" smtClean="0"/>
              <a:t>.</a:t>
            </a:r>
            <a:endParaRPr lang="hu-HU" dirty="0"/>
          </a:p>
        </p:txBody>
      </p:sp>
      <p:sp>
        <p:nvSpPr>
          <p:cNvPr id="6" name="Lekerekített téglalap 5"/>
          <p:cNvSpPr/>
          <p:nvPr/>
        </p:nvSpPr>
        <p:spPr>
          <a:xfrm>
            <a:off x="6313714" y="5958114"/>
            <a:ext cx="5609771" cy="682171"/>
          </a:xfrm>
          <a:prstGeom prst="roundRect">
            <a:avLst/>
          </a:prstGeom>
          <a:solidFill>
            <a:schemeClr val="bg2">
              <a:lumMod val="90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Nem is késett soká Isten szabadítása</a:t>
            </a:r>
            <a:r>
              <a:rPr lang="hu-HU" dirty="0" smtClean="0"/>
              <a:t>.</a:t>
            </a:r>
            <a:endParaRPr lang="hu-HU" dirty="0"/>
          </a:p>
        </p:txBody>
      </p:sp>
    </p:spTree>
    <p:extLst>
      <p:ext uri="{BB962C8B-B14F-4D97-AF65-F5344CB8AC3E}">
        <p14:creationId xmlns:p14="http://schemas.microsoft.com/office/powerpoint/2010/main" val="13699884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extLst>
              <a:ext uri="{BEBA8EAE-BF5A-486C-A8C5-ECC9F3942E4B}">
                <a14:imgProps xmlns:a14="http://schemas.microsoft.com/office/drawing/2010/main">
                  <a14:imgLayer r:embed="rId4">
                    <a14:imgEffect>
                      <a14:backgroundRemoval t="7015" b="87164" l="10884" r="72093"/>
                    </a14:imgEffect>
                  </a14:imgLayer>
                </a14:imgProps>
              </a:ext>
            </a:extLst>
          </a:blip>
          <a:srcRect l="10617" t="6907" r="27246" b="11002"/>
          <a:stretch/>
        </p:blipFill>
        <p:spPr>
          <a:xfrm>
            <a:off x="1298744" y="408144"/>
            <a:ext cx="7833120" cy="6449856"/>
          </a:xfrm>
          <a:prstGeom prst="rect">
            <a:avLst/>
          </a:prstGeom>
        </p:spPr>
      </p:pic>
      <p:pic>
        <p:nvPicPr>
          <p:cNvPr id="3" name="Kép 2"/>
          <p:cNvPicPr>
            <a:picLocks noChangeAspect="1"/>
          </p:cNvPicPr>
          <p:nvPr/>
        </p:nvPicPr>
        <p:blipFill rotWithShape="1">
          <a:blip r:embed="rId5">
            <a:extLst>
              <a:ext uri="{BEBA8EAE-BF5A-486C-A8C5-ECC9F3942E4B}">
                <a14:imgProps xmlns:a14="http://schemas.microsoft.com/office/drawing/2010/main">
                  <a14:imgLayer r:embed="rId6">
                    <a14:imgEffect>
                      <a14:backgroundRemoval t="8520" b="99721" l="54000" r="99043">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Removal>
                    </a14:imgEffect>
                  </a14:imgLayer>
                </a14:imgProps>
              </a:ext>
            </a:extLst>
          </a:blip>
          <a:srcRect l="53458" t="8029"/>
          <a:stretch/>
        </p:blipFill>
        <p:spPr>
          <a:xfrm>
            <a:off x="5754684" y="408144"/>
            <a:ext cx="5030065" cy="6188599"/>
          </a:xfrm>
          <a:prstGeom prst="rect">
            <a:avLst/>
          </a:prstGeom>
        </p:spPr>
      </p:pic>
      <p:sp>
        <p:nvSpPr>
          <p:cNvPr id="4" name="Szövegdoboz 3"/>
          <p:cNvSpPr txBox="1"/>
          <p:nvPr/>
        </p:nvSpPr>
        <p:spPr>
          <a:xfrm>
            <a:off x="119659" y="146886"/>
            <a:ext cx="6505303" cy="461665"/>
          </a:xfrm>
          <a:prstGeom prst="rect">
            <a:avLst/>
          </a:prstGeom>
          <a:noFill/>
        </p:spPr>
        <p:txBody>
          <a:bodyPr wrap="square" rtlCol="0">
            <a:spAutoFit/>
          </a:bodyPr>
          <a:lstStyle/>
          <a:p>
            <a:r>
              <a:rPr lang="hu-HU" sz="2400" dirty="0" smtClean="0">
                <a:solidFill>
                  <a:schemeClr val="bg1"/>
                </a:solidFill>
              </a:rPr>
              <a:t>Éjjel rettenetes földrengés rázta meg a várost.</a:t>
            </a:r>
            <a:endParaRPr lang="hu-HU" sz="2400" dirty="0">
              <a:solidFill>
                <a:schemeClr val="bg1"/>
              </a:solidFill>
            </a:endParaRPr>
          </a:p>
        </p:txBody>
      </p:sp>
      <p:sp>
        <p:nvSpPr>
          <p:cNvPr id="5" name="Szövegdoboz 4"/>
          <p:cNvSpPr txBox="1"/>
          <p:nvPr/>
        </p:nvSpPr>
        <p:spPr>
          <a:xfrm>
            <a:off x="7938103" y="146886"/>
            <a:ext cx="4253897" cy="461665"/>
          </a:xfrm>
          <a:prstGeom prst="rect">
            <a:avLst/>
          </a:prstGeom>
          <a:noFill/>
        </p:spPr>
        <p:txBody>
          <a:bodyPr wrap="square" rtlCol="0">
            <a:spAutoFit/>
          </a:bodyPr>
          <a:lstStyle/>
          <a:p>
            <a:r>
              <a:rPr lang="hu-HU" sz="2400" dirty="0" smtClean="0">
                <a:solidFill>
                  <a:schemeClr val="bg1"/>
                </a:solidFill>
              </a:rPr>
              <a:t>A börtön falai megrepedtek…</a:t>
            </a:r>
            <a:endParaRPr lang="hu-HU" sz="2400" dirty="0">
              <a:solidFill>
                <a:schemeClr val="bg1"/>
              </a:solidFill>
            </a:endParaRPr>
          </a:p>
        </p:txBody>
      </p:sp>
      <p:sp>
        <p:nvSpPr>
          <p:cNvPr id="6" name="Szövegdoboz 5"/>
          <p:cNvSpPr txBox="1"/>
          <p:nvPr/>
        </p:nvSpPr>
        <p:spPr>
          <a:xfrm>
            <a:off x="9748837" y="1150161"/>
            <a:ext cx="2071823" cy="830997"/>
          </a:xfrm>
          <a:prstGeom prst="rect">
            <a:avLst/>
          </a:prstGeom>
          <a:noFill/>
        </p:spPr>
        <p:txBody>
          <a:bodyPr wrap="square" rtlCol="0">
            <a:spAutoFit/>
          </a:bodyPr>
          <a:lstStyle/>
          <a:p>
            <a:r>
              <a:rPr lang="hu-HU" sz="2400" dirty="0" smtClean="0">
                <a:solidFill>
                  <a:schemeClr val="bg1"/>
                </a:solidFill>
              </a:rPr>
              <a:t>…az ajtók kipattantak…</a:t>
            </a:r>
            <a:endParaRPr lang="hu-HU" sz="2400" dirty="0">
              <a:solidFill>
                <a:schemeClr val="bg1"/>
              </a:solidFill>
            </a:endParaRPr>
          </a:p>
        </p:txBody>
      </p:sp>
      <p:sp>
        <p:nvSpPr>
          <p:cNvPr id="7" name="Szövegdoboz 6"/>
          <p:cNvSpPr txBox="1"/>
          <p:nvPr/>
        </p:nvSpPr>
        <p:spPr>
          <a:xfrm>
            <a:off x="10310949" y="2527285"/>
            <a:ext cx="1881051" cy="830997"/>
          </a:xfrm>
          <a:prstGeom prst="rect">
            <a:avLst/>
          </a:prstGeom>
          <a:noFill/>
        </p:spPr>
        <p:txBody>
          <a:bodyPr wrap="square" rtlCol="0">
            <a:spAutoFit/>
          </a:bodyPr>
          <a:lstStyle/>
          <a:p>
            <a:r>
              <a:rPr lang="hu-HU" sz="2400" dirty="0" smtClean="0">
                <a:solidFill>
                  <a:schemeClr val="bg1"/>
                </a:solidFill>
              </a:rPr>
              <a:t>…a fáklyák kialudtak.</a:t>
            </a:r>
            <a:endParaRPr lang="hu-HU" sz="2400" dirty="0">
              <a:solidFill>
                <a:schemeClr val="bg1"/>
              </a:solidFill>
            </a:endParaRPr>
          </a:p>
        </p:txBody>
      </p:sp>
    </p:spTree>
    <p:extLst>
      <p:ext uri="{BB962C8B-B14F-4D97-AF65-F5344CB8AC3E}">
        <p14:creationId xmlns:p14="http://schemas.microsoft.com/office/powerpoint/2010/main" val="40214423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1" presetID="10" presetClass="entr" presetSubtype="0" fill="hold" grpId="0"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32" presetClass="emph" presetSubtype="0" repeatCount="10000" fill="hold" nodeType="withEffect">
                                  <p:stCondLst>
                                    <p:cond delay="0"/>
                                  </p:stCondLst>
                                  <p:childTnLst>
                                    <p:animRot by="120000">
                                      <p:cBhvr>
                                        <p:cTn id="15" dur="100" fill="hold">
                                          <p:stCondLst>
                                            <p:cond delay="0"/>
                                          </p:stCondLst>
                                        </p:cTn>
                                        <p:tgtEl>
                                          <p:spTgt spid="3"/>
                                        </p:tgtEl>
                                        <p:attrNameLst>
                                          <p:attrName>r</p:attrName>
                                        </p:attrNameLst>
                                      </p:cBhvr>
                                    </p:animRot>
                                    <p:animRot by="-240000">
                                      <p:cBhvr>
                                        <p:cTn id="16" dur="200" fill="hold">
                                          <p:stCondLst>
                                            <p:cond delay="200"/>
                                          </p:stCondLst>
                                        </p:cTn>
                                        <p:tgtEl>
                                          <p:spTgt spid="3"/>
                                        </p:tgtEl>
                                        <p:attrNameLst>
                                          <p:attrName>r</p:attrName>
                                        </p:attrNameLst>
                                      </p:cBhvr>
                                    </p:animRot>
                                    <p:animRot by="240000">
                                      <p:cBhvr>
                                        <p:cTn id="17" dur="200" fill="hold">
                                          <p:stCondLst>
                                            <p:cond delay="400"/>
                                          </p:stCondLst>
                                        </p:cTn>
                                        <p:tgtEl>
                                          <p:spTgt spid="3"/>
                                        </p:tgtEl>
                                        <p:attrNameLst>
                                          <p:attrName>r</p:attrName>
                                        </p:attrNameLst>
                                      </p:cBhvr>
                                    </p:animRot>
                                    <p:animRot by="-240000">
                                      <p:cBhvr>
                                        <p:cTn id="18" dur="200" fill="hold">
                                          <p:stCondLst>
                                            <p:cond delay="600"/>
                                          </p:stCondLst>
                                        </p:cTn>
                                        <p:tgtEl>
                                          <p:spTgt spid="3"/>
                                        </p:tgtEl>
                                        <p:attrNameLst>
                                          <p:attrName>r</p:attrName>
                                        </p:attrNameLst>
                                      </p:cBhvr>
                                    </p:animRot>
                                    <p:animRot by="120000">
                                      <p:cBhvr>
                                        <p:cTn id="19" dur="200" fill="hold">
                                          <p:stCondLst>
                                            <p:cond delay="800"/>
                                          </p:stCondLst>
                                        </p:cTn>
                                        <p:tgtEl>
                                          <p:spTgt spid="3"/>
                                        </p:tgtEl>
                                        <p:attrNameLst>
                                          <p:attrName>r</p:attrName>
                                        </p:attrNameLst>
                                      </p:cBhvr>
                                    </p:animRot>
                                  </p:childTnLst>
                                </p:cTn>
                              </p:par>
                              <p:par>
                                <p:cTn id="20" presetID="10" presetClass="entr" presetSubtype="0" fill="hold" grpId="0" nodeType="withEffect">
                                  <p:stCondLst>
                                    <p:cond delay="4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6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8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par>
                          <p:cTn id="29" fill="hold">
                            <p:stCondLst>
                              <p:cond delay="10000"/>
                            </p:stCondLst>
                            <p:childTnLst>
                              <p:par>
                                <p:cTn id="30" presetID="10" presetClass="exit" presetSubtype="0" fill="hold" nodeType="after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10500"/>
                            </p:stCondLst>
                            <p:childTnLst>
                              <p:par>
                                <p:cTn id="34" presetID="10" presetClass="exit" presetSubtype="0" fill="hold" nodeType="after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8" name="Szövegdoboz 7"/>
          <p:cNvSpPr txBox="1"/>
          <p:nvPr/>
        </p:nvSpPr>
        <p:spPr>
          <a:xfrm>
            <a:off x="222069" y="174529"/>
            <a:ext cx="3422468" cy="1569660"/>
          </a:xfrm>
          <a:prstGeom prst="rect">
            <a:avLst/>
          </a:prstGeom>
          <a:noFill/>
        </p:spPr>
        <p:txBody>
          <a:bodyPr wrap="square" rtlCol="0">
            <a:spAutoFit/>
          </a:bodyPr>
          <a:lstStyle/>
          <a:p>
            <a:r>
              <a:rPr lang="hu-HU" sz="2400" dirty="0" smtClean="0">
                <a:solidFill>
                  <a:schemeClr val="bg1"/>
                </a:solidFill>
              </a:rPr>
              <a:t>Az ijedt börtönőr félelmében azt se tudta, hova kapjon a hirtelen támadt sötétségben.</a:t>
            </a:r>
            <a:endParaRPr lang="hu-HU" sz="2400" dirty="0">
              <a:solidFill>
                <a:schemeClr val="bg1"/>
              </a:solidFill>
            </a:endParaRPr>
          </a:p>
        </p:txBody>
      </p:sp>
      <p:sp>
        <p:nvSpPr>
          <p:cNvPr id="9" name="Szövegdoboz 8"/>
          <p:cNvSpPr txBox="1"/>
          <p:nvPr/>
        </p:nvSpPr>
        <p:spPr>
          <a:xfrm>
            <a:off x="3859518" y="174529"/>
            <a:ext cx="4101143" cy="1200329"/>
          </a:xfrm>
          <a:prstGeom prst="rect">
            <a:avLst/>
          </a:prstGeom>
          <a:noFill/>
        </p:spPr>
        <p:txBody>
          <a:bodyPr wrap="square" rtlCol="0">
            <a:spAutoFit/>
          </a:bodyPr>
          <a:lstStyle/>
          <a:p>
            <a:pPr algn="ctr"/>
            <a:r>
              <a:rPr lang="hu-HU" sz="2400" dirty="0" smtClean="0">
                <a:solidFill>
                  <a:schemeClr val="bg1"/>
                </a:solidFill>
              </a:rPr>
              <a:t>Biztos volt abban, hogy a rabok megszöknek, és akkor neki vége, halállal büntetik! </a:t>
            </a:r>
            <a:endParaRPr lang="hu-HU" sz="2400" dirty="0">
              <a:solidFill>
                <a:schemeClr val="bg1"/>
              </a:solidFill>
            </a:endParaRPr>
          </a:p>
        </p:txBody>
      </p:sp>
      <p:sp>
        <p:nvSpPr>
          <p:cNvPr id="10" name="Szövegdoboz 9"/>
          <p:cNvSpPr txBox="1"/>
          <p:nvPr/>
        </p:nvSpPr>
        <p:spPr>
          <a:xfrm>
            <a:off x="8175642" y="174529"/>
            <a:ext cx="3698495" cy="1569660"/>
          </a:xfrm>
          <a:prstGeom prst="rect">
            <a:avLst/>
          </a:prstGeom>
          <a:noFill/>
        </p:spPr>
        <p:txBody>
          <a:bodyPr wrap="square" rtlCol="0">
            <a:spAutoFit/>
          </a:bodyPr>
          <a:lstStyle/>
          <a:p>
            <a:pPr algn="r"/>
            <a:r>
              <a:rPr lang="hu-HU" sz="2400" dirty="0" smtClean="0">
                <a:solidFill>
                  <a:schemeClr val="bg1"/>
                </a:solidFill>
              </a:rPr>
              <a:t>Végső kétségbeesésében már az öngyilkosságra gondolt, amikor a sötétben megszólalt Pál:</a:t>
            </a:r>
            <a:endParaRPr lang="hu-HU" sz="2400" dirty="0">
              <a:solidFill>
                <a:schemeClr val="bg1"/>
              </a:solidFill>
            </a:endParaRPr>
          </a:p>
        </p:txBody>
      </p:sp>
      <p:pic>
        <p:nvPicPr>
          <p:cNvPr id="15" name="Kép 14"/>
          <p:cNvPicPr>
            <a:picLocks noChangeAspect="1"/>
          </p:cNvPicPr>
          <p:nvPr/>
        </p:nvPicPr>
        <p:blipFill>
          <a:blip r:embed="rId2">
            <a:extLst>
              <a:ext uri="{BEBA8EAE-BF5A-486C-A8C5-ECC9F3942E4B}">
                <a14:imgProps xmlns:a14="http://schemas.microsoft.com/office/drawing/2010/main">
                  <a14:imgLayer r:embed="rId3">
                    <a14:imgEffect>
                      <a14:backgroundRemoval t="0" b="100000" l="0" r="99453">
                        <a14:foregroundMark x1="79015" y1="16304" x2="79015" y2="16304"/>
                        <a14:foregroundMark x1="79562" y1="18043" x2="79562" y2="18043"/>
                        <a14:foregroundMark x1="79745" y1="22391" x2="79745" y2="22391"/>
                        <a14:foregroundMark x1="81569" y1="23696" x2="81569" y2="23696"/>
                        <a14:foregroundMark x1="75182" y1="6087" x2="75182" y2="6087"/>
                        <a14:foregroundMark x1="73175" y1="6087" x2="73175" y2="6087"/>
                        <a14:foregroundMark x1="71350" y1="6087" x2="71350" y2="6087"/>
                        <a14:foregroundMark x1="69526" y1="6739" x2="69526" y2="6739"/>
                        <a14:foregroundMark x1="67153" y1="6739" x2="67153" y2="6739"/>
                        <a14:foregroundMark x1="67883" y1="7391" x2="67883" y2="7391"/>
                        <a14:foregroundMark x1="77007" y1="7391" x2="77007" y2="7391"/>
                        <a14:foregroundMark x1="77737" y1="12609" x2="77737" y2="12609"/>
                        <a14:foregroundMark x1="66423" y1="10217" x2="66423" y2="10217"/>
                        <a14:foregroundMark x1="66058" y1="12826" x2="66058" y2="12826"/>
                      </a14:backgroundRemoval>
                    </a14:imgEffect>
                  </a14:imgLayer>
                </a14:imgProps>
              </a:ext>
            </a:extLst>
          </a:blip>
          <a:stretch>
            <a:fillRect/>
          </a:stretch>
        </p:blipFill>
        <p:spPr>
          <a:xfrm>
            <a:off x="-105661" y="2477048"/>
            <a:ext cx="5219048" cy="4380952"/>
          </a:xfrm>
          <a:prstGeom prst="rect">
            <a:avLst/>
          </a:prstGeom>
        </p:spPr>
      </p:pic>
      <p:pic>
        <p:nvPicPr>
          <p:cNvPr id="2" name="Kép 1"/>
          <p:cNvPicPr>
            <a:picLocks noChangeAspect="1"/>
          </p:cNvPicPr>
          <p:nvPr/>
        </p:nvPicPr>
        <p:blipFill rotWithShape="1">
          <a:blip r:embed="rId4">
            <a:extLst>
              <a:ext uri="{BEBA8EAE-BF5A-486C-A8C5-ECC9F3942E4B}">
                <a14:imgProps xmlns:a14="http://schemas.microsoft.com/office/drawing/2010/main">
                  <a14:imgLayer r:embed="rId5">
                    <a14:imgEffect>
                      <a14:backgroundRemoval t="32832" b="59538" l="3893" r="94323">
                        <a14:foregroundMark x1="40389" y1="46243" x2="40389" y2="46243"/>
                        <a14:foregroundMark x1="40308" y1="44046" x2="40308" y2="44046"/>
                        <a14:foregroundMark x1="38848" y1="48092" x2="38848" y2="48092"/>
                        <a14:foregroundMark x1="49311" y1="43584" x2="49311" y2="43584"/>
                        <a14:foregroundMark x1="47445" y1="38035" x2="47445" y2="38035"/>
                        <a14:foregroundMark x1="47445" y1="35607" x2="47445" y2="35607"/>
                        <a14:foregroundMark x1="17762" y1="42428" x2="17762" y2="42428"/>
                        <a14:foregroundMark x1="15085" y1="50636" x2="15085" y2="50636"/>
                        <a14:foregroundMark x1="44201" y1="36647" x2="44201" y2="36647"/>
                        <a14:foregroundMark x1="45174" y1="34220" x2="45174" y2="34220"/>
                        <a14:foregroundMark x1="41849" y1="35607" x2="41849" y2="35607"/>
                        <a14:foregroundMark x1="41687" y1="37457" x2="41687" y2="37457"/>
                        <a14:foregroundMark x1="42498" y1="38035" x2="42498" y2="38035"/>
                        <a14:backgroundMark x1="30414" y1="50867" x2="30414" y2="50867"/>
                        <a14:backgroundMark x1="44526" y1="89364" x2="44526" y2="89364"/>
                        <a14:backgroundMark x1="40146" y1="91445" x2="40146" y2="91445"/>
                        <a14:backgroundMark x1="53609" y1="92832" x2="53609" y2="92832"/>
                        <a14:backgroundMark x1="55880" y1="85549" x2="55880" y2="85549"/>
                        <a14:backgroundMark x1="57989" y1="84971" x2="57989" y2="84971"/>
                        <a14:backgroundMark x1="50446" y1="85549" x2="50446" y2="85549"/>
                        <a14:backgroundMark x1="51419" y1="78728" x2="51419" y2="78728"/>
                        <a14:backgroundMark x1="36740" y1="46821" x2="36740" y2="46821"/>
                        <a14:backgroundMark x1="40795" y1="55260" x2="40795" y2="55260"/>
                        <a14:backgroundMark x1="40795" y1="55260" x2="40795" y2="55260"/>
                        <a14:backgroundMark x1="45499" y1="57919" x2="45499" y2="57919"/>
                        <a14:backgroundMark x1="48824" y1="54451" x2="48824" y2="54451"/>
                        <a14:backgroundMark x1="51987" y1="50867" x2="51987" y2="50867"/>
                        <a14:backgroundMark x1="37632" y1="53295" x2="37632" y2="53295"/>
                        <a14:backgroundMark x1="56448" y1="37803" x2="56448" y2="37803"/>
                        <a14:backgroundMark x1="51663" y1="36185" x2="51663" y2="36185"/>
                        <a14:backgroundMark x1="31549" y1="44046" x2="31549" y2="44046"/>
                        <a14:backgroundMark x1="39740" y1="40231" x2="39740" y2="40231"/>
                        <a14:backgroundMark x1="38118" y1="46590" x2="38118" y2="46590"/>
                        <a14:backgroundMark x1="32117" y1="42428" x2="32117" y2="42428"/>
                        <a14:backgroundMark x1="25223" y1="39769" x2="25223" y2="39769"/>
                        <a14:backgroundMark x1="22952" y1="48092" x2="22952" y2="48092"/>
                        <a14:backgroundMark x1="29684" y1="42775" x2="29684" y2="42775"/>
                        <a14:backgroundMark x1="34063" y1="54220" x2="34063" y2="54220"/>
                        <a14:backgroundMark x1="25223" y1="49595" x2="25223" y2="49595"/>
                        <a14:backgroundMark x1="29684" y1="47283" x2="29684" y2="47283"/>
                      </a14:backgroundRemoval>
                    </a14:imgEffect>
                  </a14:imgLayer>
                </a14:imgProps>
              </a:ext>
            </a:extLst>
          </a:blip>
          <a:srcRect l="36891" t="30582" r="47761" b="46136"/>
          <a:stretch/>
        </p:blipFill>
        <p:spPr>
          <a:xfrm>
            <a:off x="2908407" y="2436706"/>
            <a:ext cx="1472259" cy="1566807"/>
          </a:xfrm>
          <a:prstGeom prst="rect">
            <a:avLst/>
          </a:prstGeom>
          <a:effectLst>
            <a:outerShdw blurRad="50800" dist="38100" dir="13500000" algn="br" rotWithShape="0">
              <a:prstClr val="black">
                <a:alpha val="40000"/>
              </a:prstClr>
            </a:outerShdw>
          </a:effectLst>
        </p:spPr>
      </p:pic>
      <p:sp>
        <p:nvSpPr>
          <p:cNvPr id="11" name="Ellipszis buborék 10"/>
          <p:cNvSpPr/>
          <p:nvPr/>
        </p:nvSpPr>
        <p:spPr>
          <a:xfrm>
            <a:off x="4803391" y="1640082"/>
            <a:ext cx="3082779" cy="1262273"/>
          </a:xfrm>
          <a:prstGeom prst="wedgeEllipseCallout">
            <a:avLst>
              <a:gd name="adj1" fmla="val -83336"/>
              <a:gd name="adj2" fmla="val 94142"/>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400" dirty="0" smtClean="0"/>
              <a:t>Ne </a:t>
            </a:r>
            <a:r>
              <a:rPr lang="hu-HU" sz="2400" dirty="0" err="1" smtClean="0"/>
              <a:t>tégy</a:t>
            </a:r>
            <a:r>
              <a:rPr lang="hu-HU" sz="2400" dirty="0" smtClean="0"/>
              <a:t> kárt magadban, itt vagyunk!</a:t>
            </a:r>
            <a:endParaRPr lang="hu-HU" sz="2400" dirty="0"/>
          </a:p>
        </p:txBody>
      </p:sp>
      <p:pic>
        <p:nvPicPr>
          <p:cNvPr id="16" name="Kép 15"/>
          <p:cNvPicPr>
            <a:picLocks noChangeAspect="1"/>
          </p:cNvPicPr>
          <p:nvPr/>
        </p:nvPicPr>
        <p:blipFill rotWithShape="1">
          <a:blip r:embed="rId6">
            <a:extLst>
              <a:ext uri="{BEBA8EAE-BF5A-486C-A8C5-ECC9F3942E4B}">
                <a14:imgProps xmlns:a14="http://schemas.microsoft.com/office/drawing/2010/main">
                  <a14:imgLayer r:embed="rId7">
                    <a14:imgEffect>
                      <a14:backgroundRemoval t="8520" b="75978" l="61652" r="94696">
                        <a14:foregroundMark x1="77913" y1="48603" x2="77913" y2="48603"/>
                        <a14:foregroundMark x1="82348" y1="44972" x2="82348" y2="44972"/>
                        <a14:foregroundMark x1="80261" y1="41061" x2="80261" y2="41061"/>
                        <a14:foregroundMark x1="82000" y1="42737" x2="82000" y2="42737"/>
                        <a14:foregroundMark x1="78087" y1="40922" x2="78087" y2="40922"/>
                        <a14:foregroundMark x1="75652" y1="18575" x2="75652" y2="18575"/>
                        <a14:foregroundMark x1="85652" y1="67039" x2="85652" y2="67039"/>
                        <a14:foregroundMark x1="92957" y1="59637" x2="92957" y2="59637"/>
                        <a14:foregroundMark x1="77304" y1="67039" x2="77304" y2="67039"/>
                        <a14:foregroundMark x1="93913" y1="68575" x2="93913" y2="68575"/>
                        <a14:foregroundMark x1="62870" y1="68855" x2="62870" y2="68855"/>
                        <a14:foregroundMark x1="64957" y1="72486" x2="64957" y2="72486"/>
                        <a14:foregroundMark x1="63826" y1="65503" x2="63826" y2="65503"/>
                        <a14:foregroundMark x1="67304" y1="73743" x2="67304" y2="73743"/>
                        <a14:foregroundMark x1="62696" y1="72207" x2="62696" y2="72207"/>
                        <a14:foregroundMark x1="64087" y1="75000" x2="64087" y2="75000"/>
                        <a14:foregroundMark x1="69652" y1="34218" x2="69652" y2="34218"/>
                        <a14:backgroundMark x1="56783" y1="16899" x2="56783" y2="16899"/>
                        <a14:backgroundMark x1="61478" y1="15084" x2="61478" y2="15084"/>
                        <a14:backgroundMark x1="66870" y1="13547" x2="66870" y2="13547"/>
                        <a14:backgroundMark x1="67130" y1="30168" x2="67130" y2="30168"/>
                        <a14:backgroundMark x1="60609" y1="24721" x2="60609" y2="24721"/>
                        <a14:backgroundMark x1="90870" y1="17179" x2="90870" y2="17179"/>
                        <a14:backgroundMark x1="82870" y1="16899" x2="82870" y2="16899"/>
                        <a14:backgroundMark x1="79043" y1="12291" x2="79043" y2="12291"/>
                        <a14:backgroundMark x1="84957" y1="16061" x2="84957" y2="16061"/>
                        <a14:backgroundMark x1="85391" y1="35056" x2="85391" y2="35056"/>
                        <a14:backgroundMark x1="85478" y1="49022" x2="85478" y2="49022"/>
                        <a14:backgroundMark x1="85913" y1="24860" x2="85913" y2="24860"/>
                        <a14:backgroundMark x1="90609" y1="28631" x2="90609" y2="28631"/>
                        <a14:backgroundMark x1="87565" y1="39246" x2="87565" y2="39246"/>
                        <a14:backgroundMark x1="72000" y1="15084" x2="72000" y2="15084"/>
                        <a14:backgroundMark x1="68087" y1="25838" x2="68087" y2="25838"/>
                        <a14:backgroundMark x1="68696" y1="29330" x2="68696" y2="29330"/>
                        <a14:backgroundMark x1="66609" y1="37570" x2="66609" y2="37570"/>
                        <a14:backgroundMark x1="68348" y1="49022" x2="68348" y2="49022"/>
                        <a14:backgroundMark x1="64609" y1="49302" x2="64609" y2="49302"/>
                        <a14:backgroundMark x1="61478" y1="48184" x2="61478" y2="48184"/>
                        <a14:backgroundMark x1="68696" y1="45810" x2="68696" y2="45810"/>
                        <a14:backgroundMark x1="68087" y1="37151" x2="68087" y2="37151"/>
                        <a14:backgroundMark x1="68087" y1="42458" x2="68087" y2="42458"/>
                        <a14:backgroundMark x1="68783" y1="43017" x2="68783" y2="43017"/>
                        <a14:backgroundMark x1="68696" y1="54190" x2="68696" y2="54190"/>
                        <a14:backgroundMark x1="66609" y1="48464" x2="66609" y2="48464"/>
                        <a14:backgroundMark x1="63913" y1="42877" x2="63913" y2="42877"/>
                        <a14:backgroundMark x1="60522" y1="58101" x2="60522" y2="58101"/>
                        <a14:backgroundMark x1="57565" y1="54330" x2="57565" y2="54330"/>
                        <a14:backgroundMark x1="56261" y1="60615" x2="56261" y2="60615"/>
                        <a14:backgroundMark x1="56087" y1="68994" x2="56087" y2="68994"/>
                        <a14:backgroundMark x1="90696" y1="39385" x2="90696" y2="39385"/>
                      </a14:backgroundRemoval>
                    </a14:imgEffect>
                  </a14:imgLayer>
                </a14:imgProps>
              </a:ext>
            </a:extLst>
          </a:blip>
          <a:srcRect l="55841" t="9931" r="2033" b="8632"/>
          <a:stretch/>
        </p:blipFill>
        <p:spPr>
          <a:xfrm flipH="1">
            <a:off x="9045024" y="1848781"/>
            <a:ext cx="3221716" cy="3843345"/>
          </a:xfrm>
          <a:prstGeom prst="rect">
            <a:avLst/>
          </a:prstGeom>
          <a:effectLst>
            <a:outerShdw blurRad="50800" dist="38100" dir="18900000" algn="bl" rotWithShape="0">
              <a:prstClr val="black">
                <a:alpha val="40000"/>
              </a:prstClr>
            </a:outerShdw>
          </a:effectLst>
        </p:spPr>
      </p:pic>
      <p:sp>
        <p:nvSpPr>
          <p:cNvPr id="17" name="Ellipszis buborék 16"/>
          <p:cNvSpPr/>
          <p:nvPr/>
        </p:nvSpPr>
        <p:spPr>
          <a:xfrm>
            <a:off x="5113387" y="3102560"/>
            <a:ext cx="3661723" cy="1801906"/>
          </a:xfrm>
          <a:prstGeom prst="wedgeEllipseCallout">
            <a:avLst>
              <a:gd name="adj1" fmla="val 94435"/>
              <a:gd name="adj2" fmla="val -10788"/>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hu-HU" sz="2400" dirty="0" smtClean="0"/>
              <a:t>Mit tegyek, hogy én is a tanítványa lehessek Jézusnak?</a:t>
            </a:r>
            <a:endParaRPr lang="hu-HU" sz="2400" dirty="0"/>
          </a:p>
        </p:txBody>
      </p:sp>
      <p:sp>
        <p:nvSpPr>
          <p:cNvPr id="18" name="Szövegdoboz 17"/>
          <p:cNvSpPr txBox="1"/>
          <p:nvPr/>
        </p:nvSpPr>
        <p:spPr>
          <a:xfrm>
            <a:off x="5113387" y="5468563"/>
            <a:ext cx="6858384" cy="1200329"/>
          </a:xfrm>
          <a:prstGeom prst="rect">
            <a:avLst/>
          </a:prstGeom>
          <a:noFill/>
        </p:spPr>
        <p:txBody>
          <a:bodyPr wrap="square" rtlCol="0">
            <a:spAutoFit/>
          </a:bodyPr>
          <a:lstStyle/>
          <a:p>
            <a:r>
              <a:rPr lang="hu-HU" sz="2400" dirty="0" smtClean="0">
                <a:solidFill>
                  <a:schemeClr val="bg1"/>
                </a:solidFill>
              </a:rPr>
              <a:t>A két rab, bár megtehette volna, mégsem szökött meg. A börtönőr ekkor értette meg igazán, mit is jelent az a hit, amelyről Pál beszélt.</a:t>
            </a:r>
            <a:endParaRPr lang="hu-HU" sz="2400" dirty="0">
              <a:solidFill>
                <a:schemeClr val="bg1"/>
              </a:solidFill>
            </a:endParaRPr>
          </a:p>
        </p:txBody>
      </p:sp>
    </p:spTree>
    <p:extLst>
      <p:ext uri="{BB962C8B-B14F-4D97-AF65-F5344CB8AC3E}">
        <p14:creationId xmlns:p14="http://schemas.microsoft.com/office/powerpoint/2010/main" val="23303701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7" grpId="0" animBg="1"/>
      <p:bldP spid="18" grpId="0"/>
    </p:bld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3513</TotalTime>
  <Words>836</Words>
  <Application>Microsoft Office PowerPoint</Application>
  <PresentationFormat>Szélesvásznú</PresentationFormat>
  <Paragraphs>89</Paragraphs>
  <Slides>20</Slides>
  <Notes>0</Notes>
  <HiddenSlides>0</HiddenSlides>
  <MMClips>1</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20</vt:i4>
      </vt:variant>
    </vt:vector>
  </HeadingPairs>
  <TitlesOfParts>
    <vt:vector size="27" baseType="lpstr">
      <vt:lpstr>Arial</vt:lpstr>
      <vt:lpstr>Calibri</vt:lpstr>
      <vt:lpstr>Comic Sans MS</vt:lpstr>
      <vt:lpstr>Times New Roman</vt:lpstr>
      <vt:lpstr>Wingdings 3</vt:lpstr>
      <vt:lpstr>1_Office-téma</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RPI</dc:creator>
  <cp:lastModifiedBy>RPI</cp:lastModifiedBy>
  <cp:revision>207</cp:revision>
  <dcterms:created xsi:type="dcterms:W3CDTF">2020-05-13T08:47:20Z</dcterms:created>
  <dcterms:modified xsi:type="dcterms:W3CDTF">2020-05-26T14:44:32Z</dcterms:modified>
</cp:coreProperties>
</file>