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281" r:id="rId3"/>
    <p:sldId id="293" r:id="rId4"/>
    <p:sldId id="291" r:id="rId5"/>
    <p:sldId id="292" r:id="rId6"/>
    <p:sldId id="297" r:id="rId7"/>
    <p:sldId id="298" r:id="rId8"/>
    <p:sldId id="294" r:id="rId9"/>
    <p:sldId id="299" r:id="rId10"/>
    <p:sldId id="300" r:id="rId11"/>
    <p:sldId id="295" r:id="rId12"/>
    <p:sldId id="302" r:id="rId13"/>
    <p:sldId id="301" r:id="rId14"/>
    <p:sldId id="279" r:id="rId15"/>
    <p:sldId id="290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2E51"/>
    <a:srgbClr val="F7D097"/>
    <a:srgbClr val="F1B0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4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2020. 03. 20.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ordwall.net/hu/resource/959758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95975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oo-aH-nRzQ" TargetMode="External"/><Relationship Id="rId2" Type="http://schemas.openxmlformats.org/officeDocument/2006/relationships/hyperlink" Target="https://www.youtube.com/watch?v=Y4C9udDiL9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pi-feladatbank.reformatus.hu/#/fspublic/fe0bfdf563b4975435d2a8bd0f7a9a864d3f310cfbf9ce8baf20ab304f4b8dba49dba0058e5723e4711d9fb6f7d89c014c4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5400" dirty="0" smtClean="0">
                <a:solidFill>
                  <a:srgbClr val="AE2E51"/>
                </a:solidFill>
                <a:latin typeface="Calisto MT" panose="02040603050505030304" pitchFamily="18" charset="0"/>
              </a:rPr>
              <a:t>Készülődés a húsvétra: böjt időszaka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594826" y="923330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698543" y="1110343"/>
            <a:ext cx="7845757" cy="5816977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digitális hittanórán 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lesz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Hangszóró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Üres lap és ceruzák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Telefon a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fotózáshoz</a:t>
            </a:r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Kérem, hogy indítsák el a diavetítést!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linkekre így tudnak rákattintani!)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AE2E51"/>
                </a:solidFill>
              </a:rPr>
              <a:t>Mit jelent a BÖJT?</a:t>
            </a:r>
            <a:endParaRPr lang="hu-HU" dirty="0">
              <a:solidFill>
                <a:srgbClr val="AE2E5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1856095" y="2129051"/>
            <a:ext cx="8816003" cy="4037008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Aki böjtöl, az gyakran mást eszik és mást iszik, mint amit más napokon szokott. (Például nem eszik húst.) </a:t>
            </a:r>
          </a:p>
          <a:p>
            <a:pPr algn="just"/>
            <a:r>
              <a:rPr lang="hu-HU" sz="2800" dirty="0" smtClean="0"/>
              <a:t>Nekünk, keresztyéneknek azonban ennél többet jelent a BÖJT. Azért lehetnek ezek a napok különlegesek, ilyenkor fontos, hogy még jobban odafigyeljünk Istenre. Arra, hogy mit üzen nekünk. </a:t>
            </a:r>
          </a:p>
          <a:p>
            <a:pPr marL="0" indent="0">
              <a:buNone/>
            </a:pPr>
            <a:endParaRPr lang="hu-HU" sz="2800" dirty="0" smtClean="0"/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1981200" cy="170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1933661" y="746760"/>
            <a:ext cx="10014500" cy="5577840"/>
          </a:xfrm>
          <a:prstGeom prst="roundRect">
            <a:avLst/>
          </a:prstGeom>
          <a:solidFill>
            <a:srgbClr val="F7D0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A böjti </a:t>
            </a:r>
            <a:r>
              <a:rPr lang="hu-HU" sz="3200" dirty="0" smtClean="0">
                <a:solidFill>
                  <a:schemeClr val="tx1"/>
                </a:solidFill>
              </a:rPr>
              <a:t>időszakban sok mindent tehetsz, ami segíti az Istenre való figyelésedet. Hogyan?</a:t>
            </a:r>
          </a:p>
          <a:p>
            <a:pPr algn="ctr"/>
            <a:endParaRPr lang="hu-HU" sz="3200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rgbClr val="00B050"/>
                </a:solidFill>
              </a:rPr>
              <a:t>Rendszeresen beszélgethetünk Vele. (Imádság)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accent1">
                    <a:lumMod val="75000"/>
                  </a:schemeClr>
                </a:solidFill>
              </a:rPr>
              <a:t>Olvashatjuk Isten Igéjét, a Bibliát. Ebből még jobban megismerhetjük Őt.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IDE kattintva </a:t>
            </a:r>
            <a:r>
              <a:rPr lang="hu-HU" sz="3200" dirty="0" smtClean="0">
                <a:solidFill>
                  <a:schemeClr val="accent5">
                    <a:lumMod val="50000"/>
                  </a:schemeClr>
                </a:solidFill>
              </a:rPr>
              <a:t>további lehetőségeket találsz! Minden nap tegyél meg valamit közülük!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endParaRPr lang="hu-HU" sz="3200" dirty="0" smtClean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3556" y="1376023"/>
            <a:ext cx="1907745" cy="170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32" y="1636363"/>
            <a:ext cx="1803927" cy="1727658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3307080" y="320040"/>
            <a:ext cx="7879080" cy="64007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Készíts egy böjti naplót!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Forgasd meg az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itt található kereket! 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Írd fel, hogy mi lett az eredmény!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Azt is jegyezd fel, hogyan sikerült megvalósítani!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Akár rajzot is készíthetsz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hozzá!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munkádat e-mailben (akár fotón) küldd át a hittanoktatódnak!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2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stretch>
            <a:fillRect t="-17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0" y="3086100"/>
            <a:ext cx="5698672" cy="3771900"/>
          </a:xfrm>
          <a:prstGeom prst="roundRect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 </a:t>
            </a:r>
            <a:r>
              <a:rPr lang="hu-HU" sz="3200" dirty="0" smtClean="0">
                <a:solidFill>
                  <a:schemeClr val="tx1"/>
                </a:solidFill>
              </a:rPr>
              <a:t>„Reménykedj </a:t>
            </a:r>
            <a:r>
              <a:rPr lang="hu-HU" sz="3200" dirty="0">
                <a:solidFill>
                  <a:schemeClr val="tx1"/>
                </a:solidFill>
              </a:rPr>
              <a:t>az Úrban, légy erős és bátor szívű, reménykedj az Úrban</a:t>
            </a:r>
            <a:r>
              <a:rPr lang="hu-HU" sz="3200" dirty="0" smtClean="0">
                <a:solidFill>
                  <a:schemeClr val="tx1"/>
                </a:solidFill>
              </a:rPr>
              <a:t>!” Zsoltárok könyve 27,14</a:t>
            </a:r>
            <a:endParaRPr lang="hu-HU" sz="3200" dirty="0">
              <a:solidFill>
                <a:schemeClr val="tx1"/>
              </a:solidFill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167743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94470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003266" y="1353487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229600" y="2470008"/>
            <a:ext cx="3199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10" name="Téglalap 9"/>
          <p:cNvSpPr/>
          <p:nvPr/>
        </p:nvSpPr>
        <p:spPr>
          <a:xfrm>
            <a:off x="6463815" y="5612597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805480" y="2913329"/>
            <a:ext cx="6837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„Áldjon </a:t>
            </a:r>
            <a:r>
              <a:rPr lang="hu-HU" sz="3200" dirty="0"/>
              <a:t>meg téged a </a:t>
            </a:r>
            <a:r>
              <a:rPr lang="hu-HU" sz="3200" dirty="0" err="1"/>
              <a:t>Sionról</a:t>
            </a:r>
            <a:r>
              <a:rPr lang="hu-HU" sz="3200" dirty="0"/>
              <a:t> az Úr, aki az eget és a földet alkotta</a:t>
            </a:r>
            <a:r>
              <a:rPr lang="hu-HU" sz="3200" dirty="0" smtClean="0"/>
              <a:t>!”</a:t>
            </a:r>
          </a:p>
          <a:p>
            <a:pPr algn="ctr"/>
            <a:r>
              <a:rPr lang="hu-HU" sz="3200" dirty="0" smtClean="0"/>
              <a:t>Zsoltárok könyve 134,3 </a:t>
            </a:r>
            <a:endParaRPr lang="hu-HU" sz="3200" dirty="0"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927358" y="166364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094549" y="2554076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9" y="63136"/>
            <a:ext cx="2122491" cy="194584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194274" y="2790890"/>
            <a:ext cx="502364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3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320" y="873630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62066" y="206991"/>
            <a:ext cx="7189186" cy="5975445"/>
          </a:xfrm>
          <a:prstGeom prst="round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3200" dirty="0" smtClean="0">
              <a:solidFill>
                <a:schemeClr val="tx1"/>
              </a:solidFill>
            </a:endParaRPr>
          </a:p>
          <a:p>
            <a:r>
              <a:rPr lang="hu-HU" sz="3200" dirty="0" smtClean="0">
                <a:solidFill>
                  <a:schemeClr val="tx1"/>
                </a:solidFill>
              </a:rPr>
              <a:t>Van kedved mozogni és énekelni? </a:t>
            </a:r>
            <a:endParaRPr lang="hu-HU" sz="3200" dirty="0">
              <a:solidFill>
                <a:schemeClr val="tx1"/>
              </a:solidFill>
            </a:endParaRPr>
          </a:p>
          <a:p>
            <a:endParaRPr lang="hu-HU" sz="3200" dirty="0" smtClean="0">
              <a:solidFill>
                <a:schemeClr val="tx1"/>
              </a:solidFill>
              <a:hlinkClick r:id="rId2"/>
            </a:endParaRPr>
          </a:p>
          <a:p>
            <a:r>
              <a:rPr lang="hu-HU" sz="3200" dirty="0" smtClean="0">
                <a:solidFill>
                  <a:schemeClr val="tx1"/>
                </a:solidFill>
                <a:hlinkClick r:id="rId2"/>
              </a:rPr>
              <a:t>Hallgasd meg ezt az éneket! </a:t>
            </a:r>
            <a:endParaRPr lang="hu-HU" sz="3200" dirty="0" smtClean="0">
              <a:solidFill>
                <a:schemeClr val="tx1"/>
              </a:solidFill>
            </a:endParaRPr>
          </a:p>
          <a:p>
            <a:endParaRPr lang="hu-HU" sz="3200" dirty="0">
              <a:solidFill>
                <a:schemeClr val="tx1"/>
              </a:solidFill>
            </a:endParaRPr>
          </a:p>
          <a:p>
            <a:r>
              <a:rPr lang="hu-HU" sz="3200" dirty="0" smtClean="0">
                <a:solidFill>
                  <a:srgbClr val="C00000"/>
                </a:solidFill>
              </a:rPr>
              <a:t>(Csak diavetítés üzemmódban működik a link!)  </a:t>
            </a:r>
          </a:p>
          <a:p>
            <a:endParaRPr lang="hu-HU" sz="3200" dirty="0" smtClean="0">
              <a:solidFill>
                <a:schemeClr val="tx1"/>
              </a:solidFill>
            </a:endParaRPr>
          </a:p>
          <a:p>
            <a:r>
              <a:rPr lang="hu-HU" sz="3200" dirty="0" smtClean="0">
                <a:solidFill>
                  <a:schemeClr val="tx1"/>
                </a:solidFill>
              </a:rPr>
              <a:t>Énekeld és mutogasd Te is!</a:t>
            </a:r>
          </a:p>
          <a:p>
            <a:r>
              <a:rPr lang="hu-HU" sz="3200" dirty="0" smtClean="0">
                <a:solidFill>
                  <a:schemeClr val="tx1"/>
                </a:solidFill>
              </a:rPr>
              <a:t>Ha végeztél, ülj vissza a helyedre, mert izgalmas feladat következik.</a:t>
            </a:r>
            <a:endParaRPr lang="hu-HU" sz="2800" dirty="0">
              <a:solidFill>
                <a:schemeClr val="tx1"/>
              </a:solidFill>
            </a:endParaRPr>
          </a:p>
          <a:p>
            <a:r>
              <a:rPr lang="hu-HU" sz="2800" dirty="0" smtClean="0">
                <a:solidFill>
                  <a:schemeClr val="tx1"/>
                </a:solidFill>
              </a:rPr>
              <a:t> </a:t>
            </a:r>
            <a:endParaRPr lang="hu-HU" sz="2800" dirty="0" smtClean="0">
              <a:solidFill>
                <a:schemeClr val="tx1"/>
              </a:solidFill>
              <a:hlinkClick r:id="rId3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32" y="1844040"/>
            <a:ext cx="2394984" cy="23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89051"/>
            <a:ext cx="2070821" cy="1885337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200400" y="563880"/>
            <a:ext cx="6263640" cy="5227320"/>
          </a:xfrm>
          <a:prstGeom prst="roundRect">
            <a:avLst>
              <a:gd name="adj" fmla="val 0"/>
            </a:avLst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tx1"/>
                </a:solidFill>
                <a:hlinkClick r:id="rId3"/>
              </a:rPr>
              <a:t>Kattints ide </a:t>
            </a:r>
            <a:endParaRPr lang="hu-HU" sz="3200" dirty="0" smtClean="0">
              <a:solidFill>
                <a:schemeClr val="tx1"/>
              </a:solidFill>
            </a:endParaRP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és végezd el a feladatokat!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hu-HU" sz="3200" dirty="0" smtClean="0">
                <a:solidFill>
                  <a:schemeClr val="tx1"/>
                </a:solidFill>
              </a:rPr>
              <a:t>Akár többször is próbálkozhatsz! 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6" name="Mosolygó arc 5"/>
          <p:cNvSpPr/>
          <p:nvPr/>
        </p:nvSpPr>
        <p:spPr>
          <a:xfrm>
            <a:off x="9220201" y="3914468"/>
            <a:ext cx="2331720" cy="1981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AE2E51"/>
                </a:solidFill>
              </a:rPr>
              <a:t>Húsvétra készülünk</a:t>
            </a:r>
            <a:endParaRPr lang="hu-HU" b="1" dirty="0">
              <a:solidFill>
                <a:srgbClr val="AE2E5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682387" y="2647666"/>
            <a:ext cx="10644803" cy="3498376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/>
              <a:t>Emlékszel, hogy mi volt az utolsó két szó, amit ki kellett raknod? Az egyik a HÚSVÉT, a másik pedig a BÖJT. </a:t>
            </a:r>
          </a:p>
          <a:p>
            <a:pPr algn="just"/>
            <a:r>
              <a:rPr lang="hu-HU" sz="3200" dirty="0" smtClean="0"/>
              <a:t>Nekünk, keresztyéneknek, három fő ünnepünk van. Mindegyik Isten tettéhez kapcsolódik. Arról szól, hogy mit tett értünk Isten.</a:t>
            </a:r>
          </a:p>
          <a:p>
            <a:pPr marL="0" indent="0">
              <a:buNone/>
            </a:pPr>
            <a:endParaRPr lang="hu-HU" sz="2800" dirty="0" smtClean="0"/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1926836" cy="217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AE2E51"/>
                </a:solidFill>
              </a:rPr>
              <a:t>Húsvétra készülünk</a:t>
            </a:r>
            <a:endParaRPr lang="hu-HU" b="1" dirty="0">
              <a:solidFill>
                <a:srgbClr val="AE2E5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45660" y="2961562"/>
            <a:ext cx="5117911" cy="3166282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/>
              <a:t>Karácsonyt már megünnepeltük. </a:t>
            </a:r>
          </a:p>
          <a:p>
            <a:pPr algn="just"/>
            <a:r>
              <a:rPr lang="hu-HU" sz="3200" dirty="0" smtClean="0"/>
              <a:t>Arra emlékeztünk, hogy Isten Fia, Jézus a földre jött. Megszületett.</a:t>
            </a:r>
          </a:p>
          <a:p>
            <a:pPr marL="0" indent="0">
              <a:buNone/>
            </a:pPr>
            <a:endParaRPr lang="hu-HU" sz="2800" dirty="0" smtClean="0"/>
          </a:p>
          <a:p>
            <a:pPr marL="0" indent="0">
              <a:buNone/>
            </a:pPr>
            <a:endParaRPr lang="hu-HU" sz="2800" dirty="0" smtClean="0"/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1967780" cy="223213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777" y="2492763"/>
            <a:ext cx="5933100" cy="363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0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AE2E51"/>
                </a:solidFill>
              </a:rPr>
              <a:t>Húsvétra készülünk</a:t>
            </a:r>
            <a:endParaRPr lang="hu-HU" b="1" dirty="0">
              <a:solidFill>
                <a:srgbClr val="AE2E5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864665" y="1805940"/>
            <a:ext cx="6429460" cy="4572000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Most HÚSVÉT közeleg. Ekkor emlékszünk arra, hogy Jézus mit tett értünk.</a:t>
            </a:r>
          </a:p>
          <a:p>
            <a:pPr algn="just"/>
            <a:r>
              <a:rPr lang="hu-HU" sz="2800" dirty="0" smtClean="0"/>
              <a:t> A HÚSVÉT Jézus haláláról és feltámadásáról szól. De erről majd a következő órán lesz részletesebben szó! </a:t>
            </a:r>
          </a:p>
          <a:p>
            <a:pPr marL="0" indent="0" algn="just">
              <a:buNone/>
            </a:pPr>
            <a:r>
              <a:rPr lang="hu-HU" sz="2800" dirty="0"/>
              <a:t>	</a:t>
            </a:r>
            <a:r>
              <a:rPr lang="hu-HU" sz="2800" dirty="0" smtClean="0"/>
              <a:t>								</a:t>
            </a:r>
          </a:p>
          <a:p>
            <a:pPr marL="0" indent="0" algn="ctr">
              <a:buNone/>
            </a:pPr>
            <a:r>
              <a:rPr lang="hu-HU" sz="2800" dirty="0"/>
              <a:t>U</a:t>
            </a:r>
            <a:r>
              <a:rPr lang="hu-HU" sz="2800" dirty="0" smtClean="0"/>
              <a:t>gye, Te is kíváncsi vagy rá! </a:t>
            </a:r>
            <a:r>
              <a:rPr lang="hu-HU" sz="2800" dirty="0" smtClean="0">
                <a:sym typeface="Wingdings" panose="05000000000000000000" pitchFamily="2" charset="2"/>
              </a:rPr>
              <a:t> </a:t>
            </a:r>
            <a:endParaRPr lang="hu-HU" sz="2800" dirty="0"/>
          </a:p>
          <a:p>
            <a:pPr marL="0" indent="0">
              <a:buNone/>
            </a:pPr>
            <a:endParaRPr lang="hu-HU" sz="2800" dirty="0" smtClean="0"/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" y="101637"/>
            <a:ext cx="2145201" cy="23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AE2E51"/>
                </a:solidFill>
              </a:rPr>
              <a:t>Húsvétra készülünk</a:t>
            </a:r>
            <a:endParaRPr lang="hu-HU" dirty="0">
              <a:solidFill>
                <a:srgbClr val="AE2E5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87680" y="1997009"/>
            <a:ext cx="5244380" cy="4960620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Karácsony előtt van négy hét, amikor az ünnepre készülünk. Ezt nevezzük adventnek. </a:t>
            </a:r>
          </a:p>
          <a:p>
            <a:pPr algn="just"/>
            <a:r>
              <a:rPr lang="hu-HU" sz="2800" dirty="0" smtClean="0"/>
              <a:t>Különleges időszak ez! Lelkileg is készülünk arra ilyenkor, hogy Jézus születését megünnepeljük. </a:t>
            </a:r>
          </a:p>
          <a:p>
            <a:pPr marL="0" indent="0">
              <a:buNone/>
            </a:pPr>
            <a:endParaRPr lang="hu-HU" sz="2800" dirty="0" smtClean="0"/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1981200" cy="17043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836" y="1341120"/>
            <a:ext cx="4407777" cy="5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99360" y="457200"/>
            <a:ext cx="9005253" cy="883920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AE2E51"/>
                </a:solidFill>
              </a:rPr>
              <a:t>Mit jelent a BÖJT?</a:t>
            </a:r>
            <a:endParaRPr lang="hu-HU" dirty="0">
              <a:solidFill>
                <a:srgbClr val="AE2E51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2499360" y="2214577"/>
            <a:ext cx="7264247" cy="2603083"/>
          </a:xfrm>
        </p:spPr>
        <p:txBody>
          <a:bodyPr>
            <a:normAutofit/>
          </a:bodyPr>
          <a:lstStyle/>
          <a:p>
            <a:pPr algn="just"/>
            <a:r>
              <a:rPr lang="hu-HU" sz="2800" dirty="0" smtClean="0"/>
              <a:t>HÚSVÉT előtt is van egy különleges, ünnepet előkészítő időszak. Negyven napig tart, és a neve: BÖJT. </a:t>
            </a:r>
          </a:p>
          <a:p>
            <a:pPr algn="just"/>
            <a:r>
              <a:rPr lang="hu-HU" sz="2800" dirty="0" smtClean="0"/>
              <a:t>Ismerős a szó? Gondold végig, hogy szerinted mit jelent!</a:t>
            </a:r>
          </a:p>
          <a:p>
            <a:pPr marL="0" indent="0">
              <a:buNone/>
            </a:pPr>
            <a:endParaRPr lang="hu-HU" sz="2800" dirty="0" smtClean="0"/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01637"/>
            <a:ext cx="2090610" cy="258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Lil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553</Words>
  <Application>Microsoft Office PowerPoint</Application>
  <PresentationFormat>Szélesvásznú</PresentationFormat>
  <Paragraphs>75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Calisto MT</vt:lpstr>
      <vt:lpstr>Century Gothic</vt:lpstr>
      <vt:lpstr>Comic Sans MS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PowerPoint-bemutató</vt:lpstr>
      <vt:lpstr>Húsvétra készülünk</vt:lpstr>
      <vt:lpstr>Húsvétra készülünk</vt:lpstr>
      <vt:lpstr>Húsvétra készülünk</vt:lpstr>
      <vt:lpstr>Húsvétra készülünk</vt:lpstr>
      <vt:lpstr>Mit jelent a BÖJT?</vt:lpstr>
      <vt:lpstr>Mit jelent a BÖJT?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Előadás</cp:lastModifiedBy>
  <cp:revision>122</cp:revision>
  <dcterms:created xsi:type="dcterms:W3CDTF">2020-03-16T06:58:02Z</dcterms:created>
  <dcterms:modified xsi:type="dcterms:W3CDTF">2020-03-20T12:27:23Z</dcterms:modified>
</cp:coreProperties>
</file>