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3" r:id="rId2"/>
    <p:sldId id="310" r:id="rId3"/>
    <p:sldId id="307" r:id="rId4"/>
    <p:sldId id="308" r:id="rId5"/>
    <p:sldId id="309" r:id="rId6"/>
    <p:sldId id="305" r:id="rId7"/>
    <p:sldId id="313" r:id="rId8"/>
    <p:sldId id="314" r:id="rId9"/>
    <p:sldId id="315" r:id="rId10"/>
    <p:sldId id="304" r:id="rId11"/>
    <p:sldId id="312" r:id="rId12"/>
    <p:sldId id="279" r:id="rId13"/>
    <p:sldId id="29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BFB"/>
    <a:srgbClr val="AE2E51"/>
    <a:srgbClr val="F7D097"/>
    <a:srgbClr val="F1B051"/>
    <a:srgbClr val="FDF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7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56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55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22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03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1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6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7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1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5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9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013/183/65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play/1012/507/514" TargetMode="External"/><Relationship Id="rId4" Type="http://schemas.openxmlformats.org/officeDocument/2006/relationships/hyperlink" Target="https://wordwall.net/play/1012/874/54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dirty="0" smtClean="0">
                <a:solidFill>
                  <a:srgbClr val="AE2E51"/>
                </a:solidFill>
                <a:latin typeface="Calisto MT" panose="02040603050505030304" pitchFamily="18" charset="0"/>
              </a:rPr>
              <a:t>Húsvét előtt: Jézus és Péter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594826" y="923330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698543" y="1110343"/>
            <a:ext cx="7845757" cy="538609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hittanórán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lesz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Hittankönyv (58. oldal)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Kérem, hogy indítsák el a diavetítést!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linkekre így tudnak rákattintani!)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EBFB"/>
            </a:gs>
            <a:gs pos="36000">
              <a:schemeClr val="accent1">
                <a:lumMod val="45000"/>
                <a:lumOff val="5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5" y="0"/>
            <a:ext cx="2197635" cy="2160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808514" y="1621156"/>
            <a:ext cx="8360228" cy="35713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Emlékezz vissza Péter tagadásának a történetére és végezd el az alábbi feladatokat! </a:t>
            </a:r>
            <a:r>
              <a:rPr lang="hu-HU" sz="2800" dirty="0" smtClean="0">
                <a:solidFill>
                  <a:schemeClr val="tx1"/>
                </a:solidFill>
              </a:rPr>
              <a:t>(Kattints a feladatok neveire!)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  <a:hlinkClick r:id="rId3"/>
              </a:rPr>
              <a:t>Betűkirakó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  <a:hlinkClick r:id="rId4"/>
              </a:rPr>
              <a:t>Péter-kvíz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  <a:hlinkClick r:id="rId5"/>
              </a:rPr>
              <a:t>Keresztrejtvény 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 </a:t>
            </a:r>
            <a:endParaRPr lang="hu-H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66" y="287675"/>
            <a:ext cx="2154702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824843" y="2237014"/>
            <a:ext cx="8001000" cy="3771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tx1"/>
                </a:solidFill>
              </a:rPr>
              <a:t>Gondold végig, hogy Te milyen fogadalmakat szoktál tenni?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tx1"/>
                </a:solidFill>
              </a:rPr>
              <a:t>Mi az, amiben ezen a héten kitartó tudnál lenni? </a:t>
            </a:r>
            <a:endParaRPr lang="hu-HU" sz="32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tx1"/>
                </a:solidFill>
              </a:rPr>
              <a:t>Írd le e-mailben vagy üzenetben a hittanoktatódnak </a:t>
            </a:r>
            <a:r>
              <a:rPr lang="hu-HU" sz="3200" smtClean="0">
                <a:solidFill>
                  <a:schemeClr val="tx1"/>
                </a:solidFill>
              </a:rPr>
              <a:t>a válaszaidat!</a:t>
            </a:r>
          </a:p>
        </p:txBody>
      </p:sp>
    </p:spTree>
    <p:extLst>
      <p:ext uri="{BB962C8B-B14F-4D97-AF65-F5344CB8AC3E}">
        <p14:creationId xmlns:p14="http://schemas.microsoft.com/office/powerpoint/2010/main" val="130008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944704"/>
            <a:ext cx="4505645" cy="448758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003266" y="1353487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229600" y="2470008"/>
            <a:ext cx="319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10" name="Téglalap 9"/>
          <p:cNvSpPr/>
          <p:nvPr/>
        </p:nvSpPr>
        <p:spPr>
          <a:xfrm>
            <a:off x="6463815" y="5612597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05480" y="2913329"/>
            <a:ext cx="683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„Áldjon </a:t>
            </a:r>
            <a:r>
              <a:rPr lang="hu-HU" sz="3200" dirty="0"/>
              <a:t>meg téged a </a:t>
            </a:r>
            <a:r>
              <a:rPr lang="hu-HU" sz="3200" dirty="0" err="1"/>
              <a:t>Sionról</a:t>
            </a:r>
            <a:r>
              <a:rPr lang="hu-HU" sz="3200" dirty="0"/>
              <a:t> az Úr, aki az eget és a földet alkotta</a:t>
            </a:r>
            <a:r>
              <a:rPr lang="hu-HU" sz="3200" dirty="0" smtClean="0"/>
              <a:t>!”</a:t>
            </a:r>
          </a:p>
          <a:p>
            <a:pPr algn="ctr"/>
            <a:r>
              <a:rPr lang="hu-HU" sz="3200" dirty="0" smtClean="0"/>
              <a:t>Zsoltárok könyve 134,3 </a:t>
            </a:r>
            <a:endParaRPr lang="hu-HU" sz="3200" dirty="0">
              <a:latin typeface="Comic Sans MS" panose="030F0702030302020204" pitchFamily="66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927358" y="166364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094549" y="2554076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9" y="63136"/>
            <a:ext cx="2122491" cy="19458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94274" y="2790890"/>
            <a:ext cx="50236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873630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72" y="155735"/>
            <a:ext cx="4857751" cy="29851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96" y="3331692"/>
            <a:ext cx="3803485" cy="3526308"/>
          </a:xfrm>
          <a:prstGeom prst="rect">
            <a:avLst/>
          </a:prstGeom>
        </p:spPr>
      </p:pic>
      <p:pic>
        <p:nvPicPr>
          <p:cNvPr id="7" name="Kép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735"/>
            <a:ext cx="2070821" cy="18853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" y="3234312"/>
            <a:ext cx="4130841" cy="3623688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2906732" y="98472"/>
            <a:ext cx="3734234" cy="3042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Emlékszel ezekre a történetekre?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Idézd fel magadban őket!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 lehet a közös bennük?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6841671" y="155735"/>
            <a:ext cx="636815" cy="4484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2.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1752412" y="3140902"/>
            <a:ext cx="636815" cy="3857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1.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7817696" y="3255029"/>
            <a:ext cx="636815" cy="4484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3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0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2237013" y="155735"/>
            <a:ext cx="9454243" cy="6245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2800" dirty="0" smtClean="0">
              <a:solidFill>
                <a:schemeClr val="tx1"/>
              </a:solidFill>
            </a:endParaRP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Fölismerted a történeteket? Itt találhatod a helyes választ!</a:t>
            </a:r>
          </a:p>
          <a:p>
            <a:pPr marL="514350" indent="-514350" algn="just">
              <a:buAutoNum type="arabicPeriod"/>
            </a:pPr>
            <a:r>
              <a:rPr lang="hu-HU" sz="2800" dirty="0" smtClean="0">
                <a:solidFill>
                  <a:schemeClr val="tx1"/>
                </a:solidFill>
              </a:rPr>
              <a:t>Jézus egy különleges halászaton vett részt Péterrel. Majd a tanítványául hívta őt.</a:t>
            </a:r>
          </a:p>
          <a:p>
            <a:pPr marL="514350" indent="-514350" algn="just">
              <a:buAutoNum type="arabicPeriod"/>
            </a:pPr>
            <a:r>
              <a:rPr lang="hu-HU" sz="2800" dirty="0" smtClean="0">
                <a:solidFill>
                  <a:schemeClr val="tx1"/>
                </a:solidFill>
              </a:rPr>
              <a:t>Jézus meggyógyított egy vak embert: </a:t>
            </a:r>
            <a:r>
              <a:rPr lang="hu-HU" sz="2800" dirty="0" err="1" smtClean="0">
                <a:solidFill>
                  <a:schemeClr val="tx1"/>
                </a:solidFill>
              </a:rPr>
              <a:t>Bartimeust</a:t>
            </a:r>
            <a:r>
              <a:rPr lang="hu-HU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hu-HU" sz="2800" dirty="0" smtClean="0">
                <a:solidFill>
                  <a:schemeClr val="tx1"/>
                </a:solidFill>
              </a:rPr>
              <a:t>Jézus egy halott fiatal fiút feltámasztott </a:t>
            </a:r>
            <a:r>
              <a:rPr lang="hu-HU" sz="2800" dirty="0" err="1" smtClean="0">
                <a:solidFill>
                  <a:schemeClr val="tx1"/>
                </a:solidFill>
              </a:rPr>
              <a:t>Nain</a:t>
            </a:r>
            <a:r>
              <a:rPr lang="hu-HU" sz="2800" dirty="0" smtClean="0">
                <a:solidFill>
                  <a:schemeClr val="tx1"/>
                </a:solidFill>
              </a:rPr>
              <a:t> városában.</a:t>
            </a:r>
          </a:p>
          <a:p>
            <a:pPr algn="just"/>
            <a:endParaRPr lang="hu-H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Tudod-e, hogy én milyen közös pontokat találtam?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Mindegyik történet azt mutatja, hogy Jézusnak hatalma van.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Mindegyiket láthatták tanítványok is. Így fölismerhették, hogy Jézus Isten Fia. 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13" name="Kép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" y="101637"/>
            <a:ext cx="1983377" cy="18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1845129" y="101636"/>
            <a:ext cx="5012872" cy="6315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Péter és Jézus </a:t>
            </a:r>
          </a:p>
          <a:p>
            <a:pPr algn="ctr"/>
            <a:endParaRPr lang="hu-H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Péter Jézus első tanítványa volt. Ott volt a Mesterrel, amikor tanított, gyógyított.  Látta, hogy milyen különleges Ő! </a:t>
            </a:r>
          </a:p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Jézussal volt földi életének utolsó eseményeiben is.</a:t>
            </a:r>
          </a:p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Ma erről lesz szó!</a:t>
            </a:r>
          </a:p>
        </p:txBody>
      </p:sp>
      <p:pic>
        <p:nvPicPr>
          <p:cNvPr id="13" name="Kép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" y="101637"/>
            <a:ext cx="1983377" cy="18088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37" y="2514600"/>
            <a:ext cx="4448706" cy="39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974" y="2400300"/>
            <a:ext cx="9303026" cy="4457700"/>
          </a:xfrm>
          <a:prstGeom prst="rect">
            <a:avLst/>
          </a:prstGeom>
        </p:spPr>
      </p:pic>
      <p:pic>
        <p:nvPicPr>
          <p:cNvPr id="3" name="Kép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735"/>
            <a:ext cx="2070821" cy="1885337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070821" y="0"/>
            <a:ext cx="9571449" cy="24003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Mit gondolsz, mit ábrázol a rajz?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Hallgasd meg a történetet és találd ki, hogy ki lehet a rajzon!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b="1" dirty="0" smtClean="0">
                <a:solidFill>
                  <a:schemeClr val="tx1"/>
                </a:solidFill>
              </a:rPr>
              <a:t>Kattints a </a:t>
            </a:r>
            <a:r>
              <a:rPr lang="hu-HU" sz="2800" b="1" dirty="0" smtClean="0">
                <a:solidFill>
                  <a:schemeClr val="tx1"/>
                </a:solidFill>
              </a:rPr>
              <a:t>hangszóróra a lejátszáshoz!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8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700" y="2319842"/>
            <a:ext cx="1733543" cy="1733543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1" y="4800601"/>
            <a:ext cx="2888974" cy="1943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történetet megtalálhatod a tankönyv 58. oldalán. Akár el is olvashatod!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2498725" y="457200"/>
            <a:ext cx="9005888" cy="884238"/>
          </a:xfrm>
        </p:spPr>
        <p:txBody>
          <a:bodyPr/>
          <a:lstStyle/>
          <a:p>
            <a:pPr algn="ctr"/>
            <a:r>
              <a:rPr lang="hu-HU" altLang="hu-HU" b="1" smtClean="0">
                <a:solidFill>
                  <a:srgbClr val="AE2E51"/>
                </a:solidFill>
              </a:rPr>
              <a:t>Péter tagadása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6363" y="1909763"/>
            <a:ext cx="11398250" cy="4948237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Péter, Jézus tanítványa volt. Elszántan ígérte Jézusnak, hogy mellette marad a nehéz helyzetekben is.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Péter komolyan gondolta azt, amit mondott. Szerette Jézust. Mégis megtagadta Őt. Miért tette? Talán azért, mert félt. Talán nem tudta, hogy mit tegyen.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Jézus ismerte Pétert és azt is tudta, hogy mi fog történni. Bár Péter letagadta Őt, de Jézus mégsem haragudott meg rá.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tagadás után Péter elsírta magát. Felismerte, hogy nem tudott hűséges maradni Jézushoz.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80" name="Kép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1600"/>
            <a:ext cx="19843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2498725" y="457200"/>
            <a:ext cx="9005888" cy="884238"/>
          </a:xfrm>
        </p:spPr>
        <p:txBody>
          <a:bodyPr/>
          <a:lstStyle/>
          <a:p>
            <a:pPr algn="ctr"/>
            <a:r>
              <a:rPr lang="hu-HU" altLang="hu-HU" b="1" smtClean="0">
                <a:solidFill>
                  <a:srgbClr val="AE2E51"/>
                </a:solidFill>
              </a:rPr>
              <a:t>Péter tagadása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6363" y="1909763"/>
            <a:ext cx="11398250" cy="49482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Néha mi is fogadkozunk. Akár úgy is, mint Péter: könnyelműen. Ismered ezt a szót? Azt jelenti, hogy nem gondolunk a következményekbe. Felelőtlenül viselkedünk és mondjuk azt, ami eszünkbe jut.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b="1" dirty="0" smtClean="0">
                <a:solidFill>
                  <a:srgbClr val="7030A0"/>
                </a:solidFill>
              </a:rPr>
              <a:t>Péter példája erre taníthat bennünket</a:t>
            </a:r>
            <a:r>
              <a:rPr lang="hu-HU" sz="3200" dirty="0" smtClean="0">
                <a:solidFill>
                  <a:srgbClr val="7030A0"/>
                </a:solidFill>
              </a:rPr>
              <a:t>: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3000" dirty="0" smtClean="0">
                <a:solidFill>
                  <a:srgbClr val="7030A0"/>
                </a:solidFill>
              </a:rPr>
              <a:t>Gondoljuk át, hogy mikor, mit mondunk.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rgbClr val="7030A0"/>
                </a:solidFill>
              </a:rPr>
              <a:t>Ne tegyünk könnyelmű ígéreteket, amit talán nem tudunk megtartani.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>
                <a:solidFill>
                  <a:srgbClr val="7030A0"/>
                </a:solidFill>
              </a:rPr>
              <a:t> </a:t>
            </a:r>
            <a:r>
              <a:rPr lang="hu-HU" sz="3000" dirty="0" smtClean="0">
                <a:solidFill>
                  <a:srgbClr val="7030A0"/>
                </a:solidFill>
              </a:rPr>
              <a:t>Legyünk hűségesek a barátainkhoz!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hu-H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4" name="Kép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1600"/>
            <a:ext cx="19843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2498725" y="457200"/>
            <a:ext cx="9005888" cy="884238"/>
          </a:xfrm>
        </p:spPr>
        <p:txBody>
          <a:bodyPr/>
          <a:lstStyle/>
          <a:p>
            <a:pPr algn="ctr"/>
            <a:r>
              <a:rPr lang="hu-HU" altLang="hu-HU" b="1" smtClean="0">
                <a:solidFill>
                  <a:srgbClr val="AE2E51"/>
                </a:solidFill>
              </a:rPr>
              <a:t>Tudod-e?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678675" y="1909763"/>
            <a:ext cx="9048465" cy="49482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húsvét előtti hetet úgy nevezzük, hogy „Nagyhét”.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Olyan eseményekre emlékszünk ekkor, amelyek Jézussal, a földi életének utolsó hetében történtek.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egyik ilyen alkalmat </a:t>
            </a:r>
            <a:r>
              <a:rPr lang="hu-HU" sz="3200" dirty="0" smtClean="0"/>
              <a:t>NAGYCSÜTÖRTÖK-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nek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 másikat </a:t>
            </a:r>
            <a:r>
              <a:rPr lang="hu-HU" sz="3200" dirty="0" smtClean="0"/>
              <a:t>NAGYPÉNTEK-</a:t>
            </a:r>
            <a:r>
              <a:rPr lang="hu-HU" sz="3200" dirty="0" err="1" smtClean="0"/>
              <a:t>nek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nevezzük. Az a történet, amit ma megismertél, a kettő közötti </a:t>
            </a:r>
            <a:r>
              <a:rPr lang="hu-HU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éjszakán történt.</a:t>
            </a:r>
            <a:endParaRPr lang="hu-H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8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1600"/>
            <a:ext cx="19843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égvirágos üveg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1110</TotalTime>
  <Words>582</Words>
  <Application>Microsoft Office PowerPoint</Application>
  <PresentationFormat>Szélesvásznú</PresentationFormat>
  <Paragraphs>79</Paragraphs>
  <Slides>13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Calisto MT</vt:lpstr>
      <vt:lpstr>Century Gothic</vt:lpstr>
      <vt:lpstr>Comic Sans MS</vt:lpstr>
      <vt:lpstr>Times New Roman</vt:lpstr>
      <vt:lpstr>Wingdings</vt:lpstr>
      <vt:lpstr>Wingdings 3</vt:lpstr>
      <vt:lpstr>Fazetta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Péter tagadása</vt:lpstr>
      <vt:lpstr>Péter tagadása</vt:lpstr>
      <vt:lpstr>Tudod-e?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146</cp:revision>
  <dcterms:created xsi:type="dcterms:W3CDTF">2020-03-16T06:58:02Z</dcterms:created>
  <dcterms:modified xsi:type="dcterms:W3CDTF">2020-03-26T10:34:25Z</dcterms:modified>
</cp:coreProperties>
</file>