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0" r:id="rId4"/>
    <p:sldId id="273" r:id="rId5"/>
    <p:sldId id="268" r:id="rId6"/>
    <p:sldId id="270" r:id="rId7"/>
    <p:sldId id="269" r:id="rId8"/>
    <p:sldId id="279" r:id="rId9"/>
    <p:sldId id="257" r:id="rId10"/>
    <p:sldId id="276" r:id="rId11"/>
    <p:sldId id="275" r:id="rId12"/>
    <p:sldId id="277" r:id="rId13"/>
    <p:sldId id="261" r:id="rId14"/>
    <p:sldId id="280" r:id="rId15"/>
    <p:sldId id="281" r:id="rId16"/>
    <p:sldId id="266" r:id="rId17"/>
    <p:sldId id="278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7D7"/>
    <a:srgbClr val="F5801E"/>
    <a:srgbClr val="D9CC8B"/>
    <a:srgbClr val="9CD8B4"/>
    <a:srgbClr val="65C38B"/>
    <a:srgbClr val="C4B04A"/>
    <a:srgbClr val="FF3300"/>
    <a:srgbClr val="FFFFFF"/>
    <a:srgbClr val="776A27"/>
    <a:srgbClr val="864C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6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284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657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632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423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079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63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559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1910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818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464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673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482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://rpi-feladatbank.reformatus.hu/#/fspublic/2cd3cac5fb6e82731e94a8b0e987d957f4cec93467459a3f334444228ac6edd72ff4f5f5af4f2e7470c0c4fe87bbde1296d4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7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pDUfjO8H7u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0"/>
            <a:ext cx="1219200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 smtClean="0">
                <a:solidFill>
                  <a:schemeClr val="bg1"/>
                </a:solidFill>
                <a:cs typeface="Arial" panose="020B0604020202020204" pitchFamily="34" charset="0"/>
              </a:rPr>
              <a:t>HÚSVÉT –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 smtClean="0">
                <a:solidFill>
                  <a:schemeClr val="bg1"/>
                </a:solidFill>
                <a:cs typeface="Arial" panose="020B0604020202020204" pitchFamily="34" charset="0"/>
              </a:rPr>
              <a:t>PÉTER TALÁLKOZIK A FELTÁMADT JÉZUSSAL</a:t>
            </a:r>
            <a:endParaRPr lang="hu-HU" altLang="hu-HU" sz="4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1210167" y="1769418"/>
            <a:ext cx="2949575" cy="2884488"/>
          </a:xfrm>
          <a:prstGeom prst="ellipse">
            <a:avLst/>
          </a:prstGeom>
          <a:solidFill>
            <a:srgbClr val="FAE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 smtClean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</a:t>
            </a:r>
            <a:r>
              <a:rPr lang="hu-HU" sz="24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HITTANÓRA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966138" y="1583302"/>
            <a:ext cx="7027797" cy="5069739"/>
          </a:xfrm>
          <a:prstGeom prst="rect">
            <a:avLst/>
          </a:prstGeom>
          <a:noFill/>
          <a:ln w="73025">
            <a:gradFill>
              <a:gsLst>
                <a:gs pos="0">
                  <a:srgbClr val="385672"/>
                </a:gs>
                <a:gs pos="48000">
                  <a:srgbClr val="C7C9C9"/>
                </a:gs>
                <a:gs pos="83000">
                  <a:srgbClr val="F7D097"/>
                </a:gs>
                <a:gs pos="100000">
                  <a:srgbClr val="FBD095"/>
                </a:gs>
              </a:gsLst>
              <a:lin ang="5400000" scaled="1"/>
            </a:gradFill>
          </a:ln>
        </p:spPr>
        <p:txBody>
          <a:bodyPr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Szülők!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Kérjük, hogy segítsenek a gyermeküknek a hittanóra tananyagának az elsajátításában</a:t>
            </a:r>
            <a:r>
              <a:rPr lang="hu-HU" sz="2400" b="1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b="1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 az alábbiakra</a:t>
            </a:r>
            <a:r>
              <a:rPr lang="hu-HU" sz="2800" b="1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2800" b="1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internetkapcsolat,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papír,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ceruza,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színes ceruza vagy filc,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esetleg olló.</a:t>
            </a:r>
            <a:endParaRPr lang="hu-HU" sz="2800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Kérem</a:t>
            </a:r>
            <a:r>
              <a:rPr lang="hu-H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hogy indítsák el a diavetítést!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hu-H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linkre csak </a:t>
            </a:r>
            <a:r>
              <a:rPr lang="hu-H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tudnak rákattintani!)</a:t>
            </a:r>
            <a:endParaRPr lang="hu-H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6749" l="5545" r="89944"/>
                    </a14:imgEffect>
                  </a14:imgLayer>
                </a14:imgProps>
              </a:ext>
            </a:extLst>
          </a:blip>
          <a:srcRect l="7043" t="12070" r="14664" b="7154"/>
          <a:stretch/>
        </p:blipFill>
        <p:spPr>
          <a:xfrm>
            <a:off x="0" y="3770694"/>
            <a:ext cx="4966138" cy="31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4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>
            <a:extLst/>
          </a:blip>
          <a:srcRect l="41573" t="10929" r="14469" b="7964"/>
          <a:stretch/>
        </p:blipFill>
        <p:spPr>
          <a:xfrm>
            <a:off x="5988837" y="570745"/>
            <a:ext cx="5870028" cy="657589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/>
          </a:blip>
          <a:srcRect l="18512" t="12030" r="57722" b="5562"/>
          <a:stretch/>
        </p:blipFill>
        <p:spPr>
          <a:xfrm>
            <a:off x="936492" y="1690152"/>
            <a:ext cx="2531922" cy="5330364"/>
          </a:xfrm>
          <a:prstGeom prst="rect">
            <a:avLst/>
          </a:prstGeom>
        </p:spPr>
      </p:pic>
      <p:sp>
        <p:nvSpPr>
          <p:cNvPr id="12" name="Ellipszis buborék 11"/>
          <p:cNvSpPr/>
          <p:nvPr/>
        </p:nvSpPr>
        <p:spPr>
          <a:xfrm>
            <a:off x="6576837" y="160895"/>
            <a:ext cx="2678100" cy="1466193"/>
          </a:xfrm>
          <a:prstGeom prst="wedgeEllipseCallout">
            <a:avLst>
              <a:gd name="adj1" fmla="val 38915"/>
              <a:gd name="adj2" fmla="val 534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Szeretsz engem?</a:t>
            </a:r>
            <a:endParaRPr lang="hu-HU" sz="2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lipszis buborék 12"/>
          <p:cNvSpPr/>
          <p:nvPr/>
        </p:nvSpPr>
        <p:spPr>
          <a:xfrm>
            <a:off x="2350755" y="160894"/>
            <a:ext cx="4128345" cy="1529257"/>
          </a:xfrm>
          <a:prstGeom prst="wedgeEllipseCallout">
            <a:avLst>
              <a:gd name="adj1" fmla="val -33133"/>
              <a:gd name="adj2" fmla="val 661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Igen, Uram, te tudod, hogy szeretlek téged!</a:t>
            </a:r>
            <a:endParaRPr lang="hu-HU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0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/>
          </a:blip>
          <a:srcRect l="41573" t="10929" r="14469" b="7964"/>
          <a:stretch/>
        </p:blipFill>
        <p:spPr>
          <a:xfrm>
            <a:off x="4869481" y="570745"/>
            <a:ext cx="5870028" cy="657589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/>
          </a:blip>
          <a:srcRect l="18512" t="12030" r="57722" b="5562"/>
          <a:stretch/>
        </p:blipFill>
        <p:spPr>
          <a:xfrm>
            <a:off x="2396359" y="1100955"/>
            <a:ext cx="2916630" cy="6140276"/>
          </a:xfrm>
          <a:prstGeom prst="rect">
            <a:avLst/>
          </a:prstGeom>
        </p:spPr>
      </p:pic>
      <p:sp>
        <p:nvSpPr>
          <p:cNvPr id="8" name="Ellipszis buborék 7"/>
          <p:cNvSpPr/>
          <p:nvPr/>
        </p:nvSpPr>
        <p:spPr>
          <a:xfrm>
            <a:off x="9513900" y="0"/>
            <a:ext cx="2678100" cy="1466193"/>
          </a:xfrm>
          <a:prstGeom prst="wedgeEllipseCallout">
            <a:avLst>
              <a:gd name="adj1" fmla="val -59395"/>
              <a:gd name="adj2" fmla="val 523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Szeretsz engem?</a:t>
            </a:r>
            <a:endParaRPr lang="hu-HU" sz="2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lipszis buborék 12"/>
          <p:cNvSpPr/>
          <p:nvPr/>
        </p:nvSpPr>
        <p:spPr>
          <a:xfrm>
            <a:off x="94587" y="63064"/>
            <a:ext cx="5312975" cy="1545018"/>
          </a:xfrm>
          <a:prstGeom prst="wedgeEllipseCallout">
            <a:avLst>
              <a:gd name="adj1" fmla="val 16905"/>
              <a:gd name="adj2" fmla="val 675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Uram, te mindent tudsz, te tudod, hogy szeretlek téged.</a:t>
            </a:r>
          </a:p>
        </p:txBody>
      </p:sp>
    </p:spTree>
    <p:extLst>
      <p:ext uri="{BB962C8B-B14F-4D97-AF65-F5344CB8AC3E}">
        <p14:creationId xmlns:p14="http://schemas.microsoft.com/office/powerpoint/2010/main" val="2555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1" b="100000" l="0" r="975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017" y="309551"/>
            <a:ext cx="6577708" cy="6548449"/>
          </a:xfrm>
          <a:prstGeom prst="rect">
            <a:avLst/>
          </a:prstGeom>
        </p:spPr>
      </p:pic>
      <p:sp>
        <p:nvSpPr>
          <p:cNvPr id="5" name="Ellipszis buborék 4"/>
          <p:cNvSpPr/>
          <p:nvPr/>
        </p:nvSpPr>
        <p:spPr>
          <a:xfrm>
            <a:off x="7593331" y="309551"/>
            <a:ext cx="4215041" cy="2853558"/>
          </a:xfrm>
          <a:prstGeom prst="wedgeEllipseCallout">
            <a:avLst>
              <a:gd name="adj1" fmla="val -69974"/>
              <a:gd name="adj2" fmla="val -57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Péter, rád bízom a nyájamat, vigyázz rájuk!</a:t>
            </a:r>
            <a:endParaRPr lang="hu-HU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5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225">
              <a:schemeClr val="accent6">
                <a:lumMod val="20000"/>
                <a:lumOff val="80000"/>
              </a:schemeClr>
            </a:gs>
            <a:gs pos="12000">
              <a:schemeClr val="bg1"/>
            </a:gs>
            <a:gs pos="48000">
              <a:srgbClr val="4BD0FF"/>
            </a:gs>
            <a:gs pos="83000">
              <a:srgbClr val="F7D097"/>
            </a:gs>
            <a:gs pos="100000">
              <a:srgbClr val="FBD09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1" b="100000" l="0" r="975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0714" y="0"/>
            <a:ext cx="4218528" cy="4199763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882396" y="3459541"/>
            <a:ext cx="10754435" cy="2062103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bocsátott meg Jézus Péternek?</a:t>
            </a:r>
          </a:p>
          <a:p>
            <a:pPr algn="ctr"/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iért bízta Péterre a keresztyének első gyülekezetét? </a:t>
            </a:r>
          </a:p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választ megtudod, ha megfejted </a:t>
            </a:r>
          </a:p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EZT A KERESZTREJTVÉNYT. 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915595" y="5990897"/>
            <a:ext cx="8188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Péter hűséggel vezette a rábízott nyájat egészen haláláig.</a:t>
            </a:r>
          </a:p>
        </p:txBody>
      </p:sp>
      <p:pic>
        <p:nvPicPr>
          <p:cNvPr id="5" name="Kép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8549" cy="153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99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092634" y="296284"/>
            <a:ext cx="9257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Péter hű pásztorként vigyázott a rábízott nyájra. 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Rajzolj egy olyan bárányfejet, </a:t>
            </a:r>
            <a:r>
              <a:rPr lang="hu-HU" sz="2400" smtClean="0">
                <a:latin typeface="Arial" panose="020B0604020202020204" pitchFamily="34" charset="0"/>
                <a:cs typeface="Arial" panose="020B0604020202020204" pitchFamily="34" charset="0"/>
              </a:rPr>
              <a:t>ami </a:t>
            </a:r>
            <a:r>
              <a:rPr lang="hu-HU" sz="2400" smtClean="0">
                <a:latin typeface="Arial" panose="020B0604020202020204" pitchFamily="34" charset="0"/>
                <a:cs typeface="Arial" panose="020B0604020202020204" pitchFamily="34" charset="0"/>
              </a:rPr>
              <a:t>emlékeztet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téged erre.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Három        is van a bárány arcán. Vedd elő a lapot, az íróeszközt, színes ceruzákat, ollót. </a:t>
            </a:r>
          </a:p>
        </p:txBody>
      </p:sp>
      <p:pic>
        <p:nvPicPr>
          <p:cNvPr id="5" name="Picture 2" descr="https://lh3.googleusercontent.com/iQkVOKEIAdDZpoWN6ttambJiHfkvJ-CX6ZPWMYkxCbwu2nZJYO9rPhRAK_jzGpogxOIO-vlfrwqt5E6PPqXEWQvyxOWzw18rn8g2xQxSHgq2ZyhLfhpp1bCRFKLonQtjeGZ3xup0NhlOMCfu6H_ycdhkYckIomqVOh8x6F2bcJL8mnVd0V95u8mZvh2KkGmqAnBsxdp-VgBz3Hp71hlHRTCSMR_rCxLm0kKEDgl8GiPxhcd8yJFaVEiO1D4rQp3DK05kWyINwhMKzN-K6nr0QLIDeLzxtXEGpLkYcfAkMG3Iid7RAPJhIofJAXjcrpCBLz2v5_tTpNCZ24cSryMJTcp8NxjmYMyEcvRUq9JSt1WoNrR_SpolxAz_uPT005WlxDs9leebFYxUzVq5UExVdOtHiD8stNxVAS3r657Zu81YHzM6HhHg3DJzrx5rVTwWVKxjCzYbmVA4SWXbjfoOuiR1bb0gMBN31K3FF11FERu5o_8Pl8-vmTSOSXBjWGi6Izpiu4wpXlkjA32B0hy55hplPxbONX17ry2KOdLSiv7kryATL-zVI2WHyZ6OSm_UJlPeBCPLBPz61KKieNmtGO8tdB_f5aHl1U6luZ_IWzclpTnQ3XJUSZj6EiCypmla7k_jQj6w3JOUmZtEr2Xt7CjTktsIXL0hP__CXXuiIct--5hlIBk5q-4n9Xwf1d8=w846-h657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464" l="5325" r="48402">
                        <a14:foregroundMark x1="30178" y1="10959" x2="30178" y2="10959"/>
                        <a14:foregroundMark x1="30059" y1="30594" x2="30059" y2="30594"/>
                        <a14:foregroundMark x1="27337" y1="11720" x2="27337" y2="11720"/>
                        <a14:foregroundMark x1="38462" y1="29528" x2="38462" y2="29528"/>
                        <a14:foregroundMark x1="39053" y1="28311" x2="39053" y2="28311"/>
                        <a14:foregroundMark x1="39053" y1="28311" x2="39053" y2="28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2" t="7998" r="51919" b="65008"/>
          <a:stretch/>
        </p:blipFill>
        <p:spPr bwMode="auto">
          <a:xfrm>
            <a:off x="260339" y="4339932"/>
            <a:ext cx="1797677" cy="114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lh3.googleusercontent.com/iQkVOKEIAdDZpoWN6ttambJiHfkvJ-CX6ZPWMYkxCbwu2nZJYO9rPhRAK_jzGpogxOIO-vlfrwqt5E6PPqXEWQvyxOWzw18rn8g2xQxSHgq2ZyhLfhpp1bCRFKLonQtjeGZ3xup0NhlOMCfu6H_ycdhkYckIomqVOh8x6F2bcJL8mnVd0V95u8mZvh2KkGmqAnBsxdp-VgBz3Hp71hlHRTCSMR_rCxLm0kKEDgl8GiPxhcd8yJFaVEiO1D4rQp3DK05kWyINwhMKzN-K6nr0QLIDeLzxtXEGpLkYcfAkMG3Iid7RAPJhIofJAXjcrpCBLz2v5_tTpNCZ24cSryMJTcp8NxjmYMyEcvRUq9JSt1WoNrR_SpolxAz_uPT005WlxDs9leebFYxUzVq5UExVdOtHiD8stNxVAS3r657Zu81YHzM6HhHg3DJzrx5rVTwWVKxjCzYbmVA4SWXbjfoOuiR1bb0gMBN31K3FF11FERu5o_8Pl8-vmTSOSXBjWGi6Izpiu4wpXlkjA32B0hy55hplPxbONX17ry2KOdLSiv7kryATL-zVI2WHyZ6OSm_UJlPeBCPLBPz61KKieNmtGO8tdB_f5aHl1U6luZ_IWzclpTnQ3XJUSZj6EiCypmla7k_jQj6w3JOUmZtEr2Xt7CjTktsIXL0hP__CXXuiIct--5hlIBk5q-4n9Xwf1d8=w846-h657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99" b="100000" l="9941" r="54083">
                        <a14:foregroundMark x1="19053" y1="68341" x2="19053" y2="68341"/>
                        <a14:foregroundMark x1="41065" y1="91020" x2="41065" y2="91020"/>
                        <a14:foregroundMark x1="47101" y1="71233" x2="47101" y2="71233"/>
                        <a14:foregroundMark x1="20118" y1="65449" x2="20118" y2="65449"/>
                        <a14:foregroundMark x1="21065" y1="62709" x2="21065" y2="62709"/>
                        <a14:foregroundMark x1="35385" y1="76560" x2="35385" y2="76560"/>
                        <a14:foregroundMark x1="33373" y1="76865" x2="33373" y2="76865"/>
                        <a14:foregroundMark x1="42604" y1="87367" x2="42604" y2="87367"/>
                        <a14:foregroundMark x1="42012" y1="88737" x2="42012" y2="88737"/>
                        <a14:foregroundMark x1="40000" y1="92237" x2="40000" y2="92237"/>
                        <a14:foregroundMark x1="43550" y1="83105" x2="43550" y2="83105"/>
                        <a14:foregroundMark x1="44024" y1="81735" x2="44024" y2="81735"/>
                        <a14:foregroundMark x1="44024" y1="81735" x2="44024" y2="81735"/>
                        <a14:foregroundMark x1="44024" y1="81735" x2="44024" y2="81735"/>
                        <a14:foregroundMark x1="49231" y1="73668" x2="49231" y2="73668"/>
                        <a14:foregroundMark x1="39053" y1="92694" x2="39053" y2="92694"/>
                        <a14:foregroundMark x1="42840" y1="86301" x2="42840" y2="86301"/>
                        <a14:foregroundMark x1="43195" y1="85236" x2="43195" y2="85236"/>
                        <a14:foregroundMark x1="43550" y1="83866" x2="43550" y2="83866"/>
                        <a14:foregroundMark x1="48521" y1="82801" x2="48521" y2="82801"/>
                        <a14:foregroundMark x1="47337" y1="82953" x2="47337" y2="82953"/>
                        <a14:foregroundMark x1="36331" y1="94825" x2="36331" y2="94825"/>
                        <a14:foregroundMark x1="47929" y1="82801" x2="47929" y2="82801"/>
                        <a14:foregroundMark x1="31953" y1="95434" x2="31953" y2="95434"/>
                        <a14:foregroundMark x1="37160" y1="94673" x2="37160" y2="94673"/>
                        <a14:foregroundMark x1="33136" y1="95738" x2="33136" y2="95738"/>
                        <a14:foregroundMark x1="49231" y1="82040" x2="49231" y2="82040"/>
                        <a14:foregroundMark x1="19882" y1="67580" x2="19882" y2="67580"/>
                        <a14:foregroundMark x1="19882" y1="66362" x2="19882" y2="66362"/>
                        <a14:foregroundMark x1="40473" y1="60274" x2="40473" y2="60274"/>
                        <a14:foregroundMark x1="22012" y1="87519" x2="22012" y2="87519"/>
                        <a14:foregroundMark x1="22604" y1="88280" x2="22604" y2="88280"/>
                        <a14:foregroundMark x1="22959" y1="89193" x2="22959" y2="89193"/>
                        <a14:foregroundMark x1="24142" y1="90868" x2="24142" y2="90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55194" r="46831" b="273"/>
          <a:stretch/>
        </p:blipFill>
        <p:spPr bwMode="auto">
          <a:xfrm>
            <a:off x="5932111" y="4569306"/>
            <a:ext cx="1883154" cy="164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lh3.googleusercontent.com/vuk5ADunHHezz2nxKRhHd-Ksyandi18zzDKft4uMC3--mLz2rvzEGap0rip-MAmrTO5k70T5NIA3zAAkkWNp7nI87GijzIwCnrWo25Cnk0bqfz1f1Mwu0soI2fGtHuUm0GioSA1qB62NyT5b8lVpiKCrWykU5XIkkbBMt7LAqUGOT-nofjR4e0Ls7p3TEpSIWsvvxmuVTQEJnu3JR2HaXU89KiSNspjqJw553LEoRY3X_4j8tzPDZpnGv-E018aDY896xGCqS6B1bsKpxLYgqOKw2tao8F3YoTsOIugYZW9WtaoKPcW8FUBYKeBSX_6ZigXqY7vdUSL6gW2dmFC1Dxg1iXznMdW_2oj4O-_J49O0pdPoeWBHEYTTozIorDT0nPhgWKb4tv1ywqgzUfTCdvVzI4uSbMeKUXu1jIM2o56IjHtU2ShRdm1l24yVtQrOtJlG2YNv1PzB3AG_B1I8tP03LpCm5PsIidoSlnzrBTDnVi718DDwc3DjJR68v3BvXKbPM5w-T5peo3dLRQ-Yn_b_OlhMhc9gwHnbsoGsWt2KgeJ_d72ty5w1uYh7EV_y-VAIniMLyL7Mlcp3CA9HzoRCPOovquod8zgsv3jGtp4jSItSFco2DV3MIFM_pWwbQhbh8x_zYYbilrNcs1Y6aAxz0XN05y3rL3pOAKW6I3ngC6LpIDIb7TiEy437xfU=w876-h657-n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21" b="49011" l="52055" r="75000">
                        <a14:foregroundMark x1="56164" y1="22831" x2="56164" y2="22831"/>
                        <a14:foregroundMark x1="64155" y1="45053" x2="64155" y2="45053"/>
                        <a14:foregroundMark x1="59817" y1="42770" x2="59817" y2="42770"/>
                        <a14:foregroundMark x1="62215" y1="44292" x2="62215" y2="44292"/>
                        <a14:backgroundMark x1="67123" y1="26332" x2="67123" y2="26332"/>
                        <a14:backgroundMark x1="88927" y1="41400" x2="88927" y2="41400"/>
                        <a14:backgroundMark x1="88927" y1="41400" x2="88927" y2="4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5" t="15094" r="24467" b="51724"/>
          <a:stretch/>
        </p:blipFill>
        <p:spPr bwMode="auto">
          <a:xfrm>
            <a:off x="3778462" y="2220495"/>
            <a:ext cx="1665998" cy="170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3.googleusercontent.com/iQkVOKEIAdDZpoWN6ttambJiHfkvJ-CX6ZPWMYkxCbwu2nZJYO9rPhRAK_jzGpogxOIO-vlfrwqt5E6PPqXEWQvyxOWzw18rn8g2xQxSHgq2ZyhLfhpp1bCRFKLonQtjeGZ3xup0NhlOMCfu6H_ycdhkYckIomqVOh8x6F2bcJL8mnVd0V95u8mZvh2KkGmqAnBsxdp-VgBz3Hp71hlHRTCSMR_rCxLm0kKEDgl8GiPxhcd8yJFaVEiO1D4rQp3DK05kWyINwhMKzN-K6nr0QLIDeLzxtXEGpLkYcfAkMG3Iid7RAPJhIofJAXjcrpCBLz2v5_tTpNCZ24cSryMJTcp8NxjmYMyEcvRUq9JSt1WoNrR_SpolxAz_uPT005WlxDs9leebFYxUzVq5UExVdOtHiD8stNxVAS3r657Zu81YHzM6HhHg3DJzrx5rVTwWVKxjCzYbmVA4SWXbjfoOuiR1bb0gMBN31K3FF11FERu5o_8Pl8-vmTSOSXBjWGi6Izpiu4wpXlkjA32B0hy55hplPxbONX17ry2KOdLSiv7kryATL-zVI2WHyZ6OSm_UJlPeBCPLBPz61KKieNmtGO8tdB_f5aHl1U6luZ_IWzclpTnQ3XJUSZj6EiCypmla7k_jQj6w3JOUmZtEr2Xt7CjTktsIXL0hP__CXXuiIct--5hlIBk5q-4n9Xwf1d8=w846-h657-n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886" b="95282" l="68521" r="89349">
                        <a14:foregroundMark x1="66864" y1="70624" x2="66864" y2="70624"/>
                        <a14:foregroundMark x1="71598" y1="81279" x2="71598" y2="81279"/>
                        <a14:foregroundMark x1="86627" y1="80518" x2="86627" y2="80518"/>
                        <a14:foregroundMark x1="79882" y1="92694" x2="79882" y2="92694"/>
                        <a14:foregroundMark x1="79882" y1="92694" x2="79882" y2="92694"/>
                        <a14:foregroundMark x1="77988" y1="94064" x2="77988" y2="94064"/>
                        <a14:foregroundMark x1="76450" y1="93303" x2="76450" y2="93303"/>
                        <a14:foregroundMark x1="85680" y1="80518" x2="85680" y2="80518"/>
                        <a14:foregroundMark x1="70651" y1="80822" x2="70651" y2="80822"/>
                        <a14:foregroundMark x1="86154" y1="81735" x2="86154" y2="81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60" t="75821" r="7570" b="1666"/>
          <a:stretch/>
        </p:blipFill>
        <p:spPr bwMode="auto">
          <a:xfrm>
            <a:off x="9950153" y="2999862"/>
            <a:ext cx="1400064" cy="94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lh3.googleusercontent.com/iQkVOKEIAdDZpoWN6ttambJiHfkvJ-CX6ZPWMYkxCbwu2nZJYO9rPhRAK_jzGpogxOIO-vlfrwqt5E6PPqXEWQvyxOWzw18rn8g2xQxSHgq2ZyhLfhpp1bCRFKLonQtjeGZ3xup0NhlOMCfu6H_ycdhkYckIomqVOh8x6F2bcJL8mnVd0V95u8mZvh2KkGmqAnBsxdp-VgBz3Hp71hlHRTCSMR_rCxLm0kKEDgl8GiPxhcd8yJFaVEiO1D4rQp3DK05kWyINwhMKzN-K6nr0QLIDeLzxtXEGpLkYcfAkMG3Iid7RAPJhIofJAXjcrpCBLz2v5_tTpNCZ24cSryMJTcp8NxjmYMyEcvRUq9JSt1WoNrR_SpolxAz_uPT005WlxDs9leebFYxUzVq5UExVdOtHiD8stNxVAS3r657Zu81YHzM6HhHg3DJzrx5rVTwWVKxjCzYbmVA4SWXbjfoOuiR1bb0gMBN31K3FF11FERu5o_8Pl8-vmTSOSXBjWGi6Izpiu4wpXlkjA32B0hy55hplPxbONX17ry2KOdLSiv7kryATL-zVI2WHyZ6OSm_UJlPeBCPLBPz61KKieNmtGO8tdB_f5aHl1U6luZ_IWzclpTnQ3XJUSZj6EiCypmla7k_jQj6w3JOUmZtEr2Xt7CjTktsIXL0hP__CXXuiIct--5hlIBk5q-4n9Xwf1d8=w846-h657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99" b="100000" l="9941" r="54083">
                        <a14:foregroundMark x1="19053" y1="68341" x2="19053" y2="68341"/>
                        <a14:foregroundMark x1="41065" y1="91020" x2="41065" y2="91020"/>
                        <a14:foregroundMark x1="47101" y1="71233" x2="47101" y2="71233"/>
                        <a14:foregroundMark x1="20118" y1="65449" x2="20118" y2="65449"/>
                        <a14:foregroundMark x1="21065" y1="62709" x2="21065" y2="62709"/>
                        <a14:foregroundMark x1="35385" y1="76560" x2="35385" y2="76560"/>
                        <a14:foregroundMark x1="33373" y1="76865" x2="33373" y2="76865"/>
                        <a14:foregroundMark x1="42604" y1="87367" x2="42604" y2="87367"/>
                        <a14:foregroundMark x1="42012" y1="88737" x2="42012" y2="88737"/>
                        <a14:foregroundMark x1="40000" y1="92237" x2="40000" y2="92237"/>
                        <a14:foregroundMark x1="43550" y1="83105" x2="43550" y2="83105"/>
                        <a14:foregroundMark x1="44024" y1="81735" x2="44024" y2="81735"/>
                        <a14:foregroundMark x1="44024" y1="81735" x2="44024" y2="81735"/>
                        <a14:foregroundMark x1="44024" y1="81735" x2="44024" y2="81735"/>
                        <a14:foregroundMark x1="49231" y1="73668" x2="49231" y2="73668"/>
                        <a14:foregroundMark x1="39053" y1="92694" x2="39053" y2="92694"/>
                        <a14:foregroundMark x1="42840" y1="86301" x2="42840" y2="86301"/>
                        <a14:foregroundMark x1="43195" y1="85236" x2="43195" y2="85236"/>
                        <a14:foregroundMark x1="43550" y1="83866" x2="43550" y2="83866"/>
                        <a14:foregroundMark x1="48521" y1="82801" x2="48521" y2="82801"/>
                        <a14:foregroundMark x1="47337" y1="82953" x2="47337" y2="82953"/>
                        <a14:foregroundMark x1="36331" y1="94825" x2="36331" y2="94825"/>
                        <a14:foregroundMark x1="47929" y1="82801" x2="47929" y2="82801"/>
                        <a14:foregroundMark x1="31953" y1="95434" x2="31953" y2="95434"/>
                        <a14:foregroundMark x1="37160" y1="94673" x2="37160" y2="94673"/>
                        <a14:foregroundMark x1="33136" y1="95738" x2="33136" y2="95738"/>
                        <a14:foregroundMark x1="49231" y1="82040" x2="49231" y2="82040"/>
                        <a14:foregroundMark x1="19882" y1="67580" x2="19882" y2="67580"/>
                        <a14:foregroundMark x1="19882" y1="66362" x2="19882" y2="66362"/>
                        <a14:foregroundMark x1="40473" y1="60274" x2="40473" y2="60274"/>
                        <a14:foregroundMark x1="22012" y1="87519" x2="22012" y2="87519"/>
                        <a14:foregroundMark x1="22604" y1="88280" x2="22604" y2="88280"/>
                        <a14:foregroundMark x1="22959" y1="89193" x2="22959" y2="89193"/>
                        <a14:foregroundMark x1="24142" y1="90868" x2="24142" y2="90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55194" r="46831" b="273"/>
          <a:stretch/>
        </p:blipFill>
        <p:spPr bwMode="auto">
          <a:xfrm>
            <a:off x="9477130" y="2108252"/>
            <a:ext cx="2189356" cy="195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yamatábra: Késleltetés 9"/>
          <p:cNvSpPr/>
          <p:nvPr/>
        </p:nvSpPr>
        <p:spPr>
          <a:xfrm>
            <a:off x="374765" y="1854229"/>
            <a:ext cx="3277570" cy="1872000"/>
          </a:xfrm>
          <a:prstGeom prst="flowChartDelay">
            <a:avLst/>
          </a:prstGeom>
          <a:solidFill>
            <a:srgbClr val="FFF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5488" defTabSz="898525"/>
            <a:r>
              <a:rPr lang="hu-HU" sz="2400" dirty="0" smtClean="0">
                <a:solidFill>
                  <a:srgbClr val="C00000"/>
                </a:solidFill>
              </a:rPr>
              <a:t>Rajzolj egy tetszőleges formájú felhőt!</a:t>
            </a:r>
          </a:p>
        </p:txBody>
      </p:sp>
      <p:sp>
        <p:nvSpPr>
          <p:cNvPr id="11" name="Folyamatábra: Bekötés 10"/>
          <p:cNvSpPr/>
          <p:nvPr/>
        </p:nvSpPr>
        <p:spPr>
          <a:xfrm>
            <a:off x="66184" y="2220495"/>
            <a:ext cx="958571" cy="930166"/>
          </a:xfrm>
          <a:prstGeom prst="flowChartConnector">
            <a:avLst/>
          </a:prstGeom>
          <a:solidFill>
            <a:srgbClr val="FFCB6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lyamatábra: Késleltetés 11"/>
          <p:cNvSpPr/>
          <p:nvPr/>
        </p:nvSpPr>
        <p:spPr>
          <a:xfrm>
            <a:off x="2676841" y="4339932"/>
            <a:ext cx="3276000" cy="1872000"/>
          </a:xfrm>
          <a:prstGeom prst="flowChartDelay">
            <a:avLst/>
          </a:prstGeom>
          <a:solidFill>
            <a:srgbClr val="FFF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5488" defTabSz="898525"/>
            <a:r>
              <a:rPr lang="hu-HU" sz="2400" dirty="0" smtClean="0">
                <a:solidFill>
                  <a:srgbClr val="C00000"/>
                </a:solidFill>
              </a:rPr>
              <a:t>Rajzolj a felhő alá egy széles U betűt! </a:t>
            </a:r>
          </a:p>
        </p:txBody>
      </p:sp>
      <p:sp>
        <p:nvSpPr>
          <p:cNvPr id="13" name="Folyamatábra: Bekötés 12"/>
          <p:cNvSpPr/>
          <p:nvPr/>
        </p:nvSpPr>
        <p:spPr>
          <a:xfrm>
            <a:off x="1992471" y="4810849"/>
            <a:ext cx="958571" cy="930166"/>
          </a:xfrm>
          <a:prstGeom prst="flowChartConnector">
            <a:avLst/>
          </a:prstGeom>
          <a:solidFill>
            <a:srgbClr val="FFCB6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lyamatábra: Késleltetés 13"/>
          <p:cNvSpPr/>
          <p:nvPr/>
        </p:nvSpPr>
        <p:spPr>
          <a:xfrm>
            <a:off x="6189068" y="1926673"/>
            <a:ext cx="3276000" cy="1872000"/>
          </a:xfrm>
          <a:prstGeom prst="flowChartDelay">
            <a:avLst/>
          </a:prstGeom>
          <a:solidFill>
            <a:srgbClr val="FFF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5488" defTabSz="898525"/>
            <a:r>
              <a:rPr lang="hu-HU" sz="2400" dirty="0" smtClean="0">
                <a:solidFill>
                  <a:srgbClr val="C00000"/>
                </a:solidFill>
              </a:rPr>
              <a:t>Rajzolj két sovány U betűt!</a:t>
            </a:r>
          </a:p>
        </p:txBody>
      </p:sp>
      <p:sp>
        <p:nvSpPr>
          <p:cNvPr id="15" name="Folyamatábra: Bekötés 14"/>
          <p:cNvSpPr/>
          <p:nvPr/>
        </p:nvSpPr>
        <p:spPr>
          <a:xfrm>
            <a:off x="5726546" y="2399683"/>
            <a:ext cx="958571" cy="930166"/>
          </a:xfrm>
          <a:prstGeom prst="flowChartConnector">
            <a:avLst/>
          </a:prstGeom>
          <a:solidFill>
            <a:srgbClr val="FFCB6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lyamatábra: Késleltetés 15"/>
          <p:cNvSpPr/>
          <p:nvPr/>
        </p:nvSpPr>
        <p:spPr>
          <a:xfrm>
            <a:off x="8497614" y="4339932"/>
            <a:ext cx="3240000" cy="1872000"/>
          </a:xfrm>
          <a:prstGeom prst="flowChartDelay">
            <a:avLst/>
          </a:prstGeom>
          <a:solidFill>
            <a:srgbClr val="FFF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defTabSz="898525"/>
            <a:r>
              <a:rPr lang="hu-HU" sz="2400" dirty="0" smtClean="0">
                <a:solidFill>
                  <a:srgbClr val="C00000"/>
                </a:solidFill>
              </a:rPr>
              <a:t>Rajzolj két szívet a szemnek, egy  </a:t>
            </a:r>
          </a:p>
          <a:p>
            <a:pPr marL="361950" defTabSz="898525"/>
            <a:r>
              <a:rPr lang="hu-HU" sz="2400" dirty="0" smtClean="0">
                <a:solidFill>
                  <a:srgbClr val="C00000"/>
                </a:solidFill>
              </a:rPr>
              <a:t>formát az orrnak is.  Rajzold meg a bari száját!</a:t>
            </a:r>
          </a:p>
        </p:txBody>
      </p:sp>
      <p:sp>
        <p:nvSpPr>
          <p:cNvPr id="17" name="Folyamatábra: Bekötés 16"/>
          <p:cNvSpPr/>
          <p:nvPr/>
        </p:nvSpPr>
        <p:spPr>
          <a:xfrm>
            <a:off x="7877329" y="4800794"/>
            <a:ext cx="958571" cy="930166"/>
          </a:xfrm>
          <a:prstGeom prst="flowChartConnector">
            <a:avLst/>
          </a:prstGeom>
          <a:solidFill>
            <a:srgbClr val="FFCB6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zív 17"/>
          <p:cNvSpPr/>
          <p:nvPr/>
        </p:nvSpPr>
        <p:spPr>
          <a:xfrm>
            <a:off x="3251325" y="1103616"/>
            <a:ext cx="367580" cy="327490"/>
          </a:xfrm>
          <a:prstGeom prst="heart">
            <a:avLst/>
          </a:prstGeom>
          <a:solidFill>
            <a:srgbClr val="F6C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ív 18"/>
          <p:cNvSpPr/>
          <p:nvPr/>
        </p:nvSpPr>
        <p:spPr>
          <a:xfrm>
            <a:off x="10886745" y="4792034"/>
            <a:ext cx="367580" cy="327490"/>
          </a:xfrm>
          <a:prstGeom prst="heart">
            <a:avLst/>
          </a:prstGeom>
          <a:solidFill>
            <a:srgbClr val="F6C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84" y="64261"/>
            <a:ext cx="1689464" cy="1695022"/>
          </a:xfrm>
          <a:prstGeom prst="rect">
            <a:avLst/>
          </a:prstGeom>
        </p:spPr>
      </p:pic>
      <p:cxnSp>
        <p:nvCxnSpPr>
          <p:cNvPr id="21" name="Egyenes összekötő nyíllal 20"/>
          <p:cNvCxnSpPr/>
          <p:nvPr/>
        </p:nvCxnSpPr>
        <p:spPr>
          <a:xfrm flipH="1">
            <a:off x="1308538" y="3473508"/>
            <a:ext cx="306155" cy="1095798"/>
          </a:xfrm>
          <a:prstGeom prst="straightConnector1">
            <a:avLst/>
          </a:prstGeom>
          <a:ln w="73025">
            <a:solidFill>
              <a:srgbClr val="005DB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 flipV="1">
            <a:off x="3251325" y="3821175"/>
            <a:ext cx="953447" cy="970859"/>
          </a:xfrm>
          <a:prstGeom prst="straightConnector1">
            <a:avLst/>
          </a:prstGeom>
          <a:ln w="73025">
            <a:solidFill>
              <a:srgbClr val="005DB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H="1">
            <a:off x="7007210" y="3630028"/>
            <a:ext cx="28420" cy="878549"/>
          </a:xfrm>
          <a:prstGeom prst="straightConnector1">
            <a:avLst/>
          </a:prstGeom>
          <a:ln w="73025">
            <a:solidFill>
              <a:srgbClr val="005DB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V="1">
            <a:off x="9503962" y="3532016"/>
            <a:ext cx="374621" cy="807916"/>
          </a:xfrm>
          <a:prstGeom prst="straightConnector1">
            <a:avLst/>
          </a:prstGeom>
          <a:ln w="73025">
            <a:solidFill>
              <a:srgbClr val="005DB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95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87104" y="1652031"/>
            <a:ext cx="34001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Hallgasd meg ezt a húsvéti éneket ide kattintva!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Többször is meghallgathatod. Itt látod az ének szövegét és dallamát. Tanuld meg!</a:t>
            </a:r>
          </a:p>
          <a:p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Azt kívánjuk neked, hogy te is éld át ezt az örömet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t="10669"/>
          <a:stretch/>
        </p:blipFill>
        <p:spPr>
          <a:xfrm>
            <a:off x="3832879" y="485041"/>
            <a:ext cx="8222408" cy="55063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325283" cy="132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68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8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61" y="1366271"/>
            <a:ext cx="5327274" cy="53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zis 8"/>
          <p:cNvSpPr>
            <a:spLocks noChangeAspect="1"/>
          </p:cNvSpPr>
          <p:nvPr/>
        </p:nvSpPr>
        <p:spPr>
          <a:xfrm>
            <a:off x="7485073" y="2100861"/>
            <a:ext cx="3837443" cy="3837443"/>
          </a:xfrm>
          <a:prstGeom prst="ellipse">
            <a:avLst/>
          </a:prstGeom>
          <a:noFill/>
          <a:ln w="44450">
            <a:solidFill>
              <a:srgbClr val="F580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717868" y="3419507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Hittanos!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Várunk a következő digitális hittanórára!</a:t>
            </a:r>
          </a:p>
        </p:txBody>
      </p:sp>
    </p:spTree>
    <p:extLst>
      <p:ext uri="{BB962C8B-B14F-4D97-AF65-F5344CB8AC3E}">
        <p14:creationId xmlns:p14="http://schemas.microsoft.com/office/powerpoint/2010/main" val="154641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463199" y="5389417"/>
            <a:ext cx="657236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rgbClr val="FF3300"/>
                </a:solidFill>
                <a:latin typeface="Comic Sans MS" panose="030F0702030302020204" pitchFamily="66" charset="0"/>
              </a:rPr>
              <a:t>Mindenre van erőm a Krisztusban, aki megerősít engem. (Filippi </a:t>
            </a:r>
            <a:r>
              <a:rPr lang="hu-HU" sz="28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4,13)</a:t>
            </a:r>
            <a:endParaRPr lang="hu-HU" sz="2800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Tartalom hely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8" b="100000" l="16932" r="82987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1" r="16319"/>
          <a:stretch/>
        </p:blipFill>
        <p:spPr>
          <a:xfrm>
            <a:off x="7454516" y="1924279"/>
            <a:ext cx="4399724" cy="4433659"/>
          </a:xfrm>
          <a:prstGeom prst="rect">
            <a:avLst/>
          </a:prstGeom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237549" y="191720"/>
            <a:ext cx="3934395" cy="3727683"/>
          </a:xfrm>
          <a:prstGeom prst="ellipse">
            <a:avLst/>
          </a:prstGeom>
          <a:solidFill>
            <a:srgbClr val="FFFFFF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10"/>
          <p:cNvSpPr>
            <a:spLocks noChangeArrowheads="1"/>
          </p:cNvSpPr>
          <p:nvPr/>
        </p:nvSpPr>
        <p:spPr bwMode="auto">
          <a:xfrm>
            <a:off x="660108" y="558441"/>
            <a:ext cx="3089275" cy="31085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dirty="0">
                <a:solidFill>
                  <a:srgbClr val="C4B04A"/>
                </a:solidFill>
                <a:effectLst/>
                <a:cs typeface="Arial" panose="020B0604020202020204" pitchFamily="34" charset="0"/>
              </a:rPr>
              <a:t>Kedves Szülők!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dirty="0">
                <a:solidFill>
                  <a:srgbClr val="C4B04A"/>
                </a:solidFill>
                <a:effectLst/>
                <a:cs typeface="Arial" panose="020B0604020202020204" pitchFamily="34" charset="0"/>
              </a:rPr>
              <a:t>Köszönjük a segítségüket!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dirty="0">
                <a:solidFill>
                  <a:srgbClr val="C4B04A"/>
                </a:solidFill>
                <a:effectLst/>
                <a:cs typeface="Arial" panose="020B0604020202020204" pitchFamily="34" charset="0"/>
              </a:rPr>
              <a:t>Isten áldását </a:t>
            </a:r>
            <a:r>
              <a:rPr lang="hu-HU" altLang="hu-HU" sz="2800" b="1" dirty="0" smtClean="0">
                <a:solidFill>
                  <a:srgbClr val="C4B04A"/>
                </a:solidFill>
                <a:effectLst/>
                <a:cs typeface="Arial" panose="020B0604020202020204" pitchFamily="34" charset="0"/>
              </a:rPr>
              <a:t>kívánjuk húsvét alkalmából </a:t>
            </a:r>
            <a:r>
              <a:rPr lang="hu-HU" altLang="hu-HU" sz="2800" b="1" dirty="0">
                <a:solidFill>
                  <a:srgbClr val="C4B04A"/>
                </a:solidFill>
                <a:effectLst/>
                <a:cs typeface="Arial" panose="020B0604020202020204" pitchFamily="34" charset="0"/>
              </a:rPr>
              <a:t>ezzel az Igével!</a:t>
            </a:r>
          </a:p>
        </p:txBody>
      </p:sp>
      <p:sp>
        <p:nvSpPr>
          <p:cNvPr id="7" name="Téglalap 12"/>
          <p:cNvSpPr>
            <a:spLocks noChangeArrowheads="1"/>
          </p:cNvSpPr>
          <p:nvPr/>
        </p:nvSpPr>
        <p:spPr bwMode="auto">
          <a:xfrm>
            <a:off x="4814887" y="717125"/>
            <a:ext cx="6534718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6000" dirty="0">
                <a:solidFill>
                  <a:srgbClr val="776A2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 </a:t>
            </a:r>
            <a:r>
              <a:rPr lang="hu-HU" altLang="hu-HU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367456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350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193800" y="2790825"/>
            <a:ext cx="502443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>
                <a:solidFill>
                  <a:srgbClr val="000000"/>
                </a:solidFill>
                <a:cs typeface="Arial" panose="020B0604020202020204" pitchFamily="34" charset="0"/>
              </a:rPr>
              <a:t>Áldás, békesség!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873125"/>
            <a:ext cx="5380037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86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7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701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47" b="99738" l="3629" r="983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658209" y="-1435473"/>
            <a:ext cx="5848352" cy="1009089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129003" y="1551532"/>
            <a:ext cx="8748547" cy="4154984"/>
          </a:xfrm>
          <a:prstGeom prst="rect">
            <a:avLst/>
          </a:prstGeom>
          <a:solidFill>
            <a:schemeClr val="bg1"/>
          </a:solidFill>
          <a:ln w="117475" cmpd="dbl">
            <a:solidFill>
              <a:srgbClr val="DBF8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Emlékszel, hogy mi volt a legtöbb tanítvány </a:t>
            </a:r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foglalkozása</a:t>
            </a:r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hu-HU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Kicsit gondolkozz!</a:t>
            </a:r>
          </a:p>
          <a:p>
            <a:pPr algn="ctr"/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 következő dia elárulja.</a:t>
            </a:r>
          </a:p>
        </p:txBody>
      </p:sp>
    </p:spTree>
    <p:extLst>
      <p:ext uri="{BB962C8B-B14F-4D97-AF65-F5344CB8AC3E}">
        <p14:creationId xmlns:p14="http://schemas.microsoft.com/office/powerpoint/2010/main" val="19144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3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" b="99670" l="2605" r="97395"/>
                    </a14:imgEffect>
                  </a14:imgLayer>
                </a14:imgProps>
              </a:ext>
            </a:extLst>
          </a:blip>
          <a:srcRect t="1740" r="4158" b="5454"/>
          <a:stretch/>
        </p:blipFill>
        <p:spPr>
          <a:xfrm flipH="1">
            <a:off x="4121304" y="346397"/>
            <a:ext cx="3939854" cy="65116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47" b="99738" l="3629" r="983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0421" y="150139"/>
            <a:ext cx="4162926" cy="680594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46841" y="2697214"/>
            <a:ext cx="11319642" cy="2062103"/>
          </a:xfrm>
          <a:prstGeom prst="rect">
            <a:avLst/>
          </a:prstGeom>
          <a:solidFill>
            <a:srgbClr val="9CD8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legtöbb tanítványa halász volt.</a:t>
            </a:r>
          </a:p>
          <a:p>
            <a:endParaRPr lang="hu-H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Húsvét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után a tanítványok tanácstalanok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voltak. Mit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tegyenek most? Nincs velük a Mester szemmel látható módon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Ki mondja meg, hogy mit kell tenni?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Vajon mit tettek ekkor az egykori halászok?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Megtudod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következő történetből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46840" y="150139"/>
            <a:ext cx="1700323" cy="1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6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6200726" y="2370245"/>
            <a:ext cx="5749542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3038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Miután Jézus meghalt, Péter a többi tanítvánnyal visszatért a 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Galileai-tó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mellé. </a:t>
            </a:r>
          </a:p>
          <a:p>
            <a:pPr marL="173038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Péter javaslatára 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halászni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mentek. 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Kép 11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r="31242"/>
          <a:stretch/>
        </p:blipFill>
        <p:spPr>
          <a:xfrm flipH="1">
            <a:off x="34653" y="533539"/>
            <a:ext cx="6008413" cy="5819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412" y="136477"/>
            <a:ext cx="1659856" cy="152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9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C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985197" y="2271671"/>
            <a:ext cx="757548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61950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 egész éjjel 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semmit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sem fogtak. Amikor csüggedten a partra értek,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alaki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már várta őket.</a:t>
            </a:r>
          </a:p>
          <a:p>
            <a:pPr marL="361950"/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Jézus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volt az, de nem ismerték fel.</a:t>
            </a:r>
          </a:p>
          <a:p>
            <a:pPr marL="361950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Azt kérte tőlük, hogy próbálják meg újra a halfogást.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18788" y="151920"/>
            <a:ext cx="3641834" cy="6580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2619" y="151921"/>
            <a:ext cx="1767249" cy="15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1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C4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4998422" y="2770488"/>
            <a:ext cx="656288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61950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Megtették. A háló csodálatos módon most megtelt halakkal, úgyhogy alig bírták kivonszolni.</a:t>
            </a:r>
          </a:p>
          <a:p>
            <a:pPr marL="361950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Csak ekkor ismerték fel az idegenben Jézust. Péter vízbe vetette magát, úgy sietett Hozzá.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r="3105"/>
          <a:stretch/>
        </p:blipFill>
        <p:spPr>
          <a:xfrm>
            <a:off x="-4307" y="764907"/>
            <a:ext cx="4781256" cy="5052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962866" y="161600"/>
            <a:ext cx="1817572" cy="159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5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986455" y="2548570"/>
            <a:ext cx="7045543" cy="2062103"/>
          </a:xfrm>
          <a:prstGeom prst="rect">
            <a:avLst/>
          </a:prstGeom>
          <a:solidFill>
            <a:srgbClr val="7BEBFC"/>
          </a:solidFill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nagy halfogás 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csodája után következett egy másik csodálatos történet. Jézus Péterrel beszélgetett De vajon miről?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7" b="99738" l="3629" r="983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9391919" y="4198950"/>
            <a:ext cx="1488875" cy="255227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7" b="99738" l="3629" r="98399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1314963" y="4364646"/>
            <a:ext cx="1342984" cy="255356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7" b="99738" l="3629" r="98399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H="1">
            <a:off x="4329405" y="128434"/>
            <a:ext cx="1401982" cy="249521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3" b="99598" l="9799" r="899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9517640" y="-24470"/>
            <a:ext cx="1785334" cy="233886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3" b="99598" l="9799" r="899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8069341" y="1839846"/>
            <a:ext cx="989307" cy="126265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7" b="99738" l="3629" r="98399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H="1">
            <a:off x="1211582" y="268597"/>
            <a:ext cx="1450570" cy="203717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7" b="99738" l="3629" r="98399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H="1">
            <a:off x="7759640" y="621307"/>
            <a:ext cx="725285" cy="104059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7" b="99738" l="3629" r="983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763616" y="4893224"/>
            <a:ext cx="878352" cy="1436013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3" b="99598" l="9799" r="899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5364637" y="5015932"/>
            <a:ext cx="989307" cy="125098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7" b="99738" l="3629" r="98399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9522529" y="2634413"/>
            <a:ext cx="1051310" cy="1705728"/>
          </a:xfrm>
          <a:prstGeom prst="rect">
            <a:avLst/>
          </a:prstGeom>
        </p:spPr>
      </p:pic>
      <p:pic>
        <p:nvPicPr>
          <p:cNvPr id="15" name="Kép 6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5" y="2371733"/>
            <a:ext cx="1596788" cy="152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01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98" b="96594" l="41541" r="89944">
                        <a14:backgroundMark x1="55357" y1="49226" x2="55357" y2="49226"/>
                        <a14:backgroundMark x1="65038" y1="44737" x2="65038" y2="44737"/>
                        <a14:backgroundMark x1="49342" y1="68111" x2="49342" y2="68111"/>
                      </a14:backgroundRemoval>
                    </a14:imgEffect>
                  </a14:imgLayer>
                </a14:imgProps>
              </a:ext>
            </a:extLst>
          </a:blip>
          <a:srcRect l="41573" t="10929" r="14469" b="7964"/>
          <a:stretch/>
        </p:blipFill>
        <p:spPr>
          <a:xfrm>
            <a:off x="6635229" y="649575"/>
            <a:ext cx="5870028" cy="6575890"/>
          </a:xfrm>
          <a:prstGeom prst="rect">
            <a:avLst/>
          </a:prstGeom>
        </p:spPr>
      </p:pic>
      <p:sp>
        <p:nvSpPr>
          <p:cNvPr id="13" name="Ellipszis buborék 12"/>
          <p:cNvSpPr/>
          <p:nvPr/>
        </p:nvSpPr>
        <p:spPr>
          <a:xfrm>
            <a:off x="6892143" y="259244"/>
            <a:ext cx="2678100" cy="1466193"/>
          </a:xfrm>
          <a:prstGeom prst="wedgeEllipseCallout">
            <a:avLst>
              <a:gd name="adj1" fmla="val 54809"/>
              <a:gd name="adj2" fmla="val 577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Szeretsz engem, Péter?</a:t>
            </a:r>
            <a:endParaRPr lang="hu-HU" sz="2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98" b="96440" l="18515" r="41729"/>
                    </a14:imgEffect>
                  </a14:imgLayer>
                </a14:imgProps>
              </a:ext>
            </a:extLst>
          </a:blip>
          <a:srcRect l="18512" t="12030" r="57722" b="5562"/>
          <a:stretch/>
        </p:blipFill>
        <p:spPr>
          <a:xfrm>
            <a:off x="55368" y="2038013"/>
            <a:ext cx="2364379" cy="4977642"/>
          </a:xfrm>
          <a:prstGeom prst="rect">
            <a:avLst/>
          </a:prstGeom>
        </p:spPr>
      </p:pic>
      <p:sp>
        <p:nvSpPr>
          <p:cNvPr id="20" name="Ellipszis buborék 19"/>
          <p:cNvSpPr/>
          <p:nvPr/>
        </p:nvSpPr>
        <p:spPr>
          <a:xfrm>
            <a:off x="1237558" y="259244"/>
            <a:ext cx="3629864" cy="1613915"/>
          </a:xfrm>
          <a:prstGeom prst="wedgeEllipseCallout">
            <a:avLst>
              <a:gd name="adj1" fmla="val -22420"/>
              <a:gd name="adj2" fmla="val 68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Igen, Uram, te tudod, hogy szeretlek téged!</a:t>
            </a:r>
          </a:p>
        </p:txBody>
      </p:sp>
    </p:spTree>
    <p:extLst>
      <p:ext uri="{BB962C8B-B14F-4D97-AF65-F5344CB8AC3E}">
        <p14:creationId xmlns:p14="http://schemas.microsoft.com/office/powerpoint/2010/main" val="83160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508</Words>
  <Application>Microsoft Office PowerPoint</Application>
  <PresentationFormat>Szélesvásznú</PresentationFormat>
  <Paragraphs>71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Szászi Andrea</cp:lastModifiedBy>
  <cp:revision>63</cp:revision>
  <dcterms:created xsi:type="dcterms:W3CDTF">2020-03-30T06:13:49Z</dcterms:created>
  <dcterms:modified xsi:type="dcterms:W3CDTF">2020-04-01T09:00:04Z</dcterms:modified>
</cp:coreProperties>
</file>