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2" r:id="rId3"/>
    <p:sldId id="260" r:id="rId4"/>
    <p:sldId id="273" r:id="rId5"/>
    <p:sldId id="268" r:id="rId6"/>
    <p:sldId id="270" r:id="rId7"/>
    <p:sldId id="269" r:id="rId8"/>
    <p:sldId id="271" r:id="rId9"/>
    <p:sldId id="276" r:id="rId10"/>
    <p:sldId id="277" r:id="rId11"/>
    <p:sldId id="274" r:id="rId12"/>
    <p:sldId id="275" r:id="rId13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7D7"/>
    <a:srgbClr val="FFFBD6"/>
    <a:srgbClr val="AADEBF"/>
    <a:srgbClr val="DBF8FF"/>
    <a:srgbClr val="E2CFF1"/>
    <a:srgbClr val="56C5CB"/>
    <a:srgbClr val="7BEBFC"/>
    <a:srgbClr val="65C38B"/>
    <a:srgbClr val="69B5BF"/>
    <a:srgbClr val="18BB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262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63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15670-360C-4B15-AD50-85300D06AEBC}" type="datetimeFigureOut">
              <a:rPr lang="hu-HU" smtClean="0"/>
              <a:t>2021. 09. 29.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7478-9BCB-4B30-9236-CD8E57040CD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82840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15670-360C-4B15-AD50-85300D06AEBC}" type="datetimeFigureOut">
              <a:rPr lang="hu-HU" smtClean="0"/>
              <a:t>2021. 09. 29.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7478-9BCB-4B30-9236-CD8E57040CD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07657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15670-360C-4B15-AD50-85300D06AEBC}" type="datetimeFigureOut">
              <a:rPr lang="hu-HU" smtClean="0"/>
              <a:t>2021. 09. 29.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7478-9BCB-4B30-9236-CD8E57040CD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98632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15670-360C-4B15-AD50-85300D06AEBC}" type="datetimeFigureOut">
              <a:rPr lang="hu-HU" smtClean="0"/>
              <a:t>2021. 09. 29.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7478-9BCB-4B30-9236-CD8E57040CD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44236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15670-360C-4B15-AD50-85300D06AEBC}" type="datetimeFigureOut">
              <a:rPr lang="hu-HU" smtClean="0"/>
              <a:t>2021. 09. 29.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7478-9BCB-4B30-9236-CD8E57040CD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70798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15670-360C-4B15-AD50-85300D06AEBC}" type="datetimeFigureOut">
              <a:rPr lang="hu-HU" smtClean="0"/>
              <a:t>2021. 09. 29.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7478-9BCB-4B30-9236-CD8E57040CD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66635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15670-360C-4B15-AD50-85300D06AEBC}" type="datetimeFigureOut">
              <a:rPr lang="hu-HU" smtClean="0"/>
              <a:t>2021. 09. 29.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7478-9BCB-4B30-9236-CD8E57040CD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95597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15670-360C-4B15-AD50-85300D06AEBC}" type="datetimeFigureOut">
              <a:rPr lang="hu-HU" smtClean="0"/>
              <a:t>2021. 09. 29.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7478-9BCB-4B30-9236-CD8E57040CD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519108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15670-360C-4B15-AD50-85300D06AEBC}" type="datetimeFigureOut">
              <a:rPr lang="hu-HU" smtClean="0"/>
              <a:t>2021. 09. 29.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7478-9BCB-4B30-9236-CD8E57040CD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28185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15670-360C-4B15-AD50-85300D06AEBC}" type="datetimeFigureOut">
              <a:rPr lang="hu-HU" smtClean="0"/>
              <a:t>2021. 09. 29.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7478-9BCB-4B30-9236-CD8E57040CD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74643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15670-360C-4B15-AD50-85300D06AEBC}" type="datetimeFigureOut">
              <a:rPr lang="hu-HU" smtClean="0"/>
              <a:t>2021. 09. 29.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7478-9BCB-4B30-9236-CD8E57040CD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06736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715670-360C-4B15-AD50-85300D06AEBC}" type="datetimeFigureOut">
              <a:rPr lang="hu-HU" smtClean="0"/>
              <a:t>2021. 09. 29.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107478-9BCB-4B30-9236-CD8E57040CD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34823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youtube.com/watch?v=pDUfjO8H7uA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abibliamindenkie.hu/uj/JHN/21" TargetMode="Externa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rpi-feladatbank.reformatus.hu/#/fspublic/9be15dbd2d3eac401d32fbf049377d7ac0978b200aeb20334d9c6de3c2111d47f8209614b90f696734b156eed4893b70c79c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5"/>
          <p:cNvSpPr txBox="1">
            <a:spLocks noChangeArrowheads="1"/>
          </p:cNvSpPr>
          <p:nvPr/>
        </p:nvSpPr>
        <p:spPr bwMode="auto">
          <a:xfrm>
            <a:off x="0" y="0"/>
            <a:ext cx="12192000" cy="132343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4000" dirty="0">
                <a:solidFill>
                  <a:schemeClr val="bg1"/>
                </a:solidFill>
                <a:cs typeface="Arial" panose="020B0604020202020204" pitchFamily="34" charset="0"/>
              </a:rPr>
              <a:t>HÚSVÉT –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4000" dirty="0">
                <a:solidFill>
                  <a:schemeClr val="bg1"/>
                </a:solidFill>
                <a:cs typeface="Arial" panose="020B0604020202020204" pitchFamily="34" charset="0"/>
              </a:rPr>
              <a:t>PÉTER TALÁLKOZIK A FELTÁMADT JÉZUSSAL</a:t>
            </a:r>
          </a:p>
        </p:txBody>
      </p:sp>
      <p:sp>
        <p:nvSpPr>
          <p:cNvPr id="5" name="Ellipszis 4"/>
          <p:cNvSpPr/>
          <p:nvPr/>
        </p:nvSpPr>
        <p:spPr>
          <a:xfrm>
            <a:off x="1210167" y="1769418"/>
            <a:ext cx="2949575" cy="2884488"/>
          </a:xfrm>
          <a:prstGeom prst="ellipse">
            <a:avLst/>
          </a:prstGeom>
          <a:solidFill>
            <a:srgbClr val="FAE1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sz="2400" b="1" dirty="0">
              <a:solidFill>
                <a:srgbClr val="3856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400" b="1" dirty="0">
                <a:solidFill>
                  <a:srgbClr val="3856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DIGITÁLIS HITTANÓRA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sz="2400" b="1" dirty="0">
              <a:solidFill>
                <a:srgbClr val="3856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4855779" y="1583302"/>
            <a:ext cx="7138156" cy="5069739"/>
          </a:xfrm>
          <a:prstGeom prst="rect">
            <a:avLst/>
          </a:prstGeom>
          <a:noFill/>
          <a:ln w="73025">
            <a:gradFill>
              <a:gsLst>
                <a:gs pos="0">
                  <a:srgbClr val="385672"/>
                </a:gs>
                <a:gs pos="48000">
                  <a:srgbClr val="C7C9C9"/>
                </a:gs>
                <a:gs pos="83000">
                  <a:srgbClr val="F7D097"/>
                </a:gs>
                <a:gs pos="100000">
                  <a:srgbClr val="FBD095"/>
                </a:gs>
              </a:gsLst>
              <a:lin ang="5400000" scaled="1"/>
            </a:gradFill>
          </a:ln>
        </p:spPr>
        <p:txBody>
          <a:bodyPr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800" b="1" dirty="0">
                <a:solidFill>
                  <a:srgbClr val="3856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Kedves Szülők!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800" b="1" dirty="0">
                <a:solidFill>
                  <a:srgbClr val="3856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Kérjük, hogy segítsenek a gyermeküknek a hittanóra tananyagának az elsajátításában!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sz="2800" b="1" dirty="0">
              <a:solidFill>
                <a:srgbClr val="3856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800" b="1" dirty="0">
                <a:solidFill>
                  <a:srgbClr val="3856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digitális hittanórán szükség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800" b="1" dirty="0">
                <a:solidFill>
                  <a:srgbClr val="3856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lesz az alábbiakra:</a:t>
            </a:r>
          </a:p>
          <a:p>
            <a:pPr marL="285750" indent="-28575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u-HU" sz="2800" dirty="0">
                <a:solidFill>
                  <a:srgbClr val="3856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internetkapcsolat.</a:t>
            </a:r>
          </a:p>
          <a:p>
            <a:pPr marL="285750" indent="-28575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u-HU" sz="3200" b="1" dirty="0">
                <a:solidFill>
                  <a:srgbClr val="3856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Kérem, hogy indítsák el a diavetítést!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3200" b="1" dirty="0">
                <a:solidFill>
                  <a:srgbClr val="3856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 linkekre így tudnak rákattintani!)</a:t>
            </a:r>
            <a:endParaRPr lang="hu-HU" sz="3600" b="1" dirty="0">
              <a:solidFill>
                <a:srgbClr val="3856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52" b="96749" l="5545" r="89944"/>
                    </a14:imgEffect>
                  </a14:imgLayer>
                </a14:imgProps>
              </a:ext>
            </a:extLst>
          </a:blip>
          <a:srcRect l="7043" t="12070" r="14664" b="7154"/>
          <a:stretch/>
        </p:blipFill>
        <p:spPr>
          <a:xfrm>
            <a:off x="0" y="3770694"/>
            <a:ext cx="4966138" cy="311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4492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/>
          <p:cNvSpPr txBox="1"/>
          <p:nvPr/>
        </p:nvSpPr>
        <p:spPr>
          <a:xfrm>
            <a:off x="364525" y="1415111"/>
            <a:ext cx="439020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puzzle-n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szereplő kép azt az érzést ábrázolta, amit a „Szabadításod öröme” c. ének fejez ki. </a:t>
            </a:r>
          </a:p>
          <a:p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Hallgasd meg ezt a húsvéti éneket ide kattintva!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Többször is meghallgathatod. Itt látod az ének szövegét és dallamát. Tanuld meg!</a:t>
            </a:r>
          </a:p>
          <a:p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Azt kívánjuk neked, hogy te is éld át ezt az örömet!</a:t>
            </a: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 rotWithShape="1">
          <a:blip r:embed="rId3"/>
          <a:srcRect t="10669"/>
          <a:stretch/>
        </p:blipFill>
        <p:spPr>
          <a:xfrm>
            <a:off x="4754728" y="976362"/>
            <a:ext cx="7232320" cy="4843290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-1"/>
            <a:ext cx="1325283" cy="1324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2607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78"/>
            <a:ext cx="1753961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/>
          <p:cNvSpPr txBox="1">
            <a:spLocks noChangeArrowheads="1"/>
          </p:cNvSpPr>
          <p:nvPr/>
        </p:nvSpPr>
        <p:spPr bwMode="auto">
          <a:xfrm>
            <a:off x="2284413" y="407988"/>
            <a:ext cx="8701087" cy="584200"/>
          </a:xfrm>
          <a:prstGeom prst="rect">
            <a:avLst/>
          </a:prstGeom>
          <a:solidFill>
            <a:srgbClr val="FFFBD6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3200" dirty="0">
                <a:solidFill>
                  <a:srgbClr val="000000"/>
                </a:solidFill>
                <a:cs typeface="Arial" panose="020B0604020202020204" pitchFamily="34" charset="0"/>
              </a:rPr>
              <a:t>A digitális hittanóra végén így imádkozz! </a:t>
            </a:r>
          </a:p>
        </p:txBody>
      </p:sp>
      <p:pic>
        <p:nvPicPr>
          <p:cNvPr id="6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961" y="1363664"/>
            <a:ext cx="4505325" cy="448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llipszis 6"/>
          <p:cNvSpPr>
            <a:spLocks/>
          </p:cNvSpPr>
          <p:nvPr/>
        </p:nvSpPr>
        <p:spPr>
          <a:xfrm>
            <a:off x="7609914" y="1801857"/>
            <a:ext cx="3240000" cy="3240000"/>
          </a:xfrm>
          <a:prstGeom prst="ellipse">
            <a:avLst/>
          </a:prstGeom>
          <a:noFill/>
          <a:ln w="44450">
            <a:solidFill>
              <a:srgbClr val="F580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sz="2000" dirty="0">
              <a:solidFill>
                <a:srgbClr val="AE2E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7630508" y="2819434"/>
            <a:ext cx="3198813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Kedves Hittanos!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Várunk a következő digitális hittanórára!</a:t>
            </a:r>
          </a:p>
        </p:txBody>
      </p:sp>
      <p:sp>
        <p:nvSpPr>
          <p:cNvPr id="9" name="Téglalap 8"/>
          <p:cNvSpPr/>
          <p:nvPr/>
        </p:nvSpPr>
        <p:spPr>
          <a:xfrm>
            <a:off x="4483758" y="5851526"/>
            <a:ext cx="4302396" cy="707886"/>
          </a:xfrm>
          <a:prstGeom prst="rect">
            <a:avLst/>
          </a:prstGeom>
          <a:ln w="50800">
            <a:noFill/>
          </a:ln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4000" dirty="0">
                <a:solidFill>
                  <a:srgbClr val="299E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Áldás, békesség!</a:t>
            </a:r>
          </a:p>
        </p:txBody>
      </p:sp>
    </p:spTree>
    <p:extLst>
      <p:ext uri="{BB962C8B-B14F-4D97-AF65-F5344CB8AC3E}">
        <p14:creationId xmlns:p14="http://schemas.microsoft.com/office/powerpoint/2010/main" val="36598520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zövegdoboz 7"/>
          <p:cNvSpPr txBox="1"/>
          <p:nvPr/>
        </p:nvSpPr>
        <p:spPr>
          <a:xfrm>
            <a:off x="463199" y="5389417"/>
            <a:ext cx="6572368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800" dirty="0">
                <a:solidFill>
                  <a:srgbClr val="FF3300"/>
                </a:solidFill>
                <a:latin typeface="Comic Sans MS" panose="030F0702030302020204" pitchFamily="66" charset="0"/>
              </a:rPr>
              <a:t>Mindenre van erőm a Krisztusban, aki megerősít engem. (Filippi 4,13)</a:t>
            </a:r>
          </a:p>
        </p:txBody>
      </p:sp>
      <p:pic>
        <p:nvPicPr>
          <p:cNvPr id="9" name="Tartalom hely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58" b="100000" l="16932" r="82987"/>
                    </a14:imgEffect>
                    <a14:imgEffect>
                      <a14:brightnessContrast brigh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01" r="16319"/>
          <a:stretch/>
        </p:blipFill>
        <p:spPr>
          <a:xfrm>
            <a:off x="7454516" y="1924279"/>
            <a:ext cx="4399724" cy="4433659"/>
          </a:xfrm>
          <a:prstGeom prst="rect">
            <a:avLst/>
          </a:prstGeom>
        </p:spPr>
      </p:pic>
      <p:sp>
        <p:nvSpPr>
          <p:cNvPr id="10" name="Ellipszis 9"/>
          <p:cNvSpPr>
            <a:spLocks noChangeAspect="1"/>
          </p:cNvSpPr>
          <p:nvPr/>
        </p:nvSpPr>
        <p:spPr>
          <a:xfrm>
            <a:off x="237549" y="191720"/>
            <a:ext cx="3934395" cy="3727683"/>
          </a:xfrm>
          <a:prstGeom prst="ellipse">
            <a:avLst/>
          </a:prstGeom>
          <a:solidFill>
            <a:srgbClr val="FFFFFF"/>
          </a:solidFill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sz="2000" dirty="0">
              <a:solidFill>
                <a:srgbClr val="AE2E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églalap 10"/>
          <p:cNvSpPr>
            <a:spLocks noChangeArrowheads="1"/>
          </p:cNvSpPr>
          <p:nvPr/>
        </p:nvSpPr>
        <p:spPr bwMode="auto">
          <a:xfrm>
            <a:off x="660108" y="558441"/>
            <a:ext cx="3089275" cy="310854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800" b="1" dirty="0">
                <a:solidFill>
                  <a:srgbClr val="C4B04A"/>
                </a:solidFill>
                <a:effectLst/>
                <a:cs typeface="Arial" panose="020B0604020202020204" pitchFamily="34" charset="0"/>
              </a:rPr>
              <a:t>Kedves Szülők!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800" b="1" dirty="0">
                <a:solidFill>
                  <a:srgbClr val="C4B04A"/>
                </a:solidFill>
                <a:effectLst/>
                <a:cs typeface="Arial" panose="020B0604020202020204" pitchFamily="34" charset="0"/>
              </a:rPr>
              <a:t>Köszönjük a segítségüket!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800" b="1" dirty="0">
                <a:solidFill>
                  <a:srgbClr val="C4B04A"/>
                </a:solidFill>
                <a:effectLst/>
                <a:cs typeface="Arial" panose="020B0604020202020204" pitchFamily="34" charset="0"/>
              </a:rPr>
              <a:t>Isten áldását kívánjuk húsvét alkalmából ezzel az Igével!</a:t>
            </a:r>
          </a:p>
        </p:txBody>
      </p:sp>
      <p:sp>
        <p:nvSpPr>
          <p:cNvPr id="12" name="Téglalap 12"/>
          <p:cNvSpPr>
            <a:spLocks noChangeArrowheads="1"/>
          </p:cNvSpPr>
          <p:nvPr/>
        </p:nvSpPr>
        <p:spPr bwMode="auto">
          <a:xfrm>
            <a:off x="4814887" y="717125"/>
            <a:ext cx="6534718" cy="1015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6000" dirty="0">
                <a:solidFill>
                  <a:srgbClr val="776A27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cs typeface="Arial" panose="020B0604020202020204" pitchFamily="34" charset="0"/>
              </a:rPr>
              <a:t> </a:t>
            </a:r>
            <a:r>
              <a:rPr lang="hu-HU" altLang="hu-HU" sz="60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cs typeface="Arial" panose="020B0604020202020204" pitchFamily="34" charset="0"/>
              </a:rPr>
              <a:t>Áldás, békesség!</a:t>
            </a:r>
          </a:p>
        </p:txBody>
      </p:sp>
    </p:spTree>
    <p:extLst>
      <p:ext uri="{BB962C8B-B14F-4D97-AF65-F5344CB8AC3E}">
        <p14:creationId xmlns:p14="http://schemas.microsoft.com/office/powerpoint/2010/main" val="39187155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7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63500"/>
            <a:ext cx="2122488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/>
          <p:cNvSpPr txBox="1">
            <a:spLocks noChangeArrowheads="1"/>
          </p:cNvSpPr>
          <p:nvPr/>
        </p:nvSpPr>
        <p:spPr bwMode="auto">
          <a:xfrm>
            <a:off x="1193800" y="2790825"/>
            <a:ext cx="5024438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3600" dirty="0">
                <a:solidFill>
                  <a:srgbClr val="000000"/>
                </a:solidFill>
                <a:cs typeface="Arial" panose="020B0604020202020204" pitchFamily="34" charset="0"/>
              </a:rPr>
              <a:t>Áldás, békesség!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hu-HU" altLang="hu-HU" sz="36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3200" dirty="0">
                <a:solidFill>
                  <a:srgbClr val="000000"/>
                </a:solidFill>
                <a:cs typeface="Arial" panose="020B0604020202020204" pitchFamily="34" charset="0"/>
              </a:rPr>
              <a:t>Kezdd a digitális hittanórát az óra eleji imádsággal!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638" y="873125"/>
            <a:ext cx="5380037" cy="540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88674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E77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6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701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47" b="99738" l="3629" r="9839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3658209" y="-1435473"/>
            <a:ext cx="5848352" cy="10090893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2129003" y="1551532"/>
            <a:ext cx="8748547" cy="4154984"/>
          </a:xfrm>
          <a:prstGeom prst="rect">
            <a:avLst/>
          </a:prstGeom>
          <a:solidFill>
            <a:schemeClr val="bg1"/>
          </a:solidFill>
          <a:ln w="117475" cmpd="dbl">
            <a:solidFill>
              <a:srgbClr val="DBF8FF"/>
            </a:solidFill>
          </a:ln>
        </p:spPr>
        <p:txBody>
          <a:bodyPr wrap="square" rtlCol="0">
            <a:spAutoFit/>
          </a:bodyPr>
          <a:lstStyle/>
          <a:p>
            <a:r>
              <a:rPr lang="hu-HU" sz="4400" dirty="0">
                <a:latin typeface="Arial" panose="020B0604020202020204" pitchFamily="34" charset="0"/>
                <a:cs typeface="Arial" panose="020B0604020202020204" pitchFamily="34" charset="0"/>
              </a:rPr>
              <a:t>Emlékszel, hogy mi volt a legtöbb tanítvány </a:t>
            </a:r>
            <a:r>
              <a:rPr lang="hu-HU" sz="4400" b="1" dirty="0">
                <a:latin typeface="Arial" panose="020B0604020202020204" pitchFamily="34" charset="0"/>
                <a:cs typeface="Arial" panose="020B0604020202020204" pitchFamily="34" charset="0"/>
              </a:rPr>
              <a:t>foglalkozása</a:t>
            </a:r>
            <a:r>
              <a:rPr lang="hu-HU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endParaRPr lang="hu-HU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4400" dirty="0">
                <a:latin typeface="Arial" panose="020B0604020202020204" pitchFamily="34" charset="0"/>
                <a:cs typeface="Arial" panose="020B0604020202020204" pitchFamily="34" charset="0"/>
              </a:rPr>
              <a:t>Kicsit gondolkozz!</a:t>
            </a:r>
          </a:p>
          <a:p>
            <a:r>
              <a:rPr lang="hu-HU" sz="4400" dirty="0">
                <a:latin typeface="Arial" panose="020B0604020202020204" pitchFamily="34" charset="0"/>
                <a:cs typeface="Arial" panose="020B0604020202020204" pitchFamily="34" charset="0"/>
              </a:rPr>
              <a:t>A következő dia elárulja.</a:t>
            </a:r>
          </a:p>
        </p:txBody>
      </p:sp>
    </p:spTree>
    <p:extLst>
      <p:ext uri="{BB962C8B-B14F-4D97-AF65-F5344CB8AC3E}">
        <p14:creationId xmlns:p14="http://schemas.microsoft.com/office/powerpoint/2010/main" val="19144960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C3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6" b="99670" l="2605" r="97395"/>
                    </a14:imgEffect>
                  </a14:imgLayer>
                </a14:imgProps>
              </a:ext>
            </a:extLst>
          </a:blip>
          <a:srcRect t="1740" r="4158" b="5454"/>
          <a:stretch/>
        </p:blipFill>
        <p:spPr>
          <a:xfrm flipH="1">
            <a:off x="4121304" y="346397"/>
            <a:ext cx="3939854" cy="6511603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0421" y="150139"/>
            <a:ext cx="4162926" cy="6805941"/>
          </a:xfrm>
          <a:prstGeom prst="rect">
            <a:avLst/>
          </a:prstGeom>
        </p:spPr>
      </p:pic>
      <p:sp>
        <p:nvSpPr>
          <p:cNvPr id="13" name="Szövegdoboz 12"/>
          <p:cNvSpPr txBox="1"/>
          <p:nvPr/>
        </p:nvSpPr>
        <p:spPr>
          <a:xfrm>
            <a:off x="346841" y="2697214"/>
            <a:ext cx="11319642" cy="2062103"/>
          </a:xfrm>
          <a:prstGeom prst="rect">
            <a:avLst/>
          </a:prstGeom>
          <a:solidFill>
            <a:srgbClr val="AADEBF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Jézus legtöbb tanítványa halász volt.</a:t>
            </a:r>
          </a:p>
          <a:p>
            <a:endParaRPr lang="hu-HU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Húsvét után a tanítványok tanácstalanok voltak. Mit tegyenek most? Nincs velük a Mester szemmel látható módon. Ki mondja meg, hogy mit kell tenni?</a:t>
            </a:r>
          </a:p>
          <a:p>
            <a:pPr algn="just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Vajon mit tettek ekkor az egykori halászok? Megtudod a következő történetből!</a:t>
            </a:r>
          </a:p>
        </p:txBody>
      </p:sp>
      <p:pic>
        <p:nvPicPr>
          <p:cNvPr id="5" name="Kép 4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346840" y="150139"/>
            <a:ext cx="1700323" cy="1542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866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9B5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zövegdoboz 8"/>
          <p:cNvSpPr txBox="1"/>
          <p:nvPr/>
        </p:nvSpPr>
        <p:spPr>
          <a:xfrm>
            <a:off x="6232258" y="2370245"/>
            <a:ext cx="5749542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173038"/>
            <a:r>
              <a:rPr lang="hu-HU" sz="3200" dirty="0">
                <a:latin typeface="Arial" panose="020B0604020202020204" pitchFamily="34" charset="0"/>
                <a:cs typeface="Arial" panose="020B0604020202020204" pitchFamily="34" charset="0"/>
              </a:rPr>
              <a:t>Miután Jézus meghalt, Péter a többi tanítvánnyal visszatért a </a:t>
            </a:r>
            <a:r>
              <a:rPr lang="hu-HU" sz="3200" b="1" dirty="0">
                <a:latin typeface="Arial" panose="020B0604020202020204" pitchFamily="34" charset="0"/>
                <a:cs typeface="Arial" panose="020B0604020202020204" pitchFamily="34" charset="0"/>
              </a:rPr>
              <a:t>Galileai-tó</a:t>
            </a:r>
            <a:r>
              <a:rPr lang="hu-HU" sz="3200" dirty="0">
                <a:latin typeface="Arial" panose="020B0604020202020204" pitchFamily="34" charset="0"/>
                <a:cs typeface="Arial" panose="020B0604020202020204" pitchFamily="34" charset="0"/>
              </a:rPr>
              <a:t> mellé. </a:t>
            </a:r>
          </a:p>
          <a:p>
            <a:pPr marL="173038"/>
            <a:r>
              <a:rPr lang="hu-HU" sz="3200" dirty="0">
                <a:latin typeface="Arial" panose="020B0604020202020204" pitchFamily="34" charset="0"/>
                <a:cs typeface="Arial" panose="020B0604020202020204" pitchFamily="34" charset="0"/>
              </a:rPr>
              <a:t>Péter javaslatára </a:t>
            </a:r>
            <a:r>
              <a:rPr lang="hu-HU" sz="3200" b="1" dirty="0">
                <a:latin typeface="Arial" panose="020B0604020202020204" pitchFamily="34" charset="0"/>
                <a:cs typeface="Arial" panose="020B0604020202020204" pitchFamily="34" charset="0"/>
              </a:rPr>
              <a:t>halászni</a:t>
            </a:r>
            <a:r>
              <a:rPr lang="hu-HU" sz="3200" dirty="0">
                <a:latin typeface="Arial" panose="020B0604020202020204" pitchFamily="34" charset="0"/>
                <a:cs typeface="Arial" panose="020B0604020202020204" pitchFamily="34" charset="0"/>
              </a:rPr>
              <a:t> mentek. </a:t>
            </a:r>
          </a:p>
        </p:txBody>
      </p:sp>
      <p:pic>
        <p:nvPicPr>
          <p:cNvPr id="12" name="Kép 11"/>
          <p:cNvPicPr>
            <a:picLocks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r="31242"/>
          <a:stretch/>
        </p:blipFill>
        <p:spPr>
          <a:xfrm flipH="1">
            <a:off x="66185" y="533539"/>
            <a:ext cx="6008413" cy="5819965"/>
          </a:xfrm>
          <a:prstGeom prst="rect">
            <a:avLst/>
          </a:prstGeom>
          <a:gradFill>
            <a:gsLst>
              <a:gs pos="50000">
                <a:srgbClr val="4BD0FF"/>
              </a:gs>
              <a:gs pos="97059">
                <a:schemeClr val="bg1"/>
              </a:gs>
              <a:gs pos="3676">
                <a:schemeClr val="bg1"/>
              </a:gs>
            </a:gsLst>
            <a:lin ang="5400000" scaled="1"/>
          </a:gra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" name="Kép 3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0117704" y="260584"/>
            <a:ext cx="1700323" cy="1542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298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EA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/>
          <p:nvPr/>
        </p:nvSpPr>
        <p:spPr>
          <a:xfrm>
            <a:off x="701415" y="2271671"/>
            <a:ext cx="7575480" cy="30469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61950"/>
            <a:r>
              <a:rPr lang="hu-HU" sz="3200" dirty="0">
                <a:latin typeface="Arial" panose="020B0604020202020204" pitchFamily="34" charset="0"/>
                <a:cs typeface="Arial" panose="020B0604020202020204" pitchFamily="34" charset="0"/>
              </a:rPr>
              <a:t>De egész éjjel </a:t>
            </a:r>
            <a:r>
              <a:rPr lang="hu-HU" sz="3200" b="1" dirty="0">
                <a:latin typeface="Arial" panose="020B0604020202020204" pitchFamily="34" charset="0"/>
                <a:cs typeface="Arial" panose="020B0604020202020204" pitchFamily="34" charset="0"/>
              </a:rPr>
              <a:t>semmit</a:t>
            </a:r>
            <a:r>
              <a:rPr lang="hu-HU" sz="3200" dirty="0">
                <a:latin typeface="Arial" panose="020B0604020202020204" pitchFamily="34" charset="0"/>
                <a:cs typeface="Arial" panose="020B0604020202020204" pitchFamily="34" charset="0"/>
              </a:rPr>
              <a:t> sem fogtak. Amikor csüggedten a partra értek, </a:t>
            </a:r>
            <a:r>
              <a:rPr lang="hu-HU" sz="3200" b="1" dirty="0">
                <a:latin typeface="Arial" panose="020B0604020202020204" pitchFamily="34" charset="0"/>
                <a:cs typeface="Arial" panose="020B0604020202020204" pitchFamily="34" charset="0"/>
              </a:rPr>
              <a:t>valaki</a:t>
            </a:r>
            <a:r>
              <a:rPr lang="hu-HU" sz="3200" dirty="0">
                <a:latin typeface="Arial" panose="020B0604020202020204" pitchFamily="34" charset="0"/>
                <a:cs typeface="Arial" panose="020B0604020202020204" pitchFamily="34" charset="0"/>
              </a:rPr>
              <a:t> már várta őket.</a:t>
            </a:r>
          </a:p>
          <a:p>
            <a:pPr marL="361950"/>
            <a:r>
              <a:rPr lang="hu-HU" sz="3200" b="1" dirty="0">
                <a:latin typeface="Arial" panose="020B0604020202020204" pitchFamily="34" charset="0"/>
                <a:cs typeface="Arial" panose="020B0604020202020204" pitchFamily="34" charset="0"/>
              </a:rPr>
              <a:t>Jézus</a:t>
            </a:r>
            <a:r>
              <a:rPr lang="hu-HU" sz="3200" dirty="0">
                <a:latin typeface="Arial" panose="020B0604020202020204" pitchFamily="34" charset="0"/>
                <a:cs typeface="Arial" panose="020B0604020202020204" pitchFamily="34" charset="0"/>
              </a:rPr>
              <a:t> volt az, de nem ismerték fel.</a:t>
            </a:r>
          </a:p>
          <a:p>
            <a:pPr marL="361950"/>
            <a:r>
              <a:rPr lang="hu-HU" sz="3200" dirty="0">
                <a:latin typeface="Arial" panose="020B0604020202020204" pitchFamily="34" charset="0"/>
                <a:cs typeface="Arial" panose="020B0604020202020204" pitchFamily="34" charset="0"/>
              </a:rPr>
              <a:t>Azt kérte tőlük, hogy próbálják meg újra a halfogást.</a:t>
            </a: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418788" y="151920"/>
            <a:ext cx="3641834" cy="6580032"/>
          </a:xfrm>
          <a:prstGeom prst="rect">
            <a:avLst/>
          </a:prstGeom>
          <a:effectLst>
            <a:outerShdw blurRad="50800" dist="635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" name="Kép 3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46840" y="150139"/>
            <a:ext cx="1700323" cy="1542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110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9B5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/>
          <p:nvPr/>
        </p:nvSpPr>
        <p:spPr>
          <a:xfrm>
            <a:off x="4898653" y="1909587"/>
            <a:ext cx="6562880" cy="30469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61950"/>
            <a:r>
              <a:rPr lang="hu-HU" sz="3200" dirty="0">
                <a:latin typeface="Arial" panose="020B0604020202020204" pitchFamily="34" charset="0"/>
                <a:cs typeface="Arial" panose="020B0604020202020204" pitchFamily="34" charset="0"/>
              </a:rPr>
              <a:t>Megtették. A háló csodálatos módon most megtelt halakkal, úgyhogy alig bírták kivonszolni.</a:t>
            </a:r>
          </a:p>
          <a:p>
            <a:pPr marL="361950"/>
            <a:r>
              <a:rPr lang="hu-HU" sz="3200" dirty="0">
                <a:latin typeface="Arial" panose="020B0604020202020204" pitchFamily="34" charset="0"/>
                <a:cs typeface="Arial" panose="020B0604020202020204" pitchFamily="34" charset="0"/>
              </a:rPr>
              <a:t>Csak ekkor ismerték fel az idegenben Jézust. Péter vízbe vetette magát, úgy sietett Hozzá.</a:t>
            </a: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 rotWithShape="1">
          <a:blip r:embed="rId2"/>
          <a:srcRect r="3105"/>
          <a:stretch/>
        </p:blipFill>
        <p:spPr>
          <a:xfrm>
            <a:off x="-4307" y="764907"/>
            <a:ext cx="4781256" cy="5052569"/>
          </a:xfrm>
          <a:prstGeom prst="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pic>
        <p:nvPicPr>
          <p:cNvPr id="4" name="Kép 3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0268763" y="143941"/>
            <a:ext cx="1700323" cy="1542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751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zövegdoboz 19"/>
          <p:cNvSpPr txBox="1"/>
          <p:nvPr/>
        </p:nvSpPr>
        <p:spPr>
          <a:xfrm>
            <a:off x="2336518" y="2845530"/>
            <a:ext cx="7045543" cy="2062103"/>
          </a:xfrm>
          <a:prstGeom prst="rect">
            <a:avLst/>
          </a:prstGeom>
          <a:solidFill>
            <a:srgbClr val="7BEBFC"/>
          </a:solidFill>
        </p:spPr>
        <p:txBody>
          <a:bodyPr wrap="square" rtlCol="0">
            <a:spAutoFit/>
          </a:bodyPr>
          <a:lstStyle/>
          <a:p>
            <a:r>
              <a:rPr lang="hu-HU" sz="3200" dirty="0">
                <a:latin typeface="Arial" panose="020B0604020202020204" pitchFamily="34" charset="0"/>
                <a:cs typeface="Arial" panose="020B0604020202020204" pitchFamily="34" charset="0"/>
              </a:rPr>
              <a:t>A Biblia ezt a </a:t>
            </a:r>
            <a:r>
              <a:rPr lang="hu-HU" sz="3200" b="1" dirty="0">
                <a:latin typeface="Arial" panose="020B0604020202020204" pitchFamily="34" charset="0"/>
                <a:cs typeface="Arial" panose="020B0604020202020204" pitchFamily="34" charset="0"/>
              </a:rPr>
              <a:t>nagy halfogás </a:t>
            </a:r>
            <a:r>
              <a:rPr lang="hu-HU" sz="3200" dirty="0">
                <a:latin typeface="Arial" panose="020B0604020202020204" pitchFamily="34" charset="0"/>
                <a:cs typeface="Arial" panose="020B0604020202020204" pitchFamily="34" charset="0"/>
              </a:rPr>
              <a:t>csodájának nevezi. 153 halat fogtak a tanítványok. </a:t>
            </a:r>
          </a:p>
          <a:p>
            <a:r>
              <a:rPr lang="hu-HU" sz="32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Itt elolvashatod a Bibliából.</a:t>
            </a:r>
            <a:endParaRPr lang="hu-H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Kép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V="1">
            <a:off x="9391919" y="4198950"/>
            <a:ext cx="1488875" cy="2552273"/>
          </a:xfrm>
          <a:prstGeom prst="rect">
            <a:avLst/>
          </a:prstGeom>
        </p:spPr>
      </p:pic>
      <p:pic>
        <p:nvPicPr>
          <p:cNvPr id="22" name="Kép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 flipV="1">
            <a:off x="1314963" y="4364646"/>
            <a:ext cx="1342984" cy="2553560"/>
          </a:xfrm>
          <a:prstGeom prst="rect">
            <a:avLst/>
          </a:prstGeom>
        </p:spPr>
      </p:pic>
      <p:pic>
        <p:nvPicPr>
          <p:cNvPr id="23" name="Kép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 flipH="1">
            <a:off x="4329405" y="128434"/>
            <a:ext cx="1401982" cy="2495212"/>
          </a:xfrm>
          <a:prstGeom prst="rect">
            <a:avLst/>
          </a:prstGeom>
        </p:spPr>
      </p:pic>
      <p:pic>
        <p:nvPicPr>
          <p:cNvPr id="24" name="Kép 2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23" b="99598" l="9799" r="8996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 flipV="1">
            <a:off x="9517640" y="-24470"/>
            <a:ext cx="1785334" cy="2338865"/>
          </a:xfrm>
          <a:prstGeom prst="rect">
            <a:avLst/>
          </a:prstGeom>
        </p:spPr>
      </p:pic>
      <p:pic>
        <p:nvPicPr>
          <p:cNvPr id="25" name="Kép 2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23" b="99598" l="9799" r="8996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 flipV="1">
            <a:off x="7988844" y="2122225"/>
            <a:ext cx="989307" cy="1262651"/>
          </a:xfrm>
          <a:prstGeom prst="rect">
            <a:avLst/>
          </a:prstGeom>
        </p:spPr>
      </p:pic>
      <p:pic>
        <p:nvPicPr>
          <p:cNvPr id="26" name="Kép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 flipH="1">
            <a:off x="1211582" y="268597"/>
            <a:ext cx="1450570" cy="2037179"/>
          </a:xfrm>
          <a:prstGeom prst="rect">
            <a:avLst/>
          </a:prstGeom>
        </p:spPr>
      </p:pic>
      <p:pic>
        <p:nvPicPr>
          <p:cNvPr id="27" name="Kép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 flipH="1">
            <a:off x="7759640" y="621307"/>
            <a:ext cx="725285" cy="1040590"/>
          </a:xfrm>
          <a:prstGeom prst="rect">
            <a:avLst/>
          </a:prstGeom>
        </p:spPr>
      </p:pic>
      <p:pic>
        <p:nvPicPr>
          <p:cNvPr id="28" name="Kép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763616" y="4893224"/>
            <a:ext cx="878352" cy="1436013"/>
          </a:xfrm>
          <a:prstGeom prst="rect">
            <a:avLst/>
          </a:prstGeom>
        </p:spPr>
      </p:pic>
      <p:pic>
        <p:nvPicPr>
          <p:cNvPr id="29" name="Kép 2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23" b="99598" l="9799" r="8996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 flipV="1">
            <a:off x="5364637" y="5015932"/>
            <a:ext cx="989307" cy="1250988"/>
          </a:xfrm>
          <a:prstGeom prst="rect">
            <a:avLst/>
          </a:prstGeom>
        </p:spPr>
      </p:pic>
      <p:pic>
        <p:nvPicPr>
          <p:cNvPr id="30" name="Kép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 flipV="1">
            <a:off x="9522529" y="2634413"/>
            <a:ext cx="1051310" cy="170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250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F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23" b="99598" l="9799" r="8996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 flipV="1">
            <a:off x="2412997" y="-1241911"/>
            <a:ext cx="7226247" cy="9466698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1769131" y="2577593"/>
            <a:ext cx="87607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Kattints ide és rakd ki a puzzle-t!</a:t>
            </a:r>
            <a:endParaRPr lang="hu-HU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3200" dirty="0">
                <a:latin typeface="Arial" panose="020B0604020202020204" pitchFamily="34" charset="0"/>
                <a:cs typeface="Arial" panose="020B0604020202020204" pitchFamily="34" charset="0"/>
              </a:rPr>
              <a:t>Figyeld meg a kirakott képen szereplő személy testtartását, arckifejezését! Mit fejez ki? </a:t>
            </a:r>
          </a:p>
        </p:txBody>
      </p:sp>
    </p:spTree>
    <p:extLst>
      <p:ext uri="{BB962C8B-B14F-4D97-AF65-F5344CB8AC3E}">
        <p14:creationId xmlns:p14="http://schemas.microsoft.com/office/powerpoint/2010/main" val="1730257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714</TotalTime>
  <Words>372</Words>
  <Application>Microsoft Office PowerPoint</Application>
  <PresentationFormat>Szélesvásznú</PresentationFormat>
  <Paragraphs>48</Paragraphs>
  <Slides>12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Comic Sans MS</vt:lpstr>
      <vt:lpstr>Times New Roman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Microsoft-fiók</dc:creator>
  <cp:lastModifiedBy>Noémi Zimányi</cp:lastModifiedBy>
  <cp:revision>60</cp:revision>
  <dcterms:created xsi:type="dcterms:W3CDTF">2020-03-30T06:13:49Z</dcterms:created>
  <dcterms:modified xsi:type="dcterms:W3CDTF">2021-09-29T13:12:49Z</dcterms:modified>
</cp:coreProperties>
</file>