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8" r:id="rId3"/>
    <p:sldId id="354" r:id="rId4"/>
    <p:sldId id="429" r:id="rId5"/>
    <p:sldId id="428" r:id="rId6"/>
    <p:sldId id="427" r:id="rId7"/>
    <p:sldId id="418" r:id="rId8"/>
    <p:sldId id="433" r:id="rId9"/>
    <p:sldId id="419" r:id="rId10"/>
    <p:sldId id="434" r:id="rId11"/>
    <p:sldId id="423" r:id="rId12"/>
    <p:sldId id="420" r:id="rId13"/>
    <p:sldId id="421" r:id="rId14"/>
    <p:sldId id="432" r:id="rId15"/>
    <p:sldId id="430" r:id="rId16"/>
    <p:sldId id="435" r:id="rId17"/>
    <p:sldId id="408" r:id="rId18"/>
    <p:sldId id="431" r:id="rId19"/>
    <p:sldId id="361" r:id="rId20"/>
    <p:sldId id="355" r:id="rId21"/>
    <p:sldId id="305" r:id="rId22"/>
    <p:sldId id="306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773D22"/>
    <a:srgbClr val="CAEBFB"/>
    <a:srgbClr val="F7D097"/>
    <a:srgbClr val="A68EC1"/>
    <a:srgbClr val="23AA49"/>
    <a:srgbClr val="FDFAE2"/>
    <a:srgbClr val="F8974E"/>
    <a:srgbClr val="87818D"/>
    <a:srgbClr val="F1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6FABF-F410-4719-9484-05C1DF28F7D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DA69B1C-F447-4859-9A0C-E02CBEE40904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/>
              </a:solidFill>
            </a:rPr>
            <a:t>millió</a:t>
          </a:r>
          <a:endParaRPr lang="hu-HU" sz="1600" dirty="0">
            <a:solidFill>
              <a:schemeClr val="bg1"/>
            </a:solidFill>
          </a:endParaRPr>
        </a:p>
      </dgm:t>
    </dgm:pt>
    <dgm:pt modelId="{11F34698-AD9E-4FBC-BCBA-CEAE904FBB63}" type="parTrans" cxnId="{1BE633F8-034C-4F3B-90EF-CEBC689907D7}">
      <dgm:prSet/>
      <dgm:spPr/>
      <dgm:t>
        <a:bodyPr/>
        <a:lstStyle/>
        <a:p>
          <a:endParaRPr lang="hu-HU"/>
        </a:p>
      </dgm:t>
    </dgm:pt>
    <dgm:pt modelId="{806BF6A0-6164-40DB-B8DC-0D95E707B989}" type="sibTrans" cxnId="{1BE633F8-034C-4F3B-90EF-CEBC689907D7}">
      <dgm:prSet/>
      <dgm:spPr/>
      <dgm:t>
        <a:bodyPr/>
        <a:lstStyle/>
        <a:p>
          <a:endParaRPr lang="hu-HU"/>
        </a:p>
      </dgm:t>
    </dgm:pt>
    <dgm:pt modelId="{40F68107-AA56-4A75-9640-97D6D213EC88}">
      <dgm:prSet phldrT="[Szöveg]" custT="1"/>
      <dgm:spPr/>
      <dgm:t>
        <a:bodyPr/>
        <a:lstStyle/>
        <a:p>
          <a:r>
            <a:rPr lang="hu-HU" sz="1400" dirty="0" smtClean="0">
              <a:solidFill>
                <a:schemeClr val="bg1"/>
              </a:solidFill>
            </a:rPr>
            <a:t>14 </a:t>
          </a:r>
          <a:endParaRPr lang="hu-HU" sz="1400" dirty="0">
            <a:solidFill>
              <a:schemeClr val="bg1"/>
            </a:solidFill>
          </a:endParaRPr>
        </a:p>
      </dgm:t>
    </dgm:pt>
    <dgm:pt modelId="{D7F7C84A-E0DA-470F-A53D-DADBCC0F66A9}" type="parTrans" cxnId="{F6D29D81-5537-402B-8280-0ABF62B2E341}">
      <dgm:prSet/>
      <dgm:spPr/>
      <dgm:t>
        <a:bodyPr/>
        <a:lstStyle/>
        <a:p>
          <a:endParaRPr lang="hu-HU"/>
        </a:p>
      </dgm:t>
    </dgm:pt>
    <dgm:pt modelId="{C312ED0E-C5A2-4904-881E-90BFDF906410}" type="sibTrans" cxnId="{F6D29D81-5537-402B-8280-0ABF62B2E341}">
      <dgm:prSet/>
      <dgm:spPr/>
      <dgm:t>
        <a:bodyPr/>
        <a:lstStyle/>
        <a:p>
          <a:endParaRPr lang="hu-HU"/>
        </a:p>
      </dgm:t>
    </dgm:pt>
    <dgm:pt modelId="{3FA20252-6A95-46CC-922D-9809B62B6FF8}" type="pres">
      <dgm:prSet presAssocID="{CEE6FABF-F410-4719-9484-05C1DF28F7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69BDE0-0278-42E3-B616-2B41ABC27D6A}" type="pres">
      <dgm:prSet presAssocID="{CDA69B1C-F447-4859-9A0C-E02CBEE40904}" presName="gear1" presStyleLbl="node1" presStyleIdx="0" presStyleCnt="2" custScaleX="243186" custScaleY="161125" custLinFactNeighborX="-1357" custLinFactNeighborY="5427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C61216-1038-4EBC-A86C-3F708AB5FED6}" type="pres">
      <dgm:prSet presAssocID="{CDA69B1C-F447-4859-9A0C-E02CBEE40904}" presName="gear1srcNode" presStyleLbl="node1" presStyleIdx="0" presStyleCnt="2"/>
      <dgm:spPr/>
      <dgm:t>
        <a:bodyPr/>
        <a:lstStyle/>
        <a:p>
          <a:endParaRPr lang="hu-HU"/>
        </a:p>
      </dgm:t>
    </dgm:pt>
    <dgm:pt modelId="{91C38CAE-76B8-4C22-80BB-52BE66A63F74}" type="pres">
      <dgm:prSet presAssocID="{CDA69B1C-F447-4859-9A0C-E02CBEE40904}" presName="gear1dstNode" presStyleLbl="node1" presStyleIdx="0" presStyleCnt="2"/>
      <dgm:spPr/>
      <dgm:t>
        <a:bodyPr/>
        <a:lstStyle/>
        <a:p>
          <a:endParaRPr lang="hu-HU"/>
        </a:p>
      </dgm:t>
    </dgm:pt>
    <dgm:pt modelId="{E6F6226B-7EE8-4429-ADED-585A8B1FC087}" type="pres">
      <dgm:prSet presAssocID="{40F68107-AA56-4A75-9640-97D6D213EC88}" presName="gear2" presStyleLbl="node1" presStyleIdx="1" presStyleCnt="2" custScaleX="171190" custLinFactNeighborX="46335" custLinFactNeighborY="-225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DA80AF-4E31-4FF1-BBD2-88752F19C29B}" type="pres">
      <dgm:prSet presAssocID="{40F68107-AA56-4A75-9640-97D6D213EC88}" presName="gear2srcNode" presStyleLbl="node1" presStyleIdx="1" presStyleCnt="2"/>
      <dgm:spPr/>
      <dgm:t>
        <a:bodyPr/>
        <a:lstStyle/>
        <a:p>
          <a:endParaRPr lang="hu-HU"/>
        </a:p>
      </dgm:t>
    </dgm:pt>
    <dgm:pt modelId="{9EF4992A-7903-45F3-B09A-17D53EB634D6}" type="pres">
      <dgm:prSet presAssocID="{40F68107-AA56-4A75-9640-97D6D213EC88}" presName="gear2dstNode" presStyleLbl="node1" presStyleIdx="1" presStyleCnt="2"/>
      <dgm:spPr/>
      <dgm:t>
        <a:bodyPr/>
        <a:lstStyle/>
        <a:p>
          <a:endParaRPr lang="hu-HU"/>
        </a:p>
      </dgm:t>
    </dgm:pt>
    <dgm:pt modelId="{DC4C05CE-0892-4864-A739-58B3E1FE6AF5}" type="pres">
      <dgm:prSet presAssocID="{806BF6A0-6164-40DB-B8DC-0D95E707B989}" presName="connector1" presStyleLbl="sibTrans2D1" presStyleIdx="0" presStyleCnt="2"/>
      <dgm:spPr/>
      <dgm:t>
        <a:bodyPr/>
        <a:lstStyle/>
        <a:p>
          <a:endParaRPr lang="hu-HU"/>
        </a:p>
      </dgm:t>
    </dgm:pt>
    <dgm:pt modelId="{A12E2D11-6F60-4CD8-B50C-F64D65EB254E}" type="pres">
      <dgm:prSet presAssocID="{C312ED0E-C5A2-4904-881E-90BFDF906410}" presName="connector2" presStyleLbl="sibTrans2D1" presStyleIdx="1" presStyleCnt="2" custLinFactNeighborX="26201" custLinFactNeighborY="-23687"/>
      <dgm:spPr/>
      <dgm:t>
        <a:bodyPr/>
        <a:lstStyle/>
        <a:p>
          <a:endParaRPr lang="hu-HU"/>
        </a:p>
      </dgm:t>
    </dgm:pt>
  </dgm:ptLst>
  <dgm:cxnLst>
    <dgm:cxn modelId="{AC478D7F-104F-40EA-86BE-B2A79D498AEA}" type="presOf" srcId="{CEE6FABF-F410-4719-9484-05C1DF28F7D0}" destId="{3FA20252-6A95-46CC-922D-9809B62B6FF8}" srcOrd="0" destOrd="0" presId="urn:microsoft.com/office/officeart/2005/8/layout/gear1"/>
    <dgm:cxn modelId="{15F2B85E-10A2-4A76-9C6F-BAB60DC85D81}" type="presOf" srcId="{806BF6A0-6164-40DB-B8DC-0D95E707B989}" destId="{DC4C05CE-0892-4864-A739-58B3E1FE6AF5}" srcOrd="0" destOrd="0" presId="urn:microsoft.com/office/officeart/2005/8/layout/gear1"/>
    <dgm:cxn modelId="{9C4F3AA0-4216-4749-AEE9-E24A64860A71}" type="presOf" srcId="{CDA69B1C-F447-4859-9A0C-E02CBEE40904}" destId="{FEC61216-1038-4EBC-A86C-3F708AB5FED6}" srcOrd="1" destOrd="0" presId="urn:microsoft.com/office/officeart/2005/8/layout/gear1"/>
    <dgm:cxn modelId="{F6D29D81-5537-402B-8280-0ABF62B2E341}" srcId="{CEE6FABF-F410-4719-9484-05C1DF28F7D0}" destId="{40F68107-AA56-4A75-9640-97D6D213EC88}" srcOrd="1" destOrd="0" parTransId="{D7F7C84A-E0DA-470F-A53D-DADBCC0F66A9}" sibTransId="{C312ED0E-C5A2-4904-881E-90BFDF906410}"/>
    <dgm:cxn modelId="{9867D661-C642-48EC-BEFC-24352A38BCCA}" type="presOf" srcId="{40F68107-AA56-4A75-9640-97D6D213EC88}" destId="{E6F6226B-7EE8-4429-ADED-585A8B1FC087}" srcOrd="0" destOrd="0" presId="urn:microsoft.com/office/officeart/2005/8/layout/gear1"/>
    <dgm:cxn modelId="{48677A88-571E-4CDA-8C62-AB8DE4C2CBF9}" type="presOf" srcId="{C312ED0E-C5A2-4904-881E-90BFDF906410}" destId="{A12E2D11-6F60-4CD8-B50C-F64D65EB254E}" srcOrd="0" destOrd="0" presId="urn:microsoft.com/office/officeart/2005/8/layout/gear1"/>
    <dgm:cxn modelId="{FC6C5F7E-B6FE-45A2-B428-F59400091D64}" type="presOf" srcId="{40F68107-AA56-4A75-9640-97D6D213EC88}" destId="{F8DA80AF-4E31-4FF1-BBD2-88752F19C29B}" srcOrd="1" destOrd="0" presId="urn:microsoft.com/office/officeart/2005/8/layout/gear1"/>
    <dgm:cxn modelId="{6BED976E-4FB1-4B25-BB1F-AB08E1484695}" type="presOf" srcId="{40F68107-AA56-4A75-9640-97D6D213EC88}" destId="{9EF4992A-7903-45F3-B09A-17D53EB634D6}" srcOrd="2" destOrd="0" presId="urn:microsoft.com/office/officeart/2005/8/layout/gear1"/>
    <dgm:cxn modelId="{1BE633F8-034C-4F3B-90EF-CEBC689907D7}" srcId="{CEE6FABF-F410-4719-9484-05C1DF28F7D0}" destId="{CDA69B1C-F447-4859-9A0C-E02CBEE40904}" srcOrd="0" destOrd="0" parTransId="{11F34698-AD9E-4FBC-BCBA-CEAE904FBB63}" sibTransId="{806BF6A0-6164-40DB-B8DC-0D95E707B989}"/>
    <dgm:cxn modelId="{7904D8D9-C408-4B0C-ACA8-03F45EC82C08}" type="presOf" srcId="{CDA69B1C-F447-4859-9A0C-E02CBEE40904}" destId="{AC69BDE0-0278-42E3-B616-2B41ABC27D6A}" srcOrd="0" destOrd="0" presId="urn:microsoft.com/office/officeart/2005/8/layout/gear1"/>
    <dgm:cxn modelId="{33CB6811-50CA-4542-AB04-A2C69B19428C}" type="presOf" srcId="{CDA69B1C-F447-4859-9A0C-E02CBEE40904}" destId="{91C38CAE-76B8-4C22-80BB-52BE66A63F74}" srcOrd="2" destOrd="0" presId="urn:microsoft.com/office/officeart/2005/8/layout/gear1"/>
    <dgm:cxn modelId="{67FE3CEB-40CF-42EF-AB56-4ACF27CD6BD8}" type="presParOf" srcId="{3FA20252-6A95-46CC-922D-9809B62B6FF8}" destId="{AC69BDE0-0278-42E3-B616-2B41ABC27D6A}" srcOrd="0" destOrd="0" presId="urn:microsoft.com/office/officeart/2005/8/layout/gear1"/>
    <dgm:cxn modelId="{BCC95FBA-F486-4A2F-9C1A-8171C781E717}" type="presParOf" srcId="{3FA20252-6A95-46CC-922D-9809B62B6FF8}" destId="{FEC61216-1038-4EBC-A86C-3F708AB5FED6}" srcOrd="1" destOrd="0" presId="urn:microsoft.com/office/officeart/2005/8/layout/gear1"/>
    <dgm:cxn modelId="{00362ADA-DB5C-4292-BF0D-D3CE18A67EE0}" type="presParOf" srcId="{3FA20252-6A95-46CC-922D-9809B62B6FF8}" destId="{91C38CAE-76B8-4C22-80BB-52BE66A63F74}" srcOrd="2" destOrd="0" presId="urn:microsoft.com/office/officeart/2005/8/layout/gear1"/>
    <dgm:cxn modelId="{D7DF5568-4BEB-44BF-8B70-9DE355A7B140}" type="presParOf" srcId="{3FA20252-6A95-46CC-922D-9809B62B6FF8}" destId="{E6F6226B-7EE8-4429-ADED-585A8B1FC087}" srcOrd="3" destOrd="0" presId="urn:microsoft.com/office/officeart/2005/8/layout/gear1"/>
    <dgm:cxn modelId="{BBB15E46-645B-4AD2-B85C-3085AA4C8C81}" type="presParOf" srcId="{3FA20252-6A95-46CC-922D-9809B62B6FF8}" destId="{F8DA80AF-4E31-4FF1-BBD2-88752F19C29B}" srcOrd="4" destOrd="0" presId="urn:microsoft.com/office/officeart/2005/8/layout/gear1"/>
    <dgm:cxn modelId="{DCE843C1-FB9E-4869-8A62-51AFE3430F3B}" type="presParOf" srcId="{3FA20252-6A95-46CC-922D-9809B62B6FF8}" destId="{9EF4992A-7903-45F3-B09A-17D53EB634D6}" srcOrd="5" destOrd="0" presId="urn:microsoft.com/office/officeart/2005/8/layout/gear1"/>
    <dgm:cxn modelId="{4BAF1FC2-4461-46A3-9BF9-3FE3AFA95D74}" type="presParOf" srcId="{3FA20252-6A95-46CC-922D-9809B62B6FF8}" destId="{DC4C05CE-0892-4864-A739-58B3E1FE6AF5}" srcOrd="6" destOrd="0" presId="urn:microsoft.com/office/officeart/2005/8/layout/gear1"/>
    <dgm:cxn modelId="{497D06AC-A847-4F51-875B-F1041198A2EA}" type="presParOf" srcId="{3FA20252-6A95-46CC-922D-9809B62B6FF8}" destId="{A12E2D11-6F60-4CD8-B50C-F64D65EB254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9BDE0-0278-42E3-B616-2B41ABC27D6A}">
      <dsp:nvSpPr>
        <dsp:cNvPr id="0" name=""/>
        <dsp:cNvSpPr/>
      </dsp:nvSpPr>
      <dsp:spPr>
        <a:xfrm>
          <a:off x="183869" y="125175"/>
          <a:ext cx="1471063" cy="9746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/>
              </a:solidFill>
            </a:rPr>
            <a:t>millió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442518" y="353486"/>
        <a:ext cx="953765" cy="500998"/>
      </dsp:txXfrm>
    </dsp:sp>
    <dsp:sp modelId="{E6F6226B-7EE8-4429-ADED-585A8B1FC087}">
      <dsp:nvSpPr>
        <dsp:cNvPr id="0" name=""/>
        <dsp:cNvSpPr/>
      </dsp:nvSpPr>
      <dsp:spPr>
        <a:xfrm>
          <a:off x="320453" y="50431"/>
          <a:ext cx="753127" cy="4399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bg1"/>
              </a:solidFill>
            </a:rPr>
            <a:t>14 </a:t>
          </a:r>
          <a:endParaRPr lang="hu-HU" sz="1400" kern="1200" dirty="0">
            <a:solidFill>
              <a:schemeClr val="bg1"/>
            </a:solidFill>
          </a:endParaRPr>
        </a:p>
      </dsp:txBody>
      <dsp:txXfrm>
        <a:off x="476734" y="161856"/>
        <a:ext cx="440565" cy="217086"/>
      </dsp:txXfrm>
    </dsp:sp>
    <dsp:sp modelId="{DC4C05CE-0892-4864-A739-58B3E1FE6AF5}">
      <dsp:nvSpPr>
        <dsp:cNvPr id="0" name=""/>
        <dsp:cNvSpPr/>
      </dsp:nvSpPr>
      <dsp:spPr>
        <a:xfrm>
          <a:off x="603986" y="215713"/>
          <a:ext cx="744043" cy="744043"/>
        </a:xfrm>
        <a:prstGeom prst="circularArrow">
          <a:avLst>
            <a:gd name="adj1" fmla="val 4878"/>
            <a:gd name="adj2" fmla="val 312630"/>
            <a:gd name="adj3" fmla="val 2684605"/>
            <a:gd name="adj4" fmla="val 1601498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E2D11-6F60-4CD8-B50C-F64D65EB254E}">
      <dsp:nvSpPr>
        <dsp:cNvPr id="0" name=""/>
        <dsp:cNvSpPr/>
      </dsp:nvSpPr>
      <dsp:spPr>
        <a:xfrm>
          <a:off x="342691" y="-67790"/>
          <a:ext cx="562569" cy="5625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KI/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1KI/8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tervezte.hu/epuletek/vallas/reformatus-templom-kolozsv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HoXu4Yzqx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MSvLRwMuc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-12243"/>
            <a:ext cx="12192000" cy="1200329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NYUGALOM NAPJA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300" i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„Emlékezz meg a nyugalom napjáról…”</a:t>
            </a:r>
            <a:r>
              <a:rPr lang="hu-HU" sz="3600" b="1" i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hu-HU" sz="3600" b="1" i="1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44711" y="1208215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27352" y="1562158"/>
            <a:ext cx="3895003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negyedik parancsolat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87" y="1208215"/>
            <a:ext cx="2412626" cy="36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7727" y="624110"/>
            <a:ext cx="10106886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a negyedik parancsolat a keresztyén ember számára?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9714" y="2133599"/>
            <a:ext cx="10524898" cy="45153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keresztyén gyülekezet számára az ünneplés Isten igéje által történik.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Heidelbergi Káté magyarázata szerint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vasárnap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megszentelése az istentiszteleten való részvételt, az igehirdetés szolgálatának a megtartását jelenti.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munkától való tartózkodásra esik a hangsúly, ami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egyfajta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passzív magatartás, hanem az Isten Igéjével való aktív találkozásra.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Isten az Ő Igéjében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szólal meg, és ez teszi szentté a napot, ezzel szenteli meg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ünnepünket.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negyedik parancsolat keresztyén olvasata szerint az ember egész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élete istentiszteletté válhat.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nyugalmat a hetedik napban Jézus Krisztus jelenléte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adja meg számunkra.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347" y="1469077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645920" y="448385"/>
            <a:ext cx="9914708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parancsolat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jelentése és jelentősége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73666" y="1329043"/>
            <a:ext cx="11064240" cy="3853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negyedik parancsolat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Istenre szánt időről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 adta, hogy mindig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dolgozzunk, játszunk vagy sportoljunk.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teremtett számunkra időt a pihenésre és 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feltöltődésre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negyedik parancsolat a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pihenésre szánt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 a „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nyugalom napjának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nevezi.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napot Isten megáldotta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megszentelte.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nyugalom napját azért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adta Isten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megpihenj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Vele találkozhass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7333" cy="1329043"/>
          </a:xfrm>
          <a:prstGeom prst="rect">
            <a:avLst/>
          </a:prstGeom>
        </p:spPr>
      </p:pic>
      <p:sp>
        <p:nvSpPr>
          <p:cNvPr id="10" name="Átellenes sarkain kerekített téglalap 9"/>
          <p:cNvSpPr/>
          <p:nvPr/>
        </p:nvSpPr>
        <p:spPr>
          <a:xfrm>
            <a:off x="1815737" y="5290458"/>
            <a:ext cx="3122023" cy="142385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 nyugalom napját vasárnapnak nevezzük.</a:t>
            </a:r>
          </a:p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vasárnap megszentelése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tehát az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is, ha </a:t>
            </a:r>
            <a:endParaRPr lang="hu-H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008916" y="5402218"/>
            <a:ext cx="4088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Istentiszteletre mész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imádkozol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Istennel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családoddal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vagy együtt.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4624251" y="5682343"/>
            <a:ext cx="1293223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4624251" y="5891349"/>
            <a:ext cx="1293223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4624251" y="6146074"/>
            <a:ext cx="1384665" cy="25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1391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napon át dolgozz, és végezd mindenféle munkádat! </a:t>
            </a:r>
            <a:br>
              <a:rPr lang="hu-HU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2Móz 20,9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Bizony a tanulás is egyfajta munka, ami után szükséges a pihenés.</a:t>
            </a:r>
            <a:endParaRPr lang="hu-HU" sz="33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25" y="2000009"/>
            <a:ext cx="6172200" cy="465988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959" y="2272553"/>
            <a:ext cx="563301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4513"/>
            <a:ext cx="12192000" cy="154141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„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hetedik nap a te Istenednek, az Úrnak nyugalomnapja.”</a:t>
            </a:r>
            <a:r>
              <a:rPr lang="hu-HU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2Móz 20,10</a:t>
            </a:r>
            <a: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5388" y="1866347"/>
            <a:ext cx="7249887" cy="40934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 az </a:t>
            </a:r>
            <a:r>
              <a:rPr lang="hu-HU" sz="2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egyiptomi szabaduláshoz </a:t>
            </a:r>
            <a:r>
              <a:rPr lang="hu-HU" sz="2000" b="1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köti a</a:t>
            </a:r>
            <a:br>
              <a:rPr lang="hu-HU" sz="2000" b="1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szombat megünneplésének a </a:t>
            </a:r>
            <a:r>
              <a:rPr lang="hu-HU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törvényét</a:t>
            </a:r>
            <a:r>
              <a:rPr lang="hu-HU" sz="20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000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népe akkor még rabszolga volt és nem ünnepelhetett, a kivonulást követően azonban tarthatott istentiszteletet.</a:t>
            </a:r>
          </a:p>
          <a:p>
            <a:endParaRPr lang="hu-HU" sz="2000" dirty="0" smtClean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Istennel való kapcsolat ápolása lett az istentisztelet.</a:t>
            </a:r>
            <a:endParaRPr lang="hu-HU" sz="2000" dirty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242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a 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szombat megszentelése az 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 való együttlétben teljesedhet ki!</a:t>
            </a:r>
            <a:b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 napja 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tehát nem a tétlenségnek vagy a semmitevésnek az ideje, hanem az </a:t>
            </a:r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megszentelt idő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amelynek középpontjában az Istenre figyelés áll.</a:t>
            </a:r>
            <a:endParaRPr lang="hu-H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663" y="1548365"/>
            <a:ext cx="4711337" cy="5309635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 flipV="1">
            <a:off x="5477689" y="220376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,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872" y="1201826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4480" y="1058092"/>
            <a:ext cx="5472785" cy="5471330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Salamon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király Krisztus előtt 1000 körül  uralkodott. Ő volt Izráel harmadik királya. </a:t>
            </a:r>
          </a:p>
          <a:p>
            <a:pPr algn="just">
              <a:buBlip>
                <a:blip r:embed="rId2"/>
              </a:buBlip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Életéről Sámuel második könyve,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irályok első könyve, illetve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rónikák második könyve számol be. </a:t>
            </a:r>
          </a:p>
          <a:p>
            <a:pPr algn="just">
              <a:buBlip>
                <a:blip r:embed="rId2"/>
              </a:buBlip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Ő építtette az első templomot Jeruzsálemben, valamint sok más díszes épületet, például palotát is.</a:t>
            </a:r>
          </a:p>
          <a:p>
            <a:pPr algn="just">
              <a:buBlip>
                <a:blip r:embed="rId2"/>
              </a:buBlip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Biblia leginkább a bölcsességét emeli ki. Mint szerzőnek hagyományosan neki tulajdonítják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éldabeszédek könyvét,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Prédikátor könyvét, és az Énekek-énekét is, valamint néhány zsoltárt.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73054" y="155862"/>
            <a:ext cx="105625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Olvasd el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figyelmesen 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alábbi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ismertetőt Salamon királyról!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401" y="709860"/>
            <a:ext cx="1347333" cy="13290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771" y="2183730"/>
            <a:ext cx="4229581" cy="41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3699" y="58895"/>
            <a:ext cx="8911687" cy="73682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Salamon templomot épít az </a:t>
            </a:r>
            <a:r>
              <a:rPr lang="hu-HU" b="1" dirty="0" smtClean="0"/>
              <a:t>Úrnak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0365" y="1160417"/>
            <a:ext cx="5235439" cy="556695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Izráel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számára is volt egy hely, amelyet különösen is az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Istennel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való találkozás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helyszínének tekintettek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Kezdetben a Szent Sátor volt ez.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pusztai vándorlás alatt itt imádták Istent.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Majd a letelepedés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után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királyság korában Salamon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király épített először templomot Istennek.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Salamon király követte apja, Dávid hitét. Maga is Istentől kért bölcsességet uralkodásához.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 feledkezett meg arról sem, hogy 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kell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felépíttetnie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Jeruzsálemben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templomot, amit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apja Dávid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szeretett volna. </a:t>
            </a:r>
          </a:p>
        </p:txBody>
      </p:sp>
      <p:sp>
        <p:nvSpPr>
          <p:cNvPr id="4" name="Téglalap 3"/>
          <p:cNvSpPr/>
          <p:nvPr/>
        </p:nvSpPr>
        <p:spPr>
          <a:xfrm>
            <a:off x="5855892" y="184155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Salamon temploma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izráeliek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számára soha nem látott pompában ragyogott.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legfontosabb azonban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volt, hogy a templom Isten jelenlétét jelképezte számukra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Amikor kész lett a templom, Salamon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nagy ünnepséget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rendezett.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Szólt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néphez és imádkozott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Istenhez, amelyben megköszönte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Istennek, hogy mindig vigyázott rájuk. Kérte Őt, hogy minden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körülmények között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hallgassa meg népe imádságát.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5855892" y="5365493"/>
            <a:ext cx="5094514" cy="64462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kíváncsi vagy Salamon hálaadó  imádságára, akkor itt el is olvashatod: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2" y="83005"/>
            <a:ext cx="973591" cy="96037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643154" y="609614"/>
            <a:ext cx="44230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kattintva olvasd el a szöveget!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1Kir 6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511" y="209166"/>
            <a:ext cx="1365622" cy="13717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9778029" y="6173374"/>
            <a:ext cx="186301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1Kir 8,22-61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33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9966" y="281827"/>
            <a:ext cx="11044646" cy="1140573"/>
          </a:xfrm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a képen Salamon király által épített templom makettje, a templom főbejárata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fala is látható.</a:t>
            </a:r>
            <a:endParaRPr lang="hu-HU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71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0"/>
            <a:ext cx="12097871" cy="687397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012377" y="6304002"/>
            <a:ext cx="7165744" cy="553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hol másoknak beszélhetünk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hitünkről.</a:t>
            </a:r>
          </a:p>
        </p:txBody>
      </p:sp>
      <p:sp>
        <p:nvSpPr>
          <p:cNvPr id="6" name="Téglalap 5"/>
          <p:cNvSpPr/>
          <p:nvPr/>
        </p:nvSpPr>
        <p:spPr>
          <a:xfrm>
            <a:off x="6506376" y="3692921"/>
            <a:ext cx="458170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hol Róla szóló énekeket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együtt is énekelhetünk.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8014447" y="391929"/>
            <a:ext cx="3390451" cy="14424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Őt magasztaljuk és dicsérjük.</a:t>
            </a:r>
            <a:endParaRPr lang="hu-H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862885" y="236464"/>
            <a:ext cx="6416714" cy="3456458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templom minden korban az Istennel való találkozás megszentelt helye,</a:t>
            </a:r>
            <a:endParaRPr lang="hu-H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2" y="391929"/>
            <a:ext cx="1347333" cy="13290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506376" y="2632805"/>
            <a:ext cx="5628464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hol közösen is imádkozhatunk.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591976" y="5288337"/>
            <a:ext cx="6241436" cy="8148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közösségben lehetünk keresztyén testvéreinkkel.</a:t>
            </a:r>
            <a:endParaRPr lang="hu-H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46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134897" y="2327255"/>
            <a:ext cx="4272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idő 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életünk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igazán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teljes,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benne van!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49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588" y="0"/>
            <a:ext cx="10841412" cy="6858000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73289" y="116133"/>
            <a:ext cx="4404774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Oldd meg a feladatot!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153" y="1468378"/>
            <a:ext cx="3000777" cy="516341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miért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szükségünk templomokra?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tudunk a templomban nyugalomra találni?</a:t>
            </a: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gondolataidat a füzetedbe!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20" y="4050086"/>
            <a:ext cx="1383912" cy="137171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0145006" y="355986"/>
            <a:ext cx="15835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szenteljük meg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nyugalom napját.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1"/>
            <a:ext cx="10273170" cy="9771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 szép ifjúsági éneket!</a:t>
            </a:r>
            <a:b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46" y="207571"/>
            <a:ext cx="1790284" cy="1795342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914400" y="3168203"/>
            <a:ext cx="9896730" cy="2582983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az éneket hallgatod, emlékezz vissza azokra az életeseményekre, amelyekben Isten szeretetét megtapasztaltad!</a:t>
            </a:r>
          </a:p>
          <a:p>
            <a:endParaRPr lang="hu-HU" sz="2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 hálát a történésekért!</a:t>
            </a:r>
          </a:p>
          <a:p>
            <a:endParaRPr lang="hu-HU" sz="2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551" y="4963886"/>
            <a:ext cx="1629689" cy="15746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27451" y="2214988"/>
            <a:ext cx="560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kattints az ének elindításához!</a:t>
            </a: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7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2090" y="883328"/>
            <a:ext cx="900206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„Áldott az Úr, aki nyugalmat adott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népének…” 1Kir 8,56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637172" y="5985529"/>
            <a:ext cx="4430332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58168" y="349888"/>
            <a:ext cx="887566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az aranymondást!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162090" y="4882012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https://pixabay.com/hu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 internetes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oldalon találhatóak és ingyenesen letölthetők!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709" y="273516"/>
            <a:ext cx="8962345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ezt a kisfilmet!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21321" y="3125007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64579" y="2270307"/>
            <a:ext cx="5111517" cy="34700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Miközben a videót nézed, gondolkozz el azon, hogy számodra mit jelent a nyugalom napja?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38" y="4251455"/>
            <a:ext cx="1431274" cy="1411326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4315723" y="1506843"/>
            <a:ext cx="5234831" cy="8108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kattints a videó elindításához!</a:t>
            </a:r>
          </a:p>
          <a:p>
            <a:pPr algn="ctr"/>
            <a:endParaRPr lang="hu-H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0674" y="5699760"/>
            <a:ext cx="5130937" cy="73878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jut eszedbe a NYUGALOM szóról?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6577" y="314798"/>
            <a:ext cx="11134865" cy="12808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ezen a kérdésen, 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majd beszélgessetek erről a csoportban!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5" y="4145653"/>
            <a:ext cx="143268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og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7110" y="6106800"/>
            <a:ext cx="8911687" cy="64044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ezeket a kérdéseket!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505" y="370114"/>
            <a:ext cx="4842696" cy="53252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Mire szánod az időd nagy részét?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szabadon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megtervezhetnéd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hét minden napját,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nézne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 az időrended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Melyik általad választott tevékenységre szánnád a legtöbb időt? 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 te egyéni hetirendedet egy táblázatban!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hét minden napjához írj valamit.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716" y="4030297"/>
            <a:ext cx="16831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1154" y="166911"/>
            <a:ext cx="8974182" cy="103487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alaposan ezt a táblázatot!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8" y="1201783"/>
            <a:ext cx="7397424" cy="550723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981406" y="845166"/>
            <a:ext cx="4265529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Mit írnál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ide 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kérdőjel helyére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• Tervezd meg úgy a vasárnapodat,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hogy Istennel is tölts időt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konkrét példákat is arra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tevékenységgel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tölthetsz időt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Istennel!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7889966" y="5441809"/>
            <a:ext cx="41256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Gondolataidat írd le a füzetedbe!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52" y="5338704"/>
            <a:ext cx="1130570" cy="1120609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H="1">
            <a:off x="6927417" y="1698171"/>
            <a:ext cx="1354434" cy="992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5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532" y="2057400"/>
            <a:ext cx="11398624" cy="48006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hu-HU" dirty="0" smtClean="0">
                <a:solidFill>
                  <a:prstClr val="white"/>
                </a:solidFill>
                <a:effectLst/>
              </a:rPr>
              <a:t>                                            </a:t>
            </a: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szívünk százezerszer üt naponta. </a:t>
            </a: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Nyolcvanezer </a:t>
            </a: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 vért pumpál </a:t>
            </a: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keresztül</a:t>
            </a:r>
            <a:b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huszonhatmillió </a:t>
            </a: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kilométer hosszúságú </a:t>
            </a: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érhálózaton</a:t>
            </a: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Tizennégymillió </a:t>
            </a: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agysejtet működtetünk minden egyes nap.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u-HU" dirty="0" smtClean="0">
              <a:solidFill>
                <a:prstClr val="whit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hu-H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ermészetesen </a:t>
            </a: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minden egyes testrészünknek szüksége van pihenésre.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u-HU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u-HU" dirty="0" smtClean="0">
              <a:solidFill>
                <a:prstClr val="whit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u-HU" sz="1800" dirty="0">
              <a:solidFill>
                <a:prstClr val="whit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ember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teremtettségénél 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fogva</a:t>
            </a:r>
            <a:b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rendelkezik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fizikai szükségletekkel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u-HU" b="1" dirty="0" smtClean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ilyen a pihenés, és a megnyugvás.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ív 3"/>
          <p:cNvSpPr/>
          <p:nvPr/>
        </p:nvSpPr>
        <p:spPr>
          <a:xfrm>
            <a:off x="387532" y="4069080"/>
            <a:ext cx="1158240" cy="891289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100 000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3015892"/>
              </p:ext>
            </p:extLst>
          </p:nvPr>
        </p:nvGraphicFramePr>
        <p:xfrm>
          <a:off x="9184341" y="1885405"/>
          <a:ext cx="1779751" cy="109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alagnyíl jobbra 6"/>
          <p:cNvSpPr/>
          <p:nvPr/>
        </p:nvSpPr>
        <p:spPr>
          <a:xfrm>
            <a:off x="1175658" y="2307771"/>
            <a:ext cx="740229" cy="5050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26 km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516" y="4514724"/>
            <a:ext cx="3254540" cy="21649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3376" y="173509"/>
            <a:ext cx="10901082" cy="171933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effectLst/>
              </a:rPr>
              <a:t/>
            </a:r>
            <a:br>
              <a:rPr lang="hu-HU" b="1" dirty="0" smtClean="0">
                <a:effectLst/>
              </a:rPr>
            </a:br>
            <a:r>
              <a:rPr lang="hu-H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br>
              <a:rPr lang="hu-H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embernek szüksége van </a:t>
            </a:r>
            <a:r>
              <a:rPr lang="hu-H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pihenésre, töltekezésre is!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827" y="3996210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6205" y="193036"/>
            <a:ext cx="11142617" cy="128089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Bevezető gondolatok a negyedik parancsolat értelmezéséhez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66206" y="1695995"/>
            <a:ext cx="11142617" cy="500525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szombat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kifejezésünk a héber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sabbat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szóból ered.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Eredeti jelentése: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fellélegzés, megkönnyebbülés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szombatnap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megünneplését törvény írta elő.  Célja, hogy Isten népének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figyelmét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saját munkájáról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eredményeiről, tetteiről Isten munkájára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irányítsa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szombat megszentelése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istentiszteletben teljesedett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ki.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volt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rend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korában is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Szombatonként gyülekeztek össze a templomba istentiszteletre.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keresztyénség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azonban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szombaton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ünnepli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nyugalom napját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 hetedik napot,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hanem vasárnap, mert Jézus feltámadására emlékezünk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keresztyén ember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számára Krisztus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váltságműve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értünk hozott áldozata fellélegzést és megkönnyebbülést ad. Az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igazi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nyugalmat és békességet tehát Jézus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Krisztus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szerezte meg számunkra.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Krisztus tettére és feltámadására emlékezünk minden vasárnap. 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47" y="920439"/>
            <a:ext cx="134733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138261"/>
            <a:ext cx="12191999" cy="147857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„Emlékezzél </a:t>
            </a:r>
            <a:r>
              <a:rPr lang="hu-HU" i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 a nyugalom napjáról, és szenteld meg azt</a:t>
            </a:r>
            <a:r>
              <a:rPr lang="hu-HU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br>
              <a:rPr lang="hu-HU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(2Móz 20,8)</a:t>
            </a:r>
            <a:endParaRPr lang="hu-H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8537" y="1223553"/>
            <a:ext cx="10088879" cy="543850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teremtés utáni napon </a:t>
            </a:r>
            <a:r>
              <a:rPr lang="hu-HU" sz="2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megpihent</a:t>
            </a:r>
            <a:r>
              <a:rPr lang="hu-HU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Ő megnyugodott</a:t>
            </a:r>
            <a:r>
              <a:rPr lang="hu-HU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 ebből a nyugalomból ajándékozott az </a:t>
            </a:r>
            <a:r>
              <a:rPr lang="hu-HU" sz="2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embernek is. 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hetedik nap azért </a:t>
            </a:r>
            <a:r>
              <a:rPr lang="hu-HU" sz="2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áldott tehát, mert </a:t>
            </a:r>
            <a:r>
              <a:rPr lang="hu-HU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Istené</a:t>
            </a:r>
            <a:r>
              <a:rPr lang="hu-HU" sz="2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 szentelhetjük meg a hetedik napot, </a:t>
            </a:r>
            <a:r>
              <a:rPr lang="hu-HU" sz="2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 Őrá figyelünk!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Ilyenkor van lehetőségünk végiggondolni azt is, mennyi mindent tett értünk.</a:t>
            </a:r>
            <a:endParaRPr lang="hu-HU" sz="26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b="1" dirty="0" smtClean="0">
                <a:effectLst/>
              </a:rPr>
              <a:t/>
            </a:r>
            <a:br>
              <a:rPr lang="hu-HU" b="1" dirty="0" smtClean="0">
                <a:effectLst/>
              </a:rPr>
            </a:b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539" y="752799"/>
            <a:ext cx="1347333" cy="132904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66799" y="4828481"/>
            <a:ext cx="10672354" cy="2092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FONTOS! </a:t>
            </a:r>
          </a:p>
          <a:p>
            <a:pPr algn="ctr"/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szombatról előbb meg kell emlékezni, hogy azt megszentelhessük</a:t>
            </a: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azt  jelenti, hogy imádságos szívvel Isten tetteire és értünk hozott áldozatára is emlékezünk.</a:t>
            </a:r>
          </a:p>
          <a:p>
            <a:pPr algn="ctr"/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6108</TotalTime>
  <Words>1143</Words>
  <Application>Microsoft Office PowerPoint</Application>
  <PresentationFormat>Szélesvásznú</PresentationFormat>
  <Paragraphs>146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ezen a kérdésen,  majd beszélgessetek erről a csoportban!</vt:lpstr>
      <vt:lpstr>Beszéljétek meg ezeket a kérdéseket!</vt:lpstr>
      <vt:lpstr>Nézd meg alaposan ezt a táblázatot!</vt:lpstr>
      <vt:lpstr> Tudod-e? Az embernek szüksége van pihenésre, töltekezésre is!  </vt:lpstr>
      <vt:lpstr>Bevezető gondolatok a negyedik parancsolat értelmezéséhez</vt:lpstr>
      <vt:lpstr>„Emlékezzél meg a nyugalom napjáról, és szenteld meg azt!”  (2Móz 20,8)</vt:lpstr>
      <vt:lpstr>Mit jelent a negyedik parancsolat a keresztyén ember számára?</vt:lpstr>
      <vt:lpstr>PowerPoint-bemutató</vt:lpstr>
      <vt:lpstr>Hat napon át dolgozz, és végezd mindenféle munkádat!  2Móz 20,9 Bizony a tanulás is egyfajta munka, ami után szükséges a pihenés.</vt:lpstr>
      <vt:lpstr> „A hetedik nap a te Istenednek, az Úrnak nyugalomnapja.”  2Móz 20,10 </vt:lpstr>
      <vt:lpstr>PowerPoint-bemutató</vt:lpstr>
      <vt:lpstr>Salamon templomot épít az Úrnak </vt:lpstr>
      <vt:lpstr>PowerPoint-bemutató</vt:lpstr>
      <vt:lpstr>PowerPoint-bemutató</vt:lpstr>
      <vt:lpstr>PowerPoint-bemutató</vt:lpstr>
      <vt:lpstr>PowerPoint-bemutató</vt:lpstr>
      <vt:lpstr>Hallgassuk meg ezt a szép ifjúsági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921</cp:revision>
  <dcterms:created xsi:type="dcterms:W3CDTF">2020-03-16T06:58:02Z</dcterms:created>
  <dcterms:modified xsi:type="dcterms:W3CDTF">2021-07-20T08:29:44Z</dcterms:modified>
</cp:coreProperties>
</file>