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8"/>
  </p:notesMasterIdLst>
  <p:sldIdLst>
    <p:sldId id="302" r:id="rId2"/>
    <p:sldId id="285" r:id="rId3"/>
    <p:sldId id="328" r:id="rId4"/>
    <p:sldId id="342" r:id="rId5"/>
    <p:sldId id="335" r:id="rId6"/>
    <p:sldId id="336" r:id="rId7"/>
    <p:sldId id="341" r:id="rId8"/>
    <p:sldId id="329" r:id="rId9"/>
    <p:sldId id="343" r:id="rId10"/>
    <p:sldId id="344" r:id="rId11"/>
    <p:sldId id="345" r:id="rId12"/>
    <p:sldId id="340" r:id="rId13"/>
    <p:sldId id="327" r:id="rId14"/>
    <p:sldId id="303" r:id="rId15"/>
    <p:sldId id="290" r:id="rId16"/>
    <p:sldId id="291" r:id="rId17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DAB"/>
    <a:srgbClr val="DCD4B2"/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07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51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5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81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9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2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38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1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51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2022. 04. 02.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0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ateteka.hu/05-adventi-naptara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Bwc1q7wvD8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MAL/3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bibliamindenkie.hu/uj/MAL/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61768" y="449001"/>
            <a:ext cx="9848916" cy="1171003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Ünnepeljünk együtt!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494" y="1897370"/>
            <a:ext cx="4418412" cy="4399363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 flipV="1">
            <a:off x="7570694" y="2760242"/>
            <a:ext cx="1492624" cy="5442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>
            <a:off x="857777" y="3065929"/>
            <a:ext cx="796065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KARÁCSONYI ÜNNEPKÖR ÉS AZ ADVENT </a:t>
            </a: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1320" y="433912"/>
            <a:ext cx="8476128" cy="131420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TEDD SZEMÉLYESSÉ!</a:t>
            </a:r>
            <a:b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a krisztusvárásod?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918" y="2095819"/>
            <a:ext cx="7674492" cy="3878260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JEGYEZD MEG EZT A MONDÁST! 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Amilyen a Krisztusvárásunk, olyan lesz az ünnepünk is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teheted személyessé az idei adventedet? </a:t>
            </a:r>
          </a:p>
          <a:p>
            <a:pPr marL="0" indent="0">
              <a:buNone/>
            </a:pPr>
            <a:endParaRPr lang="hu-HU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Találsz ötletet erre a következő diákon:</a:t>
            </a:r>
          </a:p>
          <a:p>
            <a:pPr marL="457200" indent="-457200">
              <a:buAutoNum type="arabicPeriod"/>
            </a:pPr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VÁLLALD FEL!</a:t>
            </a:r>
          </a:p>
          <a:p>
            <a:pPr marL="457200" indent="-457200">
              <a:buAutoNum type="arabicPeriod"/>
            </a:pPr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ADVENTI BAKANCSLISTÁT!</a:t>
            </a:r>
          </a:p>
          <a:p>
            <a:pPr marL="457200" indent="-457200">
              <a:buAutoNum type="arabicPeriod"/>
            </a:pPr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ADVENTI NAPTÁRAT!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158" y="173296"/>
            <a:ext cx="1432684" cy="14143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105" y="2008734"/>
            <a:ext cx="3907043" cy="45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4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8508" y="575919"/>
            <a:ext cx="9603275" cy="1049235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VÁLLALD FEL!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155" y="1990313"/>
            <a:ext cx="7100046" cy="3966733"/>
          </a:xfrm>
        </p:spPr>
        <p:txBody>
          <a:bodyPr>
            <a:no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Felvállalni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Őt mások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előtt mindig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nehéz,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még karácsony közeledtével is nehéz.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dolog el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akarja nyomni az igazán jó hírt. Minden túl akarja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harsogni a Róla szóló üzenetet. Ilyen például a járványhelyzetről szóló sokféle híradás,  a vásárlási láz, a tömeg lármája vagy éppen az álhírek.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Ő mindig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halk és szelíd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hangon szól hozzád is! Nagy szükség van rá.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375" y="210759"/>
            <a:ext cx="1432684" cy="141439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591" y="2312894"/>
            <a:ext cx="4137847" cy="27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307" y="804519"/>
            <a:ext cx="10624548" cy="1049235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Készíts adventi bakancslistát!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17458" y="2015733"/>
            <a:ext cx="6736977" cy="3981656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magadnak egy adventi listát arról, hogy mit szeretnél megvalósítani ebben az időszakban!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(pl.: elolvasni egy szép könyvet, képeslapot küldeni a rokonoknak, sütni valamilyen finomságot a családtagoknak, saját készítésű meglepetést adni valakinek, rendszeresen imádkozni a betegekért stb.)</a:t>
            </a:r>
          </a:p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feladat elkészítésekor arra is figyelj, hogy ne legyen túl hosszú a listád, hogy karácsonyig elvégezhesd a felírt tennivalóidat. </a:t>
            </a:r>
          </a:p>
          <a:p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Sorban haladj! Vezesd egy naplóban a tapasztalataidat! Írd le, amivel elkészültél és azt is, hogy milyen visszajelzéseket kaptál a kedvességeidre! 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1" y="2198172"/>
            <a:ext cx="4985497" cy="332034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114" y="460101"/>
            <a:ext cx="1127858" cy="1109568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430307" y="5836050"/>
            <a:ext cx="4531658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szeretnéd,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oszd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ezt a listádat a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ittanoktatóddal!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85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4242" y="267618"/>
            <a:ext cx="7091860" cy="1251899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Készíts adventi naptárat!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Átellenes sarkain kerekített téglalap 6"/>
          <p:cNvSpPr/>
          <p:nvPr/>
        </p:nvSpPr>
        <p:spPr>
          <a:xfrm>
            <a:off x="3926541" y="2061211"/>
            <a:ext cx="7906870" cy="3842048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Készítsetek adventi naptárat!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Különleges díszítéssel jelöljétek az adventi vasárnapokat és a hittanórákat.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 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egyénileg vagy közösen készíteni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Ezen a linken találhattok ötleteket, hogy mi kerüljön bele.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az ötletekhez!</a:t>
            </a:r>
          </a:p>
          <a:p>
            <a:pPr algn="ctr"/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9" y="4693024"/>
            <a:ext cx="1726087" cy="172122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306" y="213678"/>
            <a:ext cx="1443591" cy="144768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812" y="895823"/>
            <a:ext cx="2414113" cy="34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11841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2966" y="688031"/>
            <a:ext cx="9330651" cy="99290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adventi</a:t>
            </a:r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éneket!</a:t>
            </a:r>
            <a:b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sp>
        <p:nvSpPr>
          <p:cNvPr id="10" name="Könnycsepp 9"/>
          <p:cNvSpPr/>
          <p:nvPr/>
        </p:nvSpPr>
        <p:spPr>
          <a:xfrm>
            <a:off x="1961827" y="4804623"/>
            <a:ext cx="6089666" cy="2025328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számodra az ünnep és mit vársz tőle?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09" y="4750196"/>
            <a:ext cx="1542422" cy="1524132"/>
          </a:xfrm>
          <a:prstGeom prst="rect">
            <a:avLst/>
          </a:prstGeom>
        </p:spPr>
      </p:pic>
      <p:sp>
        <p:nvSpPr>
          <p:cNvPr id="12" name="Egy oldalon két sarkán levágott téglalap 11"/>
          <p:cNvSpPr/>
          <p:nvPr/>
        </p:nvSpPr>
        <p:spPr>
          <a:xfrm>
            <a:off x="8488907" y="4449169"/>
            <a:ext cx="3002507" cy="9144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erről egy vázlatot a füzetedbe!</a:t>
            </a:r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058" y="5413474"/>
            <a:ext cx="1124958" cy="11101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46" y="2132030"/>
            <a:ext cx="1609483" cy="16155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524943" y="2345851"/>
            <a:ext cx="5718232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Ide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kattints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a videoklip elindításához! </a:t>
            </a:r>
          </a:p>
        </p:txBody>
      </p:sp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48" y="4864321"/>
            <a:ext cx="6230652" cy="1841152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4828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2003865" y="2538852"/>
            <a:ext cx="9906117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„Mert úgy szerette Isten a világot, hogy az ő egyszülött Fiát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adta, hogy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hisz őbenne, el ne vesszen, hanem örök élete legyen.”</a:t>
            </a:r>
          </a:p>
          <a:p>
            <a:r>
              <a:rPr lang="hu-HU" sz="3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3,16</a:t>
            </a:r>
            <a:endParaRPr lang="hu-H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09934" y="350968"/>
            <a:ext cx="10635065" cy="1193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most az aranymondást és mondd el hangosan is! </a:t>
            </a:r>
            <a:endParaRPr lang="hu-HU" sz="3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68" y="2677923"/>
            <a:ext cx="1321895" cy="12729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" y="4705818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03" y="1034647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6934761" y="1184462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25414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az adventi várakozásról lesz szó.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8360" y="250138"/>
            <a:ext cx="9727030" cy="985015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 szép karácsonyi  éneket!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Átellenes sarkain levágott téglalap 4"/>
          <p:cNvSpPr/>
          <p:nvPr/>
        </p:nvSpPr>
        <p:spPr>
          <a:xfrm>
            <a:off x="6118412" y="4308675"/>
            <a:ext cx="4402120" cy="2339789"/>
          </a:xfrm>
          <a:prstGeom prst="snip2Diag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</a:p>
          <a:p>
            <a:pPr algn="ctr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Van-e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családban vagy a gyülekezetben</a:t>
            </a: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valamilyen különleges szokásotok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ADVENTBEN?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724" y="4852948"/>
            <a:ext cx="1552505" cy="154813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389" y="342594"/>
            <a:ext cx="1527333" cy="1527333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6121745" y="1581496"/>
            <a:ext cx="375250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Kattints erre az ikonra az ének elindításához!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Új világosság jelenék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74252" y="2125769"/>
            <a:ext cx="2182906" cy="218290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7" y="1581496"/>
            <a:ext cx="5794218" cy="45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8906" y="320424"/>
            <a:ext cx="10127007" cy="13873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Beszélgessünk! 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Melyik ünnep vagy ünnepi készülődés jut eszedbe ezekről a képekről?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72989">
            <a:off x="9175064" y="1660550"/>
            <a:ext cx="2798998" cy="371359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826" y="213839"/>
            <a:ext cx="1353429" cy="134733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1368">
            <a:off x="270000" y="2565822"/>
            <a:ext cx="4083270" cy="271937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8379">
            <a:off x="2842074" y="4736379"/>
            <a:ext cx="1646063" cy="676715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941295" y="5748378"/>
            <a:ext cx="103945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Beszéljétek meg azt is, hogy miért fontosak az ünnepek és mit szerettek bennük?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836">
            <a:off x="4609929" y="2109931"/>
            <a:ext cx="4384177" cy="32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7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7862" y="244412"/>
            <a:ext cx="10072550" cy="100852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lesz most az én adventem?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848" y="574109"/>
            <a:ext cx="1542422" cy="1524132"/>
          </a:xfrm>
          <a:prstGeom prst="rect">
            <a:avLst/>
          </a:prstGeom>
        </p:spPr>
      </p:pic>
      <p:sp>
        <p:nvSpPr>
          <p:cNvPr id="19" name="Szamárfül 18"/>
          <p:cNvSpPr/>
          <p:nvPr/>
        </p:nvSpPr>
        <p:spPr>
          <a:xfrm rot="21202390">
            <a:off x="296342" y="1744854"/>
            <a:ext cx="4678691" cy="2186138"/>
          </a:xfrm>
          <a:prstGeom prst="foldedCorner">
            <a:avLst/>
          </a:prstGeom>
          <a:solidFill>
            <a:srgbClr val="D5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 gondolatodat egy jegyzetlapra vagy a füzetedbe! </a:t>
            </a:r>
            <a:endParaRPr lang="hu-HU" sz="2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29" y="3437580"/>
            <a:ext cx="1315073" cy="130768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123" y="1997197"/>
            <a:ext cx="2786905" cy="4392918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8212204" y="2542587"/>
            <a:ext cx="3809467" cy="26076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tehetsz az ünnepi készülődésed meghittségéért?</a:t>
            </a:r>
          </a:p>
          <a:p>
            <a:pPr algn="ctr"/>
            <a:endParaRPr lang="hu-H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ÖTLETEIDET BESZÉLD MEG A PADTÁRSADDAL!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937" y="4935070"/>
            <a:ext cx="1777267" cy="17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0590" y="575920"/>
            <a:ext cx="9603275" cy="1078068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8870" y="1653988"/>
            <a:ext cx="9763936" cy="46257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 időszakában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vagyunk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Várakozással teli napokat élünk át, hiszen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nemsokára karácsony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egkapjuk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várva várt ajándékokat,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remélhetőleg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 ünnepel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majd az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 család. Ha tudjuk, hogy miben lesz részünk,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akkor igazán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izgalmas a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várakozás időszaka.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arra hív, hogy az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 során is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 örüljünk Vele. </a:t>
            </a:r>
            <a:endParaRPr lang="hu-H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megszentelte a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hetedik napot,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mi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megszentelhessük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azt, és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testileg-lelkileg felfrissüljünk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Ez nemcsak vasárnap történhet meg, hanem egy egész időszak pontosabban az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ÜNNEPKÖR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erre való.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református egyházi év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nagy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ünnepkörre van felosztva: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karácsonyi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ünnepkör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húsvéti ünnepkör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pünkösdi ünnepkör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905" y="98052"/>
            <a:ext cx="1432684" cy="141439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357" y="4156657"/>
            <a:ext cx="3189862" cy="2575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Ellipszis 12"/>
          <p:cNvSpPr/>
          <p:nvPr/>
        </p:nvSpPr>
        <p:spPr>
          <a:xfrm>
            <a:off x="4746812" y="4773706"/>
            <a:ext cx="4094545" cy="18556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karácsonyi ünnepkör idén (2020) november 29-én, advent első vasárnapjával kezdődik. 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 rot="18818235">
            <a:off x="9863338" y="5516885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Vízkereszttel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véget.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 rot="16350599">
            <a:off x="8183923" y="4922888"/>
            <a:ext cx="2451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Advent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első vasárnapjával kezdődik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9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3754" y="151229"/>
            <a:ext cx="10153901" cy="112955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olvashatsz </a:t>
            </a:r>
            <a:br>
              <a:rPr lang="hu-H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Rövid szómagyarázatot</a:t>
            </a:r>
            <a:endParaRPr lang="hu-HU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3754" y="2015732"/>
            <a:ext cx="10986245" cy="360513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ADVENT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szavunk 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latin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adventus Domini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az Úr jövetele kifejezés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rövidüléséből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való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Egyszerűbb magyar fordításban: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ELJÖVETEL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 Az értünk megszületett Megváltó érkezésére utal.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Szép keresztyén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szokás az adventi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koszorú készítése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Ennek a négy gyertyája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négy adventi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vasárnapon kerül meggyújtásra.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adventi időszak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középpontjában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egyszerre áll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bűnbánat és az öröm.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bűnbánat azért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mert az ember a bűneset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óta Istent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elhagyva él. Az öröm pedig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azért, mert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első karácsonyon Isten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elküldte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FIÁT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MEGVÁLTÓT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adventi időszak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arra való, hogy lelkileg készülődhetünk, várakozhatunk Jézus Krisztus születésének az ünnepére. 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Néhány példát még ezen a dián is találsz.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170" y="260990"/>
            <a:ext cx="1432684" cy="1414395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208485" y="5744095"/>
            <a:ext cx="3039035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arthatunk bűnbánatot.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3328944" y="5744095"/>
            <a:ext cx="2904565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Többet imádkozhatunk.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576355" y="5744095"/>
            <a:ext cx="2702859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Gondolhatunk a szeretteinkre.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9491349" y="5744095"/>
            <a:ext cx="2436192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Felhívhatjuk a barátainkat.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4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6710" y="529979"/>
            <a:ext cx="7892513" cy="108366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beszéljétek meg a kérdéseket!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402" y="150689"/>
            <a:ext cx="1663865" cy="1627094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7598197" y="2547266"/>
            <a:ext cx="3832410" cy="280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Meséljétek el egymásnak azt is, hogy mi számotokra a legfontosabb az ünnepre való készülődésben! 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8259" y="2030071"/>
            <a:ext cx="7153836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Miben lehet különleges 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keresztények készülődése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lehet a jelenlegi járványhelyzetben mégis meghitt a „távolságtartó” ünnepi készülődés?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Írjatok közösen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ötleteket arról,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hogy milyen készülődések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jellemzőek most az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adventi időre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036" y="5189404"/>
            <a:ext cx="1296462" cy="12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5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5357" y="497619"/>
            <a:ext cx="7907574" cy="51470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Olvasd el figyelmesen!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345" y="1900136"/>
            <a:ext cx="4680279" cy="4344727"/>
          </a:xfrm>
        </p:spPr>
        <p:txBody>
          <a:bodyPr>
            <a:normAutofit/>
          </a:bodyPr>
          <a:lstStyle/>
          <a:p>
            <a:r>
              <a:rPr lang="hu-HU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Érdemes advent </a:t>
            </a:r>
            <a:r>
              <a:rPr lang="hu-HU" sz="2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kezdetén </a:t>
            </a:r>
            <a:r>
              <a:rPr lang="hu-HU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pontosan </a:t>
            </a:r>
            <a:r>
              <a:rPr lang="hu-HU" sz="2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tisztázni </a:t>
            </a:r>
            <a:r>
              <a:rPr lang="hu-HU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magunk </a:t>
            </a:r>
            <a:r>
              <a:rPr lang="hu-HU" sz="2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számára </a:t>
            </a:r>
            <a:r>
              <a:rPr lang="hu-HU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azt, </a:t>
            </a:r>
            <a:r>
              <a:rPr lang="hu-HU" sz="2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 </a:t>
            </a:r>
            <a:r>
              <a:rPr lang="hu-HU" sz="2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</a:t>
            </a:r>
            <a:r>
              <a:rPr lang="hu-HU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karácsonyi </a:t>
            </a:r>
            <a:r>
              <a:rPr lang="hu-HU" sz="2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ünnepkörben.</a:t>
            </a:r>
          </a:p>
          <a:p>
            <a:r>
              <a:rPr lang="hu-HU" sz="2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célunk ezzel az </a:t>
            </a:r>
            <a:r>
              <a:rPr lang="hu-HU" sz="2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időszakkal?</a:t>
            </a:r>
          </a:p>
          <a:p>
            <a:r>
              <a:rPr lang="hu-HU" sz="2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 terve Istennek velünk?</a:t>
            </a:r>
          </a:p>
          <a:p>
            <a:r>
              <a:rPr lang="hu-HU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terveiben mindig jót készít az övéinek! Akkor is, ha ez a mostani adventi időszak más lesz, mint az eddigiek. </a:t>
            </a:r>
            <a:endParaRPr lang="hu-HU" sz="21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402607" y="1900136"/>
            <a:ext cx="6096000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próféciában a szerző arról beszél, hogy Isten követet küld közénk. </a:t>
            </a: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írja: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4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 </a:t>
            </a:r>
            <a:r>
              <a:rPr lang="hu-HU" sz="24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majd elküldöm követemet, aki egyengeti előttem az utat</a:t>
            </a:r>
            <a:r>
              <a:rPr lang="hu-HU" sz="24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hu-HU" sz="2200" b="1" i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tehát nemcsak </a:t>
            </a:r>
            <a:r>
              <a:rPr lang="hu-H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eseményekre, élményekre, pozitív érzelmekre, tárgyakra, dolgokra, ajándékokra, hanem </a:t>
            </a: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személy érkezésére is várunk.  </a:t>
            </a:r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Krisztusra várunk</a:t>
            </a:r>
            <a:r>
              <a:rPr lang="hu-H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Ő AZ ÚR KÖVETE, Aki </a:t>
            </a:r>
            <a:r>
              <a:rPr lang="hu-H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közeledik hozzánk, és egészen közel akar kerülni </a:t>
            </a: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életünkhöz</a:t>
            </a:r>
            <a:r>
              <a:rPr lang="hu-H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szívünkhöz</a:t>
            </a: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is és most is.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906" y="302576"/>
            <a:ext cx="1434692" cy="143065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320618" y="1179229"/>
            <a:ext cx="14446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Mal 3,1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052482" y="1179229"/>
            <a:ext cx="5230474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Keresd ki a Bibliádból! </a:t>
            </a:r>
            <a:endParaRPr lang="hu-HU" sz="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3686</TotalTime>
  <Words>928</Words>
  <Application>Microsoft Office PowerPoint</Application>
  <PresentationFormat>Szélesvásznú</PresentationFormat>
  <Paragraphs>95</Paragraphs>
  <Slides>16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Gill Sans MT</vt:lpstr>
      <vt:lpstr>Wingdings</vt:lpstr>
      <vt:lpstr>Gallery</vt:lpstr>
      <vt:lpstr>Ünnepeljünk együtt!</vt:lpstr>
      <vt:lpstr>PowerPoint-bemutató</vt:lpstr>
      <vt:lpstr>Hallgasd meg ezt a szép karácsonyi  éneket! </vt:lpstr>
      <vt:lpstr>Beszélgessünk!  Melyik ünnep vagy ünnepi készülődés jut eszedbe ezekről a képekről?</vt:lpstr>
      <vt:lpstr> Milyen lesz most az én adventem?</vt:lpstr>
      <vt:lpstr>Tudod-e? </vt:lpstr>
      <vt:lpstr>Itt olvashatsz  egy Rövid szómagyarázatot</vt:lpstr>
      <vt:lpstr> beszéljétek meg a kérdéseket!   </vt:lpstr>
      <vt:lpstr>Olvasd el figyelmesen! </vt:lpstr>
      <vt:lpstr>TEDD SZEMÉLYESSÉ!  Milyen a krisztusvárásod? </vt:lpstr>
      <vt:lpstr>1. VÁLLALD FEL!</vt:lpstr>
      <vt:lpstr>2. Készíts adventi bakancslistát!</vt:lpstr>
      <vt:lpstr>3. Készíts adventi naptárat!</vt:lpstr>
      <vt:lpstr>Hallgasd meg ezt az adventi éneket!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Csőri-Czinkos Gergő</cp:lastModifiedBy>
  <cp:revision>341</cp:revision>
  <dcterms:created xsi:type="dcterms:W3CDTF">2020-07-06T09:13:06Z</dcterms:created>
  <dcterms:modified xsi:type="dcterms:W3CDTF">2022-04-02T09:32:13Z</dcterms:modified>
</cp:coreProperties>
</file>