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354" r:id="rId4"/>
    <p:sldId id="369" r:id="rId5"/>
    <p:sldId id="361" r:id="rId6"/>
    <p:sldId id="370" r:id="rId7"/>
    <p:sldId id="371" r:id="rId8"/>
    <p:sldId id="372" r:id="rId9"/>
    <p:sldId id="374" r:id="rId10"/>
    <p:sldId id="373" r:id="rId11"/>
    <p:sldId id="353" r:id="rId12"/>
    <p:sldId id="355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F7D097"/>
    <a:srgbClr val="A68EC1"/>
    <a:srgbClr val="23AA49"/>
    <a:srgbClr val="FDFAE2"/>
    <a:srgbClr val="773D22"/>
    <a:srgbClr val="F8974E"/>
    <a:srgbClr val="87818D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Dix0Fzs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646331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Tízparancsolat mint az Isten útjelző táblája!    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262982" y="117154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37809" y="1481146"/>
            <a:ext cx="3646810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életünket segítő szabály 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45" y="2471206"/>
            <a:ext cx="3094045" cy="23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8891" y="271414"/>
            <a:ext cx="8911687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és az ember között van egy személyes és bensőséges viszony!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7642" y="1748118"/>
            <a:ext cx="6781005" cy="485987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Így mutatkozik be Isten az embernek: 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„Én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, az Úr vagyok a te Istened, aki kihoztalak Egyiptom földjéről, a szolgaság házából.” (2Móz 20,2) </a:t>
            </a:r>
            <a:endParaRPr lang="hu-H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„te Istened” kifejezésben benne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van, hogy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másik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népnek, hanem éppen ennek a népnek az Istene.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25" y="519973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ragaszkodni Isten törvényéhez? </a:t>
            </a: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órán tanultak alapján, melyik szabály segíti leginkább az életedet és miért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119. zsoltár 1. verse így kezdődik: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oly emberek nyilván boldogok…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522" y="113179"/>
            <a:ext cx="1790284" cy="179534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55494" y="2653099"/>
            <a:ext cx="7807234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ének szövegét el is olvashatod!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oly emberek nyilván boldogok, kik igazsággal járnak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életökben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törvényére vagyon gondjok és aszerint élnek minden időben,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Szent bizonyosságit akik megőrzik, és az Istent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szívök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szerint keresik.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7040880" y="2090056"/>
            <a:ext cx="4180113" cy="15806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230" y="4033733"/>
            <a:ext cx="3811937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928562" y="2590827"/>
            <a:ext cx="65723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>
                <a:latin typeface="Arial" panose="020B0604020202020204" pitchFamily="34" charset="0"/>
                <a:cs typeface="Arial" panose="020B0604020202020204" pitchFamily="34" charset="0"/>
              </a:rPr>
              <a:t>„Én, az Úr vagyok a te Istened, aki kihoztalak Egyiptom földjéről, a szolgaság házából.” (2Móz 20,2)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ingyenesen letölthetők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Isten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szabályokat ad, hogy a szerint éljünk!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5165" y="273516"/>
            <a:ext cx="8697889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együtt a 161. dicséretet. 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Így kezdődik: Siess keresztyén lelki jót hallani…</a:t>
            </a:r>
          </a:p>
          <a:p>
            <a:pPr marL="0" indent="0">
              <a:buNone/>
            </a:pP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98765" y="2009363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Kattints a hangszóró ikonra az ének elindításához!</a:t>
            </a:r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765075" y="3198005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161. dicséret szövegét el is olvashatod!</a:t>
            </a:r>
          </a:p>
          <a:p>
            <a:endParaRPr lang="hu-H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Siess keresztyén lelki jót hallani,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Régi törvényből harcolni tanulni,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Az igaz hit mellett mint kell bajt vívni, Krisztusban bízni.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70" y="2405185"/>
            <a:ext cx="2787497" cy="4181247"/>
          </a:xfrm>
          <a:prstGeom prst="rect">
            <a:avLst/>
          </a:prstGeom>
        </p:spPr>
      </p:pic>
      <p:pic>
        <p:nvPicPr>
          <p:cNvPr id="12" name="Siess keresztyé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4547" y="1578676"/>
            <a:ext cx="1255791" cy="12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9855" y="503087"/>
            <a:ext cx="8911687" cy="128089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ezt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szimbólumot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3333" y="1851981"/>
            <a:ext cx="4472416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eszedbe róla?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Mikor használják? 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együtt a hittancsoportban!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08" y="783771"/>
            <a:ext cx="3571368" cy="427482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6100354" y="1143532"/>
            <a:ext cx="2220686" cy="102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2" y="126663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Oldjátok meg a feladatot és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róla!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54" y="286787"/>
            <a:ext cx="1749704" cy="172531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219" y="1722905"/>
            <a:ext cx="8915400" cy="390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Készítsetek el együtt a csoportban egy házirendet, amiben legalább 5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fontos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szabály van!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Olyan szabályokat írjatok le, ami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hittancsoportra esetleg az otthoni életetekre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vonatkozik.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Vitassátok meg,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hogy miért fontosak a szabályok az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életben!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717" y="5262728"/>
            <a:ext cx="15241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31753" y="268256"/>
            <a:ext cx="4320480" cy="70609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Törvények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775520" y="2492895"/>
            <a:ext cx="4258816" cy="4143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300" u="sng" dirty="0">
                <a:latin typeface="Arial" panose="020B0604020202020204" pitchFamily="34" charset="0"/>
                <a:cs typeface="Arial" panose="020B0604020202020204" pitchFamily="34" charset="0"/>
              </a:rPr>
              <a:t>Ami ellen véd és büntet a törvény: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lopás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rablás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rongálás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testi sértés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gyermekbántalmazás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sértés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jogtalan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vádaskodás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Stb.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tanórák rendjének betartása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iskolatársainkkal szembeni udvarias viselkedés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tiszteletadás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iskola berendezésének megóvása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órán fegyelmezett viselkedés 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sz="10400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75520" y="1196753"/>
            <a:ext cx="4176464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törvények, jogszabályok biztosítják a mindennapi élet biztonságát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007582" y="1381419"/>
            <a:ext cx="3840760" cy="923330"/>
          </a:xfrm>
          <a:prstGeom prst="rect">
            <a:avLst/>
          </a:prstGeom>
          <a:noFill/>
          <a:ln w="38100">
            <a:solidFill>
              <a:srgbClr val="00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iskolai szabályok biztosítják az iskolai élet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biztonságát,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lyen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Házirend is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6096000" y="268256"/>
            <a:ext cx="43204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00"/>
                </a:solidFill>
                <a:latin typeface="Algerian" panose="04020705040A02060702" pitchFamily="82" charset="0"/>
                <a:ea typeface="+mj-ea"/>
                <a:cs typeface="+mj-cs"/>
              </a:defRPr>
            </a:lvl1pPr>
          </a:lstStyle>
          <a:p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Szabályok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35" y="3457653"/>
            <a:ext cx="1548518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build="p"/>
      <p:bldP spid="2" grpId="0" animBg="1"/>
      <p:bldP spid="11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68887" y="1775225"/>
            <a:ext cx="4038600" cy="2574706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Illemszabály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KRESZ-szabály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Iskolai szabály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Egészségügyi szabály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Udvariassági szabály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Sportszabály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15" y="328510"/>
            <a:ext cx="2006565" cy="14852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14" y="5026925"/>
            <a:ext cx="2096916" cy="13681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84" y="4121624"/>
            <a:ext cx="3055945" cy="22734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26" y="2134454"/>
            <a:ext cx="2281659" cy="16850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7648" y="4870625"/>
            <a:ext cx="3456384" cy="147732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003300"/>
                </a:solidFill>
              </a:rPr>
              <a:t>Milyen konkrét illemszabályokat ismersz még?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003300"/>
                </a:solidFill>
              </a:rPr>
              <a:t>Sorolj fel néhányat és írd le a füzetedbe!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7995" y="239247"/>
            <a:ext cx="7932234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képek alapján határozzátok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meg a különböző élethelyzeteket a szabályok szempontjából!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781" y="1287904"/>
            <a:ext cx="1362503" cy="134641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717" y="5258350"/>
            <a:ext cx="1383912" cy="137171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4405" y="2350344"/>
            <a:ext cx="3203644" cy="21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5749" y="395527"/>
            <a:ext cx="4902852" cy="609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Tízparancsolat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ikerházhoz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hasonlít. Különös, de ezen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házon csak egy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bejárati ajtó van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Csak az juthat el a második házba, aki előbb bement az elsőbe. Ha szeretjük Istent,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akkor tudunk szeretettel fordulni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embertársainkhoz is!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67" y="395527"/>
            <a:ext cx="6407403" cy="64624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93" y="4612341"/>
            <a:ext cx="1109698" cy="109974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91862" y="516221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Itt kell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elépned!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466114" y="5342709"/>
            <a:ext cx="613955" cy="14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4812" y="415105"/>
            <a:ext cx="8911687" cy="969558"/>
          </a:xfrm>
          <a:solidFill>
            <a:schemeClr val="accent3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8149" y="1989908"/>
            <a:ext cx="4739050" cy="4776652"/>
          </a:xfrm>
          <a:solidFill>
            <a:srgbClr val="CAEBFB"/>
          </a:solidFill>
        </p:spPr>
        <p:txBody>
          <a:bodyPr>
            <a:normAutofit fontScale="40000" lnSpcReduction="20000"/>
          </a:bodyPr>
          <a:lstStyle/>
          <a:p>
            <a:r>
              <a:rPr lang="hu-HU" sz="5300" b="1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nekünk a </a:t>
            </a:r>
            <a:r>
              <a:rPr lang="hu-HU" sz="5300" b="1" dirty="0">
                <a:latin typeface="Arial" panose="020B0604020202020204" pitchFamily="34" charset="0"/>
                <a:cs typeface="Arial" panose="020B0604020202020204" pitchFamily="34" charset="0"/>
              </a:rPr>
              <a:t>Tízparancsolatban adott olyan szabályokat, amelyek segítik életünket.</a:t>
            </a:r>
          </a:p>
          <a:p>
            <a:pPr marL="0" indent="0">
              <a:buNone/>
            </a:pPr>
            <a:endParaRPr lang="hu-HU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5300" dirty="0">
                <a:latin typeface="Arial" panose="020B0604020202020204" pitchFamily="34" charset="0"/>
                <a:cs typeface="Arial" panose="020B0604020202020204" pitchFamily="34" charset="0"/>
              </a:rPr>
              <a:t>Ezek olyanok, mint az útjelző táblák. Segítenek odafigyelni Istenre, egymásra és saját magunkra is. </a:t>
            </a:r>
          </a:p>
          <a:p>
            <a:r>
              <a:rPr lang="hu-HU" sz="5300" dirty="0">
                <a:latin typeface="Arial" panose="020B0604020202020204" pitchFamily="34" charset="0"/>
                <a:cs typeface="Arial" panose="020B0604020202020204" pitchFamily="34" charset="0"/>
              </a:rPr>
              <a:t>Segítenek </a:t>
            </a:r>
            <a:r>
              <a:rPr lang="hu-H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abban is, </a:t>
            </a:r>
            <a:r>
              <a:rPr lang="hu-HU" sz="5300" dirty="0">
                <a:latin typeface="Arial" panose="020B0604020202020204" pitchFamily="34" charset="0"/>
                <a:cs typeface="Arial" panose="020B0604020202020204" pitchFamily="34" charset="0"/>
              </a:rPr>
              <a:t>hogy boldog életet éljünk</a:t>
            </a:r>
            <a:r>
              <a:rPr lang="hu-H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Ha megismerjük és ahhoz </a:t>
            </a:r>
            <a:r>
              <a:rPr lang="hu-H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ragaszkodunk, </a:t>
            </a:r>
            <a:r>
              <a:rPr lang="hu-H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könnyebben tudunk eligazodni az életben!</a:t>
            </a:r>
            <a:endParaRPr lang="hu-HU" sz="5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92" y="786267"/>
            <a:ext cx="1359526" cy="13473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5" y="260291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622</Words>
  <Application>Microsoft Office PowerPoint</Application>
  <PresentationFormat>Szélesvásznú</PresentationFormat>
  <Paragraphs>104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Nézd meg jól ezt a szimbólumot!</vt:lpstr>
      <vt:lpstr>PowerPoint-bemutató</vt:lpstr>
      <vt:lpstr>Törvények</vt:lpstr>
      <vt:lpstr>PowerPoint-bemutató</vt:lpstr>
      <vt:lpstr>PowerPoint-bemutató</vt:lpstr>
      <vt:lpstr>Jól jegyezd meg!</vt:lpstr>
      <vt:lpstr>Isten és az ember között van egy személyes és bensőséges viszony!</vt:lpstr>
      <vt:lpstr>Gondolkozz el a kérdéseken!  </vt:lpstr>
      <vt:lpstr>Hallgasd meg ezt az éneket!  A 119. zsoltár 1. verse így kezdődik: Az oly emberek nyilván boldogok…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599</cp:revision>
  <dcterms:created xsi:type="dcterms:W3CDTF">2020-03-16T06:58:02Z</dcterms:created>
  <dcterms:modified xsi:type="dcterms:W3CDTF">2020-09-28T09:42:45Z</dcterms:modified>
</cp:coreProperties>
</file>