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340" r:id="rId2"/>
    <p:sldId id="323" r:id="rId3"/>
    <p:sldId id="310" r:id="rId4"/>
    <p:sldId id="346" r:id="rId5"/>
    <p:sldId id="359" r:id="rId6"/>
    <p:sldId id="360" r:id="rId7"/>
    <p:sldId id="361" r:id="rId8"/>
    <p:sldId id="362" r:id="rId9"/>
    <p:sldId id="353" r:id="rId10"/>
    <p:sldId id="363" r:id="rId11"/>
    <p:sldId id="364" r:id="rId12"/>
    <p:sldId id="354" r:id="rId13"/>
    <p:sldId id="352" r:id="rId14"/>
    <p:sldId id="357" r:id="rId15"/>
    <p:sldId id="326" r:id="rId16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B8B"/>
    <a:srgbClr val="F6C6ED"/>
    <a:srgbClr val="FFCCFF"/>
    <a:srgbClr val="AE2E51"/>
    <a:srgbClr val="F1B051"/>
    <a:srgbClr val="FDFAE2"/>
    <a:srgbClr val="F7D097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2021. 06. 03.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3000">
              <a:srgbClr val="FF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2021. 06. 03.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ordwall.net/hu/resource/146393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LUK/1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Egészség és hála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2184776" y="310243"/>
            <a:ext cx="10007224" cy="6335487"/>
          </a:xfrm>
          <a:prstGeom prst="roundRect">
            <a:avLst/>
          </a:prstGeom>
          <a:noFill/>
          <a:ln w="31750">
            <a:solidFill>
              <a:srgbClr val="A51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Ahogyan Jézus az egészségről gondolkodik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egészséget átvitt értelemben is értelmezhetjük. Aki egészséges, az EGÉSZ, azaz teljes. Rendben van az élete. Ez azt jelenti, hogy jó kapcsolatban van Istennel, más emberekkel és önmagával egyaránt. A kiindulópont pedig az, hogy Istennel rendben lesz. 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Ha nem történik meg ez a rendezés, akkor valójában csak a tünetek szűnnek meg, de a valódi probléma nem oldódik meg. Ezért Jézus szerint az igazi gyógyulás mindig az Istennel való kapcsolat rendezését jelenti.  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Néha a testi betegségek, a tünetek megmaradnak. Tudtad-e, hogy például Pál apostolnak is volt egy állandó testi betegsége? De tudott ezzel együtt élni, mert tudta, hogy Isten számára ő így is értékes és fontos és hasznos lehet.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2184776" y="310243"/>
            <a:ext cx="10007224" cy="6335487"/>
          </a:xfrm>
          <a:prstGeom prst="roundRect">
            <a:avLst/>
          </a:prstGeom>
          <a:noFill/>
          <a:ln w="31750">
            <a:solidFill>
              <a:srgbClr val="A51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645229" y="522157"/>
            <a:ext cx="9241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Egészségesek lehetünk</a:t>
            </a:r>
          </a:p>
          <a:p>
            <a:endParaRPr lang="hu-HU" sz="2400" dirty="0"/>
          </a:p>
          <a:p>
            <a:pPr algn="just"/>
            <a:r>
              <a:rPr lang="hu-HU" sz="2400" dirty="0"/>
              <a:t>Jézus azt szeretné, hogy az életünk teljes, minden tekintetben egészséges legyen. Ez azonban nem azt jelenti, hogyha nincs testi betegségünk, minden jó az életünkben. Jézus a lelkünk egészségével is törődik. Igazán rendben akkor vagyunk, ha az egész életünk harmóniában van. Ez a következőket jelenti:</a:t>
            </a:r>
          </a:p>
          <a:p>
            <a:pPr algn="just"/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/>
              <a:t>    Bízunk Istenben minden helyzetben akkor is, ha jó a kapcsolatunk Istennel. Szeretjük Őt és tudjuk, hogy Ő is szeret bennünket.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/>
              <a:t>    Jó érzéssel végezzük a feladatainkat.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/>
              <a:t>    Tudunk örülni az élet apró dolgainak is, és hálát adunk értük.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/>
              <a:t>    Odafigyelünk és szeretettel viselkedünk a körülöttünk élő emberek és a környezetünk iránt.</a:t>
            </a:r>
          </a:p>
        </p:txBody>
      </p:sp>
    </p:spTree>
    <p:extLst>
      <p:ext uri="{BB962C8B-B14F-4D97-AF65-F5344CB8AC3E}">
        <p14:creationId xmlns:p14="http://schemas.microsoft.com/office/powerpoint/2010/main" val="36193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65614" y="458075"/>
            <a:ext cx="9519557" cy="1815882"/>
          </a:xfrm>
          <a:prstGeom prst="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hu-HU" sz="2800" dirty="0" smtClean="0"/>
              <a:t>„Mindenkor örüljetek, szüntelenül imádkozzatok, mindenért hálát adjatok, mert ez Isten akarata Jézus Krisztus által a ti javatokra.” </a:t>
            </a:r>
          </a:p>
          <a:p>
            <a:r>
              <a:rPr lang="hu-HU" sz="2800" dirty="0" smtClean="0"/>
              <a:t>1 </a:t>
            </a:r>
            <a:r>
              <a:rPr lang="hu-HU" sz="2800" dirty="0" err="1" smtClean="0"/>
              <a:t>Thesszalonika</a:t>
            </a:r>
            <a:r>
              <a:rPr lang="hu-HU" sz="2800" dirty="0" smtClean="0"/>
              <a:t> 5,16-17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849" cy="2088000"/>
          </a:xfrm>
          <a:prstGeom prst="rect">
            <a:avLst/>
          </a:prstGeom>
        </p:spPr>
      </p:pic>
      <p:sp>
        <p:nvSpPr>
          <p:cNvPr id="6" name="Folyamatábra: Másik feldolgozás 5"/>
          <p:cNvSpPr/>
          <p:nvPr/>
        </p:nvSpPr>
        <p:spPr>
          <a:xfrm>
            <a:off x="2465614" y="2775857"/>
            <a:ext cx="9307286" cy="369025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Az  Ige  szeretne  ráébreszteni  minket  </a:t>
            </a:r>
            <a:r>
              <a:rPr lang="hu-HU" sz="2800" dirty="0" smtClean="0">
                <a:solidFill>
                  <a:schemeClr val="tx1"/>
                </a:solidFill>
              </a:rPr>
              <a:t>néhány fontos dologra: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minden    </a:t>
            </a:r>
            <a:r>
              <a:rPr lang="hu-HU" sz="2800" dirty="0">
                <a:solidFill>
                  <a:schemeClr val="tx1"/>
                </a:solidFill>
              </a:rPr>
              <a:t>élethelyzetben    lehetőségünk    van imádkozni,  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mindig  </a:t>
            </a:r>
            <a:r>
              <a:rPr lang="hu-HU" sz="2800" dirty="0">
                <a:solidFill>
                  <a:schemeClr val="tx1"/>
                </a:solidFill>
              </a:rPr>
              <a:t>van  miért  hálát  adni</a:t>
            </a:r>
            <a:r>
              <a:rPr lang="hu-HU" sz="2800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és </a:t>
            </a:r>
            <a:r>
              <a:rPr lang="hu-HU" sz="2800" dirty="0">
                <a:solidFill>
                  <a:schemeClr val="tx1"/>
                </a:solidFill>
              </a:rPr>
              <a:t>Isten mindig  adhat  örömöt  is  nekünk.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Isten  </a:t>
            </a:r>
            <a:r>
              <a:rPr lang="hu-HU" sz="2800" b="1" dirty="0">
                <a:solidFill>
                  <a:schemeClr val="tx1"/>
                </a:solidFill>
              </a:rPr>
              <a:t>azt  akarja, hogy ennek örüljünk, ez a javunkra </a:t>
            </a:r>
            <a:r>
              <a:rPr lang="hu-HU" sz="2800" b="1" dirty="0" smtClean="0">
                <a:solidFill>
                  <a:schemeClr val="tx1"/>
                </a:solidFill>
              </a:rPr>
              <a:t>váljon!</a:t>
            </a:r>
            <a:endParaRPr lang="hu-H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5110842" y="-76012"/>
            <a:ext cx="7081158" cy="688739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0" y="2383972"/>
            <a:ext cx="5110843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Olvasd el ezt a bibliai Igét!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Keress vagy készíts magadnak egy kis méretű dobozt!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Naponta írj fel legalább 3-5 dolgot, amiért aznap hálás lehetsz!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Tedd bele a dobozodba a hálás feljegyzéseidet!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Tudod legalább 21 napig vezetni?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Próbáld ki!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7952013" y="198600"/>
            <a:ext cx="4033158" cy="392279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63286" y="2383972"/>
            <a:ext cx="8115300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minden kerülhet a hála dobozba?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Azért, hogy könnyebben találj ötleteket, itt találsz egy „Hála-kereket”!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hlinkClick r:id="rId4"/>
              </a:rPr>
              <a:t>Kattints ide és forgasd meg minden nap, akár többször is!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mindenért tudsz hálát adni? Írd föl – ha lehet 21 napon keresztül! </a:t>
            </a:r>
            <a:r>
              <a:rPr lang="hu-HU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hu-HU" sz="2800" dirty="0" smtClean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649686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2" name="Felhő 1"/>
          <p:cNvSpPr/>
          <p:nvPr/>
        </p:nvSpPr>
        <p:spPr>
          <a:xfrm>
            <a:off x="767444" y="228600"/>
            <a:ext cx="11005456" cy="597625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solidFill>
                <a:schemeClr val="tx1"/>
              </a:solidFill>
            </a:endParaRP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Képzeld el, hogy úton vagy egy nem túl távoli városba. Egészen megszokott, hétköznapi az utad! Egészen addig, amíg…. </a:t>
            </a: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Útközben találkozol Jézussal, aki éppen a tanítványaival halad el melletted!</a:t>
            </a:r>
          </a:p>
          <a:p>
            <a:pPr algn="ctr"/>
            <a:endParaRPr lang="hu-HU" sz="2600" dirty="0">
              <a:solidFill>
                <a:schemeClr val="tx1"/>
              </a:solidFill>
            </a:endParaRP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Megszólítod….</a:t>
            </a:r>
          </a:p>
          <a:p>
            <a:pPr algn="ctr"/>
            <a:endParaRPr lang="hu-HU" sz="2600" dirty="0">
              <a:solidFill>
                <a:schemeClr val="tx1"/>
              </a:solidFill>
            </a:endParaRP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Mit gondolsz, mit </a:t>
            </a:r>
            <a:r>
              <a:rPr lang="hu-HU" sz="2600" dirty="0" err="1" smtClean="0">
                <a:solidFill>
                  <a:schemeClr val="tx1"/>
                </a:solidFill>
              </a:rPr>
              <a:t>érzel</a:t>
            </a:r>
            <a:r>
              <a:rPr lang="hu-HU" sz="2600" dirty="0" smtClean="0">
                <a:solidFill>
                  <a:schemeClr val="tx1"/>
                </a:solidFill>
              </a:rPr>
              <a:t>? Mit mondasz neki?</a:t>
            </a: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Mit kérsz tőle?  Írd le a válaszaidat a füzetedbe vagy egy lapra!</a:t>
            </a:r>
            <a:endParaRPr lang="hu-H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560128" y="114300"/>
            <a:ext cx="4408714" cy="16864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Jézus gyakran volt úton a tanítványaival. Ilyenkor persze az úton emberekkel is találkozott.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560128" y="2841170"/>
            <a:ext cx="4408714" cy="28085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Egyik alkalommal Jeruzsálem felé haladt, amikor átment Samária és Galilea között.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Keresd meg a térképen, hogy merre járhatott!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7837714" y="5796643"/>
            <a:ext cx="3820886" cy="1061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Lapozz!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1839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8801099" y="4759780"/>
            <a:ext cx="2188030" cy="8654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Ide tartott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653141" y="555171"/>
            <a:ext cx="1632859" cy="11103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Valahol itt járhatott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7837714" y="5796643"/>
            <a:ext cx="3820886" cy="1061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Lapozz a folytatáshoz!</a:t>
            </a:r>
            <a:endParaRPr lang="hu-HU" sz="2400" b="1" dirty="0"/>
          </a:p>
        </p:txBody>
      </p:sp>
      <p:cxnSp>
        <p:nvCxnSpPr>
          <p:cNvPr id="7" name="Egyenes összekötő nyíllal 6"/>
          <p:cNvCxnSpPr>
            <a:stCxn id="4" idx="1"/>
          </p:cNvCxnSpPr>
          <p:nvPr/>
        </p:nvCxnSpPr>
        <p:spPr>
          <a:xfrm flipH="1">
            <a:off x="4588329" y="5192487"/>
            <a:ext cx="4212770" cy="1249135"/>
          </a:xfrm>
          <a:prstGeom prst="straightConnector1">
            <a:avLst/>
          </a:prstGeom>
          <a:ln w="47625">
            <a:solidFill>
              <a:srgbClr val="AE2E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286000" y="1289957"/>
            <a:ext cx="555171" cy="1551214"/>
          </a:xfrm>
          <a:prstGeom prst="straightConnector1">
            <a:avLst/>
          </a:prstGeom>
          <a:ln w="50800">
            <a:solidFill>
              <a:srgbClr val="A51B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2645230" y="2351315"/>
            <a:ext cx="2824842" cy="1779814"/>
          </a:xfrm>
          <a:prstGeom prst="ellipse">
            <a:avLst/>
          </a:prstGeom>
          <a:noFill/>
          <a:ln w="44450">
            <a:solidFill>
              <a:srgbClr val="AE2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8033657" y="408215"/>
            <a:ext cx="3739243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Beért egy faluba és szembejött vele tíz leprás férfi…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5992588" y="146957"/>
            <a:ext cx="6057899" cy="35433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200" dirty="0" smtClean="0">
              <a:solidFill>
                <a:schemeClr val="tx1"/>
              </a:solidFill>
            </a:endParaRPr>
          </a:p>
          <a:p>
            <a:pPr algn="just"/>
            <a:r>
              <a:rPr lang="hu-HU" sz="2200" b="1" dirty="0" smtClean="0">
                <a:solidFill>
                  <a:schemeClr val="tx1"/>
                </a:solidFill>
              </a:rPr>
              <a:t>Egy leprás élete egykor…</a:t>
            </a:r>
          </a:p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A bibliai időkben a lepra nagyon súlyosan fertőző és gyógyíthatatlan betegség volt. Hosszú volt a lappangási ideje és szigorúan távol kellett tartani azokat, akik elkapták. Általában a falvakon, városokon kívül, a családjuktól elszakítva éltek a leprások. Csoportosan jártak és messziről kiáltozniuk kellett, hogy mindenki elkerülje őket.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5992587" y="3984172"/>
            <a:ext cx="6057900" cy="26615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200" dirty="0" smtClean="0">
                <a:solidFill>
                  <a:schemeClr val="tx1"/>
                </a:solidFill>
              </a:rPr>
              <a:t>A </a:t>
            </a:r>
            <a:r>
              <a:rPr lang="hu-HU" sz="2200" dirty="0">
                <a:solidFill>
                  <a:schemeClr val="tx1"/>
                </a:solidFill>
              </a:rPr>
              <a:t>lepra ellenszerét 1946-ban fedezték fel, így a fejlett országokban gyakorlatilag megszűnt a lepraveszély. Ám a szegény országokban ma is ugyanolyan probléma, mert nincs elég pénz a betegek kezelésére</a:t>
            </a:r>
            <a:r>
              <a:rPr lang="hu-HU" sz="2200" dirty="0" smtClean="0">
                <a:solidFill>
                  <a:schemeClr val="tx1"/>
                </a:solidFill>
              </a:rPr>
              <a:t>.</a:t>
            </a:r>
            <a:endParaRPr lang="hu-HU" sz="2200" dirty="0">
              <a:solidFill>
                <a:schemeClr val="tx1"/>
              </a:solidFill>
            </a:endParaRPr>
          </a:p>
          <a:p>
            <a:pPr algn="just"/>
            <a:r>
              <a:rPr lang="hu-HU" sz="2200" dirty="0">
                <a:solidFill>
                  <a:schemeClr val="tx1"/>
                </a:solidFill>
              </a:rPr>
              <a:t>A világon jelenleg 10–12 millió leprás él, főleg a trópusi országokban.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114300" y="375557"/>
            <a:ext cx="3951514" cy="3608615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Nézz utána a Bibliádban, hogy mi történt Jézussal és a leprásokkal!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Lukács evangéliuma 17,11-19 versekben megtalálhatod.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3"/>
              </a:rPr>
              <a:t>IDE kattintva online is elolvashatod!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2184776" y="326572"/>
            <a:ext cx="10007224" cy="6319158"/>
          </a:xfrm>
          <a:prstGeom prst="roundRect">
            <a:avLst/>
          </a:prstGeom>
          <a:noFill/>
          <a:ln w="31750">
            <a:solidFill>
              <a:srgbClr val="A51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Mit mond a Biblia a betegségről és az egészségről?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Biblia korában a betegség jelenthetett testi vagy lelki problémát. Akkor is léteztek fertőző, sőt gyógyíthatatlan betegségek is. Aki beteg lett, azt teljes egészében érinthette a betegsége. Például hatással volt a családjára, a munkájára, a megélhetésére.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Olvashatunk csodálatos gyógyulásokról. Akár meglepő, gyógyíthatatlannak hitt betegségek esetében is. Például Illés prófétán keresztül Isten meggyógyította a leprás </a:t>
            </a:r>
            <a:r>
              <a:rPr lang="hu-HU" sz="2400" dirty="0" err="1" smtClean="0">
                <a:solidFill>
                  <a:schemeClr val="tx1"/>
                </a:solidFill>
              </a:rPr>
              <a:t>Naamánt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(tavaly tanulhattál róla. 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) 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Jézus sok beteget gyógyított, halottakat támasztott föl. Például Lázárt vagy a </a:t>
            </a:r>
            <a:r>
              <a:rPr lang="hu-HU" sz="2400" dirty="0" err="1" smtClean="0">
                <a:solidFill>
                  <a:schemeClr val="tx1"/>
                </a:solidFill>
              </a:rPr>
              <a:t>naini</a:t>
            </a:r>
            <a:r>
              <a:rPr lang="hu-HU" sz="2400" dirty="0" smtClean="0">
                <a:solidFill>
                  <a:schemeClr val="tx1"/>
                </a:solidFill>
              </a:rPr>
              <a:t> ifjút. De meggyógyított olyan embereket is, akik nem tudtak járni, nem láttak, vagy más téren szenvedtek.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 Ezzel is azt mutatta, hogy Isten számára nincs lehetetlen. Isten hatalma sok módon megnyilvánulhat. Amikor az emberi erő néha nem lát megoldást, Isten ott is tud segítséget adni.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2184776" y="326572"/>
            <a:ext cx="10007224" cy="6319158"/>
          </a:xfrm>
          <a:prstGeom prst="roundRect">
            <a:avLst/>
          </a:prstGeom>
          <a:noFill/>
          <a:ln w="31750">
            <a:solidFill>
              <a:srgbClr val="A51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Az ószövetségi gondolkodásmód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Ha a Bibliát olvassuk, azt látjuk, hogy az Ószövetség korában a bűn és a betegség fogalma szorosan összekapcsolódott. Aki beteg volt, arra a köz gondolkodás rámondta, hogy vagy ő, vagy a szülei valamilyen bűnt követett el és annak a következménye az ő betegsége. 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Mit gondol Jézus a betegségről és az egészségről?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Jézus elválasztotta egymástól a betegség és a bűn fogalmát. Inkább egy másik fogalommal kapcsolta össze: hit és gyógyulás között van szoros kapcsolat. Többek között erről is szól a tíz leprás története.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Jézus számára egészségesnek lenni nemcsak annyit jelent, hogy valaki a testi, lelki betegségétől megszabadul. Az is lehet egészséges, akinek esetleg valamilyen betegsége megmarad.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Hogyan?  - Olvasd el a következő oldalon!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2122</TotalTime>
  <Words>1130</Words>
  <Application>Microsoft Office PowerPoint</Application>
  <PresentationFormat>Szélesvásznú</PresentationFormat>
  <Paragraphs>102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Gergo</cp:lastModifiedBy>
  <cp:revision>253</cp:revision>
  <dcterms:created xsi:type="dcterms:W3CDTF">2020-03-16T06:58:02Z</dcterms:created>
  <dcterms:modified xsi:type="dcterms:W3CDTF">2021-06-03T07:22:57Z</dcterms:modified>
</cp:coreProperties>
</file>