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354" r:id="rId3"/>
    <p:sldId id="361" r:id="rId4"/>
    <p:sldId id="363" r:id="rId5"/>
    <p:sldId id="365" r:id="rId6"/>
    <p:sldId id="281" r:id="rId7"/>
    <p:sldId id="307" r:id="rId8"/>
    <p:sldId id="364" r:id="rId9"/>
    <p:sldId id="357" r:id="rId10"/>
    <p:sldId id="353" r:id="rId11"/>
    <p:sldId id="355" r:id="rId12"/>
    <p:sldId id="305" r:id="rId13"/>
    <p:sldId id="306" r:id="rId1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18D"/>
    <a:srgbClr val="FDFAE2"/>
    <a:srgbClr val="773D22"/>
    <a:srgbClr val="F8974E"/>
    <a:srgbClr val="F7D097"/>
    <a:srgbClr val="F1B051"/>
    <a:srgbClr val="AE2E51"/>
    <a:srgbClr val="CAE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u-HU" smtClean="0"/>
              <a:t>Mintacím szerkesztése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0493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u-HU" smtClean="0"/>
              <a:t>Mintacím szerkesztése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8915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smtClean="0"/>
              <a:t>Mintacím szerkesztése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97176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u-HU" smtClean="0"/>
              <a:t>Mintacím szerkesztése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smtClean="0"/>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4528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smtClean="0"/>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smtClean="0"/>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012766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u-HU" smtClean="0"/>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smtClean="0"/>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5034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06777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u-HU" smtClean="0"/>
              <a:t>Mintacím szerkesztése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0697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u-HU" smtClean="0"/>
              <a:t>Mintacím szerkesztése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8806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5759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6845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364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0253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0493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u-HU" smtClean="0"/>
              <a:t>Mintacím szerkesztése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7048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3157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u-HU" smtClean="0"/>
              <a:t>Mintacím szerkesztése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C5ED15-7EEE-4CDA-8C70-F56416C474FC}" type="datetimeFigureOut">
              <a:rPr kumimoji="0" lang="hu-HU"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2021. 07. 20.</a:t>
            </a:fld>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57BEBE-53AD-4B6C-8263-DB5E0EDE4E7C}" type="slidenum">
              <a:rPr kumimoji="0" lang="hu-HU"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650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ps.com/downloa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FQlBnHsdQ3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ixabay.hu/" TargetMode="External"/><Relationship Id="rId2" Type="http://schemas.openxmlformats.org/officeDocument/2006/relationships/hyperlink" Target="http://www.unsplash.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4vbwahFTjHA"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abibliamindenkie.hu/uj/PSA/13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1" y="7886"/>
            <a:ext cx="12192000" cy="830997"/>
          </a:xfrm>
          <a:prstGeom prst="rect">
            <a:avLst/>
          </a:prstGeom>
          <a:solidFill>
            <a:srgbClr val="CAEBF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4800" dirty="0" smtClean="0">
                <a:solidFill>
                  <a:srgbClr val="AE2E51"/>
                </a:solidFill>
                <a:latin typeface="Arial" panose="020B0604020202020204" pitchFamily="34" charset="0"/>
                <a:cs typeface="Arial" panose="020B0604020202020204" pitchFamily="34" charset="0"/>
              </a:rPr>
              <a:t>Életünk Isten előtt van!  </a:t>
            </a:r>
            <a:r>
              <a:rPr lang="hu-HU" sz="3000" dirty="0" smtClean="0">
                <a:solidFill>
                  <a:srgbClr val="AE2E51"/>
                </a:solidFill>
                <a:latin typeface="Arial" panose="020B0604020202020204" pitchFamily="34" charset="0"/>
                <a:cs typeface="Arial" panose="020B0604020202020204" pitchFamily="34" charset="0"/>
              </a:rPr>
              <a:t>  </a:t>
            </a:r>
            <a:endParaRPr kumimoji="0" lang="hu-HU" sz="3000" b="0" i="0" u="none" strike="noStrike" kern="1200" cap="none" spc="0" normalizeH="0" baseline="0" noProof="0" dirty="0">
              <a:ln>
                <a:noFill/>
              </a:ln>
              <a:solidFill>
                <a:srgbClr val="AE2E51"/>
              </a:solidFill>
              <a:effectLst/>
              <a:uLnTx/>
              <a:uFillTx/>
              <a:latin typeface="Arial" panose="020B0604020202020204" pitchFamily="34" charset="0"/>
              <a:cs typeface="Arial" panose="020B0604020202020204" pitchFamily="34" charset="0"/>
            </a:endParaRPr>
          </a:p>
        </p:txBody>
      </p:sp>
      <p:sp>
        <p:nvSpPr>
          <p:cNvPr id="13" name="Szövegdoboz 12"/>
          <p:cNvSpPr txBox="1"/>
          <p:nvPr/>
        </p:nvSpPr>
        <p:spPr>
          <a:xfrm>
            <a:off x="7824029" y="3256571"/>
            <a:ext cx="4247787" cy="3416320"/>
          </a:xfrm>
          <a:prstGeom prst="rect">
            <a:avLst/>
          </a:prstGeom>
          <a:noFill/>
          <a:ln w="47625">
            <a:gradFill>
              <a:gsLst>
                <a:gs pos="0">
                  <a:srgbClr val="AE2E5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u-HU" sz="2400" b="1" dirty="0">
              <a:solidFill>
                <a:srgbClr val="AE2E5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smtClean="0">
                <a:ln>
                  <a:noFill/>
                </a:ln>
                <a:solidFill>
                  <a:srgbClr val="AE2E51"/>
                </a:solidFill>
                <a:effectLst/>
                <a:uLnTx/>
                <a:uFillTx/>
                <a:latin typeface="Arial" panose="020B0604020202020204" pitchFamily="34" charset="0"/>
                <a:cs typeface="Arial" panose="020B0604020202020204" pitchFamily="34" charset="0"/>
              </a:rPr>
              <a:t>Fontos</a:t>
            </a:r>
            <a:r>
              <a:rPr kumimoji="0" lang="hu-HU" sz="2400" b="1" i="0" u="none" strike="noStrike" kern="1200" cap="none" spc="0" normalizeH="0" noProof="0" dirty="0" smtClean="0">
                <a:ln>
                  <a:noFill/>
                </a:ln>
                <a:solidFill>
                  <a:srgbClr val="AE2E51"/>
                </a:solidFill>
                <a:effectLst/>
                <a:uLnTx/>
                <a:uFillTx/>
                <a:latin typeface="Arial" panose="020B0604020202020204" pitchFamily="34" charset="0"/>
                <a:cs typeface="Arial" panose="020B0604020202020204" pitchFamily="34" charset="0"/>
              </a:rPr>
              <a:t> technikai információ:</a:t>
            </a:r>
            <a:endParaRPr kumimoji="0" lang="hu-HU" sz="2400" b="1" i="0" u="none" strike="noStrike" kern="1200" cap="none" spc="0" normalizeH="0" baseline="0" noProof="0" dirty="0" smtClean="0">
              <a:ln>
                <a:noFill/>
              </a:ln>
              <a:solidFill>
                <a:srgbClr val="AE2E5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smtClean="0">
              <a:ln>
                <a:noFill/>
              </a:ln>
              <a:solidFill>
                <a:srgbClr val="AE2E5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u-HU" sz="2400" b="1" dirty="0" smtClean="0">
                <a:solidFill>
                  <a:srgbClr val="AE2E51"/>
                </a:solidFill>
                <a:latin typeface="Arial" panose="020B0604020202020204" pitchFamily="34" charset="0"/>
                <a:cs typeface="Arial" panose="020B0604020202020204" pitchFamily="34" charset="0"/>
              </a:rPr>
              <a:t>A PPT-t diavetítésben érdemes nézni, mert akkor a linkek egyszerű kattintásra is működnek!</a:t>
            </a:r>
            <a:endParaRPr kumimoji="0" lang="hu-HU" sz="2400" b="1" i="0" u="none" strike="noStrike" kern="1200" cap="none" spc="0" normalizeH="0" baseline="0" noProof="0" dirty="0" smtClean="0">
              <a:ln>
                <a:noFill/>
              </a:ln>
              <a:solidFill>
                <a:srgbClr val="AE2E5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a:ln>
                <a:noFill/>
              </a:ln>
              <a:solidFill>
                <a:srgbClr val="AE2E51"/>
              </a:solidFill>
              <a:effectLst/>
              <a:uLnTx/>
              <a:uFillTx/>
              <a:latin typeface="Arial" panose="020B0604020202020204" pitchFamily="34" charset="0"/>
              <a:cs typeface="Arial" panose="020B0604020202020204" pitchFamily="34" charset="0"/>
            </a:endParaRPr>
          </a:p>
        </p:txBody>
      </p:sp>
      <p:sp>
        <p:nvSpPr>
          <p:cNvPr id="3" name="Szövegdoboz 2"/>
          <p:cNvSpPr txBox="1"/>
          <p:nvPr/>
        </p:nvSpPr>
        <p:spPr>
          <a:xfrm>
            <a:off x="7924527" y="1036210"/>
            <a:ext cx="4147289" cy="707886"/>
          </a:xfrm>
          <a:prstGeom prst="rect">
            <a:avLst/>
          </a:prstGeom>
          <a:noFill/>
        </p:spPr>
        <p:txBody>
          <a:bodyPr wrap="none" rtlCol="0">
            <a:spAutoFit/>
          </a:bodyPr>
          <a:lstStyle/>
          <a:p>
            <a:r>
              <a:rPr lang="hu-HU" sz="4000" dirty="0" smtClean="0">
                <a:latin typeface="Arial" panose="020B0604020202020204" pitchFamily="34" charset="0"/>
                <a:cs typeface="Arial" panose="020B0604020202020204" pitchFamily="34" charset="0"/>
              </a:rPr>
              <a:t>Áldás, Békesség!</a:t>
            </a:r>
            <a:endParaRPr lang="hu-HU" sz="4000" dirty="0">
              <a:latin typeface="Arial" panose="020B0604020202020204" pitchFamily="34" charset="0"/>
              <a:cs typeface="Arial" panose="020B0604020202020204" pitchFamily="34" charset="0"/>
            </a:endParaRPr>
          </a:p>
        </p:txBody>
      </p:sp>
      <p:sp>
        <p:nvSpPr>
          <p:cNvPr id="2" name="Lekerekített téglalap 1"/>
          <p:cNvSpPr/>
          <p:nvPr/>
        </p:nvSpPr>
        <p:spPr>
          <a:xfrm>
            <a:off x="376618" y="1651355"/>
            <a:ext cx="3991350" cy="144614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hu-HU" sz="2600" dirty="0" smtClean="0">
                <a:solidFill>
                  <a:schemeClr val="tx2">
                    <a:lumMod val="50000"/>
                  </a:schemeClr>
                </a:solidFill>
                <a:latin typeface="Arial" panose="020B0604020202020204" pitchFamily="34" charset="0"/>
                <a:cs typeface="Arial" panose="020B0604020202020204" pitchFamily="34" charset="0"/>
              </a:rPr>
              <a:t>A mai óra címe:</a:t>
            </a:r>
          </a:p>
          <a:p>
            <a:pPr lvl="0" algn="ctr">
              <a:defRPr/>
            </a:pPr>
            <a:r>
              <a:rPr lang="hu-HU" sz="2600" dirty="0" smtClean="0">
                <a:solidFill>
                  <a:schemeClr val="tx2">
                    <a:lumMod val="50000"/>
                  </a:schemeClr>
                </a:solidFill>
                <a:latin typeface="Arial" panose="020B0604020202020204" pitchFamily="34" charset="0"/>
                <a:cs typeface="Arial" panose="020B0604020202020204" pitchFamily="34" charset="0"/>
              </a:rPr>
              <a:t>Életünk Isten előtt van</a:t>
            </a:r>
            <a:endParaRPr lang="hu-HU" sz="2600" dirty="0">
              <a:solidFill>
                <a:schemeClr val="tx2">
                  <a:lumMod val="50000"/>
                </a:schemeClr>
              </a:solidFill>
              <a:latin typeface="Arial" panose="020B0604020202020204" pitchFamily="34" charset="0"/>
              <a:cs typeface="Arial" panose="020B0604020202020204" pitchFamily="34" charset="0"/>
            </a:endParaRPr>
          </a:p>
        </p:txBody>
      </p:sp>
      <p:sp>
        <p:nvSpPr>
          <p:cNvPr id="4" name="Téglalap 3"/>
          <p:cNvSpPr/>
          <p:nvPr/>
        </p:nvSpPr>
        <p:spPr>
          <a:xfrm>
            <a:off x="324299" y="5103231"/>
            <a:ext cx="7301753" cy="1569660"/>
          </a:xfrm>
          <a:prstGeom prst="rect">
            <a:avLst/>
          </a:prstGeom>
          <a:solidFill>
            <a:schemeClr val="accent4">
              <a:lumMod val="20000"/>
              <a:lumOff val="80000"/>
            </a:schemeClr>
          </a:solidFill>
        </p:spPr>
        <p:txBody>
          <a:bodyPr wrap="square">
            <a:spAutoFit/>
          </a:bodyPr>
          <a:lstStyle/>
          <a:p>
            <a:r>
              <a:rPr lang="hu-HU" sz="2400" dirty="0" smtClean="0">
                <a:solidFill>
                  <a:schemeClr val="accent6">
                    <a:lumMod val="50000"/>
                  </a:schemeClr>
                </a:solidFill>
                <a:latin typeface="Helvetica Neue"/>
              </a:rPr>
              <a:t>Javaslat: </a:t>
            </a:r>
            <a:r>
              <a:rPr lang="hu-HU" sz="2400" dirty="0">
                <a:solidFill>
                  <a:schemeClr val="accent6">
                    <a:lumMod val="50000"/>
                  </a:schemeClr>
                </a:solidFill>
                <a:latin typeface="Helvetica Neue"/>
              </a:rPr>
              <a:t>A</a:t>
            </a:r>
            <a:r>
              <a:rPr lang="hu-HU" sz="2400" dirty="0" smtClean="0">
                <a:solidFill>
                  <a:schemeClr val="accent6">
                    <a:lumMod val="50000"/>
                  </a:schemeClr>
                </a:solidFill>
                <a:latin typeface="Helvetica Neue"/>
              </a:rPr>
              <a:t> </a:t>
            </a:r>
            <a:r>
              <a:rPr lang="hu-HU" sz="2400" dirty="0">
                <a:solidFill>
                  <a:schemeClr val="accent6">
                    <a:lumMod val="50000"/>
                  </a:schemeClr>
                </a:solidFill>
                <a:latin typeface="Helvetica Neue"/>
              </a:rPr>
              <a:t>PPT fájlok megjelenítéséhez használják a WPS Office ingyenes verzióját </a:t>
            </a:r>
            <a:r>
              <a:rPr lang="hu-HU" sz="2400" dirty="0" smtClean="0">
                <a:solidFill>
                  <a:schemeClr val="accent6">
                    <a:lumMod val="50000"/>
                  </a:schemeClr>
                </a:solidFill>
                <a:latin typeface="Helvetica Neue"/>
              </a:rPr>
              <a:t>(Letölthető </a:t>
            </a:r>
            <a:r>
              <a:rPr lang="hu-HU" sz="2400" dirty="0">
                <a:solidFill>
                  <a:schemeClr val="accent6">
                    <a:lumMod val="50000"/>
                  </a:schemeClr>
                </a:solidFill>
                <a:latin typeface="Helvetica Neue"/>
              </a:rPr>
              <a:t>innen: </a:t>
            </a:r>
            <a:r>
              <a:rPr lang="hu-HU" sz="2400" dirty="0">
                <a:solidFill>
                  <a:schemeClr val="accent6">
                    <a:lumMod val="50000"/>
                  </a:schemeClr>
                </a:solidFill>
                <a:latin typeface="Helvetica Neue"/>
                <a:hlinkClick r:id="rId2"/>
              </a:rPr>
              <a:t>WPS Office letöltések</a:t>
            </a:r>
            <a:r>
              <a:rPr lang="hu-HU" sz="2400" dirty="0">
                <a:solidFill>
                  <a:schemeClr val="accent6">
                    <a:lumMod val="50000"/>
                  </a:schemeClr>
                </a:solidFill>
                <a:latin typeface="Helvetica Neue"/>
              </a:rPr>
              <a:t> </a:t>
            </a:r>
            <a:r>
              <a:rPr lang="hu-HU" sz="2400" dirty="0" smtClean="0">
                <a:solidFill>
                  <a:schemeClr val="accent6">
                    <a:lumMod val="50000"/>
                  </a:schemeClr>
                </a:solidFill>
                <a:latin typeface="Helvetica Neue"/>
              </a:rPr>
              <a:t>). Az alkalmazás </a:t>
            </a:r>
            <a:r>
              <a:rPr lang="hu-HU" sz="2400" dirty="0">
                <a:solidFill>
                  <a:schemeClr val="accent6">
                    <a:lumMod val="50000"/>
                  </a:schemeClr>
                </a:solidFill>
                <a:latin typeface="Helvetica Neue"/>
              </a:rPr>
              <a:t>elérhető Windows-</a:t>
            </a:r>
            <a:r>
              <a:rPr lang="hu-HU" sz="2400" dirty="0" err="1">
                <a:solidFill>
                  <a:schemeClr val="accent6">
                    <a:lumMod val="50000"/>
                  </a:schemeClr>
                </a:solidFill>
                <a:latin typeface="Helvetica Neue"/>
              </a:rPr>
              <a:t>os</a:t>
            </a:r>
            <a:r>
              <a:rPr lang="hu-HU" sz="2400" dirty="0">
                <a:solidFill>
                  <a:schemeClr val="accent6">
                    <a:lumMod val="50000"/>
                  </a:schemeClr>
                </a:solidFill>
                <a:latin typeface="Helvetica Neue"/>
              </a:rPr>
              <a:t> és </a:t>
            </a:r>
            <a:r>
              <a:rPr lang="hu-HU" sz="2400" dirty="0" err="1">
                <a:solidFill>
                  <a:schemeClr val="accent6">
                    <a:lumMod val="50000"/>
                  </a:schemeClr>
                </a:solidFill>
                <a:latin typeface="Helvetica Neue"/>
              </a:rPr>
              <a:t>Android-os</a:t>
            </a:r>
            <a:r>
              <a:rPr lang="hu-HU" sz="2400" dirty="0">
                <a:solidFill>
                  <a:schemeClr val="accent6">
                    <a:lumMod val="50000"/>
                  </a:schemeClr>
                </a:solidFill>
                <a:latin typeface="Helvetica Neue"/>
              </a:rPr>
              <a:t> platformokra </a:t>
            </a:r>
            <a:r>
              <a:rPr lang="hu-HU" sz="2400" dirty="0" smtClean="0">
                <a:solidFill>
                  <a:schemeClr val="accent6">
                    <a:lumMod val="50000"/>
                  </a:schemeClr>
                </a:solidFill>
                <a:latin typeface="Helvetica Neue"/>
              </a:rPr>
              <a:t>is</a:t>
            </a:r>
            <a:r>
              <a:rPr lang="hu-HU" sz="2400" dirty="0">
                <a:solidFill>
                  <a:schemeClr val="accent6">
                    <a:lumMod val="50000"/>
                  </a:schemeClr>
                </a:solidFill>
                <a:latin typeface="Helvetica Neue"/>
              </a:rPr>
              <a:t>!</a:t>
            </a:r>
            <a:endParaRPr lang="hu-HU" sz="2400" dirty="0">
              <a:solidFill>
                <a:schemeClr val="accent6">
                  <a:lumMod val="50000"/>
                </a:schemeClr>
              </a:solidFill>
            </a:endParaRPr>
          </a:p>
        </p:txBody>
      </p:sp>
      <p:pic>
        <p:nvPicPr>
          <p:cNvPr id="7" name="Kép 6"/>
          <p:cNvPicPr>
            <a:picLocks noChangeAspect="1"/>
          </p:cNvPicPr>
          <p:nvPr/>
        </p:nvPicPr>
        <p:blipFill>
          <a:blip r:embed="rId3"/>
          <a:stretch>
            <a:fillRect/>
          </a:stretch>
        </p:blipFill>
        <p:spPr>
          <a:xfrm>
            <a:off x="4676353" y="1077604"/>
            <a:ext cx="2839292" cy="3786905"/>
          </a:xfrm>
          <a:prstGeom prst="rect">
            <a:avLst/>
          </a:prstGeom>
        </p:spPr>
      </p:pic>
    </p:spTree>
    <p:extLst>
      <p:ext uri="{BB962C8B-B14F-4D97-AF65-F5344CB8AC3E}">
        <p14:creationId xmlns:p14="http://schemas.microsoft.com/office/powerpoint/2010/main" val="28618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87909" y="424870"/>
            <a:ext cx="8911687" cy="982621"/>
          </a:xfrm>
          <a:solidFill>
            <a:schemeClr val="accent6">
              <a:lumMod val="40000"/>
              <a:lumOff val="60000"/>
            </a:schemeClr>
          </a:solidFill>
        </p:spPr>
        <p:txBody>
          <a:bodyPr/>
          <a:lstStyle/>
          <a:p>
            <a:r>
              <a:rPr lang="hu-HU" dirty="0" smtClean="0">
                <a:latin typeface="Arial" panose="020B0604020202020204" pitchFamily="34" charset="0"/>
                <a:cs typeface="Arial" panose="020B0604020202020204" pitchFamily="34" charset="0"/>
              </a:rPr>
              <a:t>Gondolkozz el a kérdéseken!  </a:t>
            </a:r>
            <a:endParaRPr lang="hu-HU" dirty="0">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a:xfrm>
            <a:off x="1766252" y="1905000"/>
            <a:ext cx="8915400" cy="2667000"/>
          </a:xfrm>
        </p:spPr>
        <p:txBody>
          <a:bodyPr>
            <a:normAutofit/>
          </a:bodyPr>
          <a:lstStyle/>
          <a:p>
            <a:r>
              <a:rPr lang="hu-HU" sz="2600" dirty="0">
                <a:latin typeface="Arial" panose="020B0604020202020204" pitchFamily="34" charset="0"/>
                <a:cs typeface="Arial" panose="020B0604020202020204" pitchFamily="34" charset="0"/>
              </a:rPr>
              <a:t>Szerinted miért fontos </a:t>
            </a:r>
            <a:r>
              <a:rPr lang="hu-HU" sz="2600" dirty="0" smtClean="0">
                <a:latin typeface="Arial" panose="020B0604020202020204" pitchFamily="34" charset="0"/>
                <a:cs typeface="Arial" panose="020B0604020202020204" pitchFamily="34" charset="0"/>
              </a:rPr>
              <a:t>másokat igazán megismerni? </a:t>
            </a:r>
          </a:p>
          <a:p>
            <a:r>
              <a:rPr lang="hu-HU" sz="2600" dirty="0" smtClean="0">
                <a:latin typeface="Arial" panose="020B0604020202020204" pitchFamily="34" charset="0"/>
                <a:cs typeface="Arial" panose="020B0604020202020204" pitchFamily="34" charset="0"/>
              </a:rPr>
              <a:t>Milyen ötleteid vannak, hogyan tudsz másokat jól megismerni?</a:t>
            </a:r>
            <a:endParaRPr lang="hu-HU" sz="2600" dirty="0">
              <a:latin typeface="Arial" panose="020B0604020202020204" pitchFamily="34" charset="0"/>
              <a:cs typeface="Arial" panose="020B0604020202020204" pitchFamily="34" charset="0"/>
            </a:endParaRPr>
          </a:p>
          <a:p>
            <a:r>
              <a:rPr lang="hu-HU" sz="2600" dirty="0" smtClean="0">
                <a:latin typeface="Arial" panose="020B0604020202020204" pitchFamily="34" charset="0"/>
                <a:cs typeface="Arial" panose="020B0604020202020204" pitchFamily="34" charset="0"/>
              </a:rPr>
              <a:t>Mely gyülekezeti alkalmak, találkozók, lehetőségek segítenek abban, hogy közelebb kerülj másokhoz?</a:t>
            </a:r>
          </a:p>
        </p:txBody>
      </p:sp>
      <p:pic>
        <p:nvPicPr>
          <p:cNvPr id="4" name="Kép 3"/>
          <p:cNvPicPr>
            <a:picLocks noChangeAspect="1"/>
          </p:cNvPicPr>
          <p:nvPr/>
        </p:nvPicPr>
        <p:blipFill>
          <a:blip r:embed="rId2"/>
          <a:stretch>
            <a:fillRect/>
          </a:stretch>
        </p:blipFill>
        <p:spPr>
          <a:xfrm>
            <a:off x="385496" y="4943592"/>
            <a:ext cx="1380756" cy="1372999"/>
          </a:xfrm>
          <a:prstGeom prst="rect">
            <a:avLst/>
          </a:prstGeom>
        </p:spPr>
      </p:pic>
      <p:pic>
        <p:nvPicPr>
          <p:cNvPr id="5" name="Kép 4"/>
          <p:cNvPicPr>
            <a:picLocks noChangeAspect="1"/>
          </p:cNvPicPr>
          <p:nvPr/>
        </p:nvPicPr>
        <p:blipFill>
          <a:blip r:embed="rId3"/>
          <a:stretch>
            <a:fillRect/>
          </a:stretch>
        </p:blipFill>
        <p:spPr>
          <a:xfrm>
            <a:off x="9925259" y="185469"/>
            <a:ext cx="1748675" cy="1719531"/>
          </a:xfrm>
          <a:prstGeom prst="rect">
            <a:avLst/>
          </a:prstGeom>
        </p:spPr>
      </p:pic>
      <p:pic>
        <p:nvPicPr>
          <p:cNvPr id="6" name="Kép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27862" y="4477855"/>
            <a:ext cx="2967497" cy="1975196"/>
          </a:xfrm>
          <a:prstGeom prst="rect">
            <a:avLst/>
          </a:prstGeom>
        </p:spPr>
      </p:pic>
      <p:sp>
        <p:nvSpPr>
          <p:cNvPr id="8" name="Folyamatábra: Befejezés 7"/>
          <p:cNvSpPr/>
          <p:nvPr/>
        </p:nvSpPr>
        <p:spPr>
          <a:xfrm>
            <a:off x="2730136" y="4943592"/>
            <a:ext cx="5329647" cy="1509459"/>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sz="3000" dirty="0">
                <a:solidFill>
                  <a:prstClr val="black"/>
                </a:solidFill>
                <a:latin typeface="Arial" panose="020B0604020202020204" pitchFamily="34" charset="0"/>
                <a:cs typeface="Arial" panose="020B0604020202020204" pitchFamily="34" charset="0"/>
              </a:rPr>
              <a:t>Írd le </a:t>
            </a:r>
            <a:r>
              <a:rPr lang="hu-HU" sz="3000" dirty="0" smtClean="0">
                <a:solidFill>
                  <a:prstClr val="black"/>
                </a:solidFill>
                <a:latin typeface="Arial" panose="020B0604020202020204" pitchFamily="34" charset="0"/>
                <a:cs typeface="Arial" panose="020B0604020202020204" pitchFamily="34" charset="0"/>
              </a:rPr>
              <a:t>a gondolataidat </a:t>
            </a:r>
            <a:r>
              <a:rPr lang="hu-HU" sz="3000" dirty="0">
                <a:solidFill>
                  <a:prstClr val="black"/>
                </a:solidFill>
                <a:latin typeface="Arial" panose="020B0604020202020204" pitchFamily="34" charset="0"/>
                <a:cs typeface="Arial" panose="020B0604020202020204" pitchFamily="34" charset="0"/>
              </a:rPr>
              <a:t>a füzetedbe!  </a:t>
            </a:r>
          </a:p>
        </p:txBody>
      </p:sp>
    </p:spTree>
    <p:extLst>
      <p:ext uri="{BB962C8B-B14F-4D97-AF65-F5344CB8AC3E}">
        <p14:creationId xmlns:p14="http://schemas.microsoft.com/office/powerpoint/2010/main" val="232884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7746" y="207570"/>
            <a:ext cx="10273170" cy="1088282"/>
          </a:xfrm>
          <a:solidFill>
            <a:schemeClr val="accent5">
              <a:lumMod val="20000"/>
              <a:lumOff val="80000"/>
            </a:schemeClr>
          </a:solidFill>
        </p:spPr>
        <p:txBody>
          <a:bodyPr>
            <a:normAutofit/>
          </a:bodyPr>
          <a:lstStyle/>
          <a:p>
            <a:r>
              <a:rPr lang="hu-HU" sz="3000" dirty="0" smtClean="0">
                <a:latin typeface="Arial" panose="020B0604020202020204" pitchFamily="34" charset="0"/>
                <a:cs typeface="Arial" panose="020B0604020202020204" pitchFamily="34" charset="0"/>
              </a:rPr>
              <a:t>Nézzük meg ezt a videót!</a:t>
            </a:r>
            <a:r>
              <a:rPr lang="hu-HU" sz="3000" dirty="0">
                <a:latin typeface="Arial" panose="020B0604020202020204" pitchFamily="34" charset="0"/>
                <a:cs typeface="Arial" panose="020B0604020202020204" pitchFamily="34" charset="0"/>
              </a:rPr>
              <a:t/>
            </a:r>
            <a:br>
              <a:rPr lang="hu-HU" sz="3000" dirty="0">
                <a:latin typeface="Arial" panose="020B0604020202020204" pitchFamily="34" charset="0"/>
                <a:cs typeface="Arial" panose="020B0604020202020204" pitchFamily="34" charset="0"/>
              </a:rPr>
            </a:br>
            <a:endParaRPr lang="hu-HU" sz="3000" b="1" dirty="0">
              <a:latin typeface="Arial" panose="020B0604020202020204" pitchFamily="34" charset="0"/>
              <a:cs typeface="Arial" panose="020B0604020202020204" pitchFamily="34" charset="0"/>
            </a:endParaRPr>
          </a:p>
        </p:txBody>
      </p:sp>
      <p:sp>
        <p:nvSpPr>
          <p:cNvPr id="7" name="Szabályos ötszög 6"/>
          <p:cNvSpPr/>
          <p:nvPr/>
        </p:nvSpPr>
        <p:spPr>
          <a:xfrm>
            <a:off x="6913772" y="1777655"/>
            <a:ext cx="3432011" cy="1654299"/>
          </a:xfrm>
          <a:prstGeom prst="pentag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latin typeface="Arial" panose="020B0604020202020204" pitchFamily="34" charset="0"/>
                <a:cs typeface="Arial" panose="020B0604020202020204" pitchFamily="34" charset="0"/>
                <a:hlinkClick r:id="rId2"/>
              </a:rPr>
              <a:t>Ide kattints!</a:t>
            </a:r>
          </a:p>
        </p:txBody>
      </p:sp>
      <p:pic>
        <p:nvPicPr>
          <p:cNvPr id="6" name="Kép 5"/>
          <p:cNvPicPr>
            <a:picLocks noChangeAspect="1"/>
          </p:cNvPicPr>
          <p:nvPr/>
        </p:nvPicPr>
        <p:blipFill>
          <a:blip r:embed="rId3"/>
          <a:stretch>
            <a:fillRect/>
          </a:stretch>
        </p:blipFill>
        <p:spPr>
          <a:xfrm>
            <a:off x="9601509" y="3576752"/>
            <a:ext cx="2366561" cy="3156993"/>
          </a:xfrm>
          <a:prstGeom prst="rect">
            <a:avLst/>
          </a:prstGeom>
        </p:spPr>
      </p:pic>
      <p:sp>
        <p:nvSpPr>
          <p:cNvPr id="8" name="Téglalap 7"/>
          <p:cNvSpPr/>
          <p:nvPr/>
        </p:nvSpPr>
        <p:spPr>
          <a:xfrm>
            <a:off x="487680" y="1770313"/>
            <a:ext cx="6295463" cy="1477328"/>
          </a:xfrm>
          <a:prstGeom prst="rect">
            <a:avLst/>
          </a:prstGeom>
          <a:solidFill>
            <a:schemeClr val="accent3">
              <a:lumMod val="20000"/>
              <a:lumOff val="80000"/>
            </a:schemeClr>
          </a:solidFill>
        </p:spPr>
        <p:txBody>
          <a:bodyPr wrap="square">
            <a:spAutoFit/>
          </a:bodyPr>
          <a:lstStyle/>
          <a:p>
            <a:r>
              <a:rPr lang="hu-HU" sz="3000" b="0" i="0" dirty="0" smtClean="0">
                <a:solidFill>
                  <a:srgbClr val="3B3B3B"/>
                </a:solidFill>
                <a:effectLst/>
                <a:latin typeface="Arial" panose="020B0604020202020204" pitchFamily="34" charset="0"/>
                <a:cs typeface="Arial" panose="020B0604020202020204" pitchFamily="34" charset="0"/>
              </a:rPr>
              <a:t>Az órán tanultak alapján, mit válaszolnál a kérdésre: </a:t>
            </a:r>
          </a:p>
          <a:p>
            <a:r>
              <a:rPr lang="hu-HU" sz="3000" dirty="0" smtClean="0">
                <a:solidFill>
                  <a:srgbClr val="3B3B3B"/>
                </a:solidFill>
                <a:latin typeface="Arial" panose="020B0604020202020204" pitchFamily="34" charset="0"/>
                <a:cs typeface="Arial" panose="020B0604020202020204" pitchFamily="34" charset="0"/>
              </a:rPr>
              <a:t>Szerinted bizonyítható Isten léte? </a:t>
            </a:r>
            <a:endParaRPr lang="hu-HU" sz="3000" b="0" i="0" dirty="0">
              <a:solidFill>
                <a:srgbClr val="3B3B3B"/>
              </a:solidFill>
              <a:effectLst/>
              <a:latin typeface="Arial" panose="020B0604020202020204" pitchFamily="34" charset="0"/>
              <a:cs typeface="Arial" panose="020B0604020202020204" pitchFamily="34" charset="0"/>
            </a:endParaRPr>
          </a:p>
        </p:txBody>
      </p:sp>
      <p:pic>
        <p:nvPicPr>
          <p:cNvPr id="3" name="Kép 2"/>
          <p:cNvPicPr>
            <a:picLocks noChangeAspect="1"/>
          </p:cNvPicPr>
          <p:nvPr/>
        </p:nvPicPr>
        <p:blipFill>
          <a:blip r:embed="rId4"/>
          <a:stretch>
            <a:fillRect/>
          </a:stretch>
        </p:blipFill>
        <p:spPr>
          <a:xfrm>
            <a:off x="9699607" y="177868"/>
            <a:ext cx="2170364" cy="2164268"/>
          </a:xfrm>
          <a:prstGeom prst="rect">
            <a:avLst/>
          </a:prstGeom>
        </p:spPr>
      </p:pic>
      <p:sp>
        <p:nvSpPr>
          <p:cNvPr id="9" name="Folyamatábra: Befejezés 8"/>
          <p:cNvSpPr/>
          <p:nvPr/>
        </p:nvSpPr>
        <p:spPr>
          <a:xfrm>
            <a:off x="2730136" y="4943592"/>
            <a:ext cx="5329647" cy="1509459"/>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sz="3000" dirty="0">
                <a:solidFill>
                  <a:prstClr val="black"/>
                </a:solidFill>
                <a:latin typeface="Arial" panose="020B0604020202020204" pitchFamily="34" charset="0"/>
                <a:cs typeface="Arial" panose="020B0604020202020204" pitchFamily="34" charset="0"/>
              </a:rPr>
              <a:t>Írd le </a:t>
            </a:r>
            <a:r>
              <a:rPr lang="hu-HU" sz="3000" dirty="0" smtClean="0">
                <a:solidFill>
                  <a:prstClr val="black"/>
                </a:solidFill>
                <a:latin typeface="Arial" panose="020B0604020202020204" pitchFamily="34" charset="0"/>
                <a:cs typeface="Arial" panose="020B0604020202020204" pitchFamily="34" charset="0"/>
              </a:rPr>
              <a:t>a gondolataidat </a:t>
            </a:r>
            <a:r>
              <a:rPr lang="hu-HU" sz="3000" dirty="0">
                <a:solidFill>
                  <a:prstClr val="black"/>
                </a:solidFill>
                <a:latin typeface="Arial" panose="020B0604020202020204" pitchFamily="34" charset="0"/>
                <a:cs typeface="Arial" panose="020B0604020202020204" pitchFamily="34" charset="0"/>
              </a:rPr>
              <a:t>a füzetedbe!  </a:t>
            </a:r>
          </a:p>
        </p:txBody>
      </p:sp>
    </p:spTree>
    <p:extLst>
      <p:ext uri="{BB962C8B-B14F-4D97-AF65-F5344CB8AC3E}">
        <p14:creationId xmlns:p14="http://schemas.microsoft.com/office/powerpoint/2010/main" val="368876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ercs függőlegesen 1"/>
          <p:cNvSpPr/>
          <p:nvPr/>
        </p:nvSpPr>
        <p:spPr>
          <a:xfrm>
            <a:off x="1698171" y="35029"/>
            <a:ext cx="7732085" cy="6230983"/>
          </a:xfrm>
          <a:prstGeom prst="vertic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300" i="1" dirty="0" smtClean="0">
              <a:solidFill>
                <a:schemeClr val="accent6">
                  <a:lumMod val="50000"/>
                </a:schemeClr>
              </a:solidFill>
              <a:latin typeface="Arial" panose="020B0604020202020204" pitchFamily="34" charset="0"/>
              <a:cs typeface="Arial" panose="020B0604020202020204" pitchFamily="34" charset="0"/>
            </a:endParaRPr>
          </a:p>
          <a:p>
            <a:pPr algn="ctr"/>
            <a:r>
              <a:rPr lang="hu-HU" sz="2300" dirty="0" smtClean="0">
                <a:solidFill>
                  <a:schemeClr val="accent6">
                    <a:lumMod val="50000"/>
                  </a:schemeClr>
                </a:solidFill>
                <a:latin typeface="Arial" panose="020B0604020202020204" pitchFamily="34" charset="0"/>
                <a:cs typeface="Arial" panose="020B0604020202020204" pitchFamily="34" charset="0"/>
              </a:rPr>
              <a:t>Mi </a:t>
            </a:r>
            <a:r>
              <a:rPr lang="hu-HU" sz="2300" dirty="0">
                <a:solidFill>
                  <a:schemeClr val="accent6">
                    <a:lumMod val="50000"/>
                  </a:schemeClr>
                </a:solidFill>
                <a:latin typeface="Arial" panose="020B0604020202020204" pitchFamily="34" charset="0"/>
                <a:cs typeface="Arial" panose="020B0604020202020204" pitchFamily="34" charset="0"/>
              </a:rPr>
              <a:t>Atyánk, aki a mennyekben vagy, szenteltessék meg a te neved,</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jöjjön el a te országod, legyen meg a te akaratod, amint a mennyben, úgy a földön is;</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smtClean="0">
                <a:solidFill>
                  <a:schemeClr val="accent6">
                    <a:lumMod val="50000"/>
                  </a:schemeClr>
                </a:solidFill>
                <a:latin typeface="Arial" panose="020B0604020202020204" pitchFamily="34" charset="0"/>
                <a:cs typeface="Arial" panose="020B0604020202020204" pitchFamily="34" charset="0"/>
              </a:rPr>
              <a:t>Mindennapi </a:t>
            </a:r>
            <a:r>
              <a:rPr lang="hu-HU" sz="2300" dirty="0">
                <a:solidFill>
                  <a:schemeClr val="accent6">
                    <a:lumMod val="50000"/>
                  </a:schemeClr>
                </a:solidFill>
                <a:latin typeface="Arial" panose="020B0604020202020204" pitchFamily="34" charset="0"/>
                <a:cs typeface="Arial" panose="020B0604020202020204" pitchFamily="34" charset="0"/>
              </a:rPr>
              <a:t>kenyerünket add meg nekünk ma,</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és bocsásd meg vétkeinket, miképpen mi is megbocsátunk az ellenünk vétkezőknek;</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smtClean="0">
                <a:solidFill>
                  <a:schemeClr val="accent6">
                    <a:lumMod val="50000"/>
                  </a:schemeClr>
                </a:solidFill>
                <a:latin typeface="Arial" panose="020B0604020202020204" pitchFamily="34" charset="0"/>
                <a:cs typeface="Arial" panose="020B0604020202020204" pitchFamily="34" charset="0"/>
              </a:rPr>
              <a:t>És </a:t>
            </a:r>
            <a:r>
              <a:rPr lang="hu-HU" sz="2300" dirty="0">
                <a:solidFill>
                  <a:schemeClr val="accent6">
                    <a:lumMod val="50000"/>
                  </a:schemeClr>
                </a:solidFill>
                <a:latin typeface="Arial" panose="020B0604020202020204" pitchFamily="34" charset="0"/>
                <a:cs typeface="Arial" panose="020B0604020202020204" pitchFamily="34" charset="0"/>
              </a:rPr>
              <a:t>ne </a:t>
            </a:r>
            <a:r>
              <a:rPr lang="hu-HU" sz="2300" dirty="0" err="1" smtClean="0">
                <a:solidFill>
                  <a:schemeClr val="accent6">
                    <a:lumMod val="50000"/>
                  </a:schemeClr>
                </a:solidFill>
                <a:latin typeface="Arial" panose="020B0604020202020204" pitchFamily="34" charset="0"/>
                <a:cs typeface="Arial" panose="020B0604020202020204" pitchFamily="34" charset="0"/>
              </a:rPr>
              <a:t>vígy</a:t>
            </a:r>
            <a:r>
              <a:rPr lang="hu-HU" sz="2300" dirty="0" smtClean="0">
                <a:solidFill>
                  <a:schemeClr val="accent6">
                    <a:lumMod val="50000"/>
                  </a:schemeClr>
                </a:solidFill>
                <a:latin typeface="Arial" panose="020B0604020202020204" pitchFamily="34" charset="0"/>
                <a:cs typeface="Arial" panose="020B0604020202020204" pitchFamily="34" charset="0"/>
              </a:rPr>
              <a:t> </a:t>
            </a:r>
            <a:r>
              <a:rPr lang="hu-HU" sz="2300" dirty="0">
                <a:solidFill>
                  <a:schemeClr val="accent6">
                    <a:lumMod val="50000"/>
                  </a:schemeClr>
                </a:solidFill>
                <a:latin typeface="Arial" panose="020B0604020202020204" pitchFamily="34" charset="0"/>
                <a:cs typeface="Arial" panose="020B0604020202020204" pitchFamily="34" charset="0"/>
              </a:rPr>
              <a:t>minket kísértésbe, de szabadíts meg a gonosztól;</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smtClean="0">
                <a:solidFill>
                  <a:schemeClr val="accent6">
                    <a:lumMod val="50000"/>
                  </a:schemeClr>
                </a:solidFill>
                <a:latin typeface="Arial" panose="020B0604020202020204" pitchFamily="34" charset="0"/>
                <a:cs typeface="Arial" panose="020B0604020202020204" pitchFamily="34" charset="0"/>
              </a:rPr>
              <a:t>Mert </a:t>
            </a:r>
            <a:r>
              <a:rPr lang="hu-HU" sz="2300" dirty="0">
                <a:solidFill>
                  <a:schemeClr val="accent6">
                    <a:lumMod val="50000"/>
                  </a:schemeClr>
                </a:solidFill>
                <a:latin typeface="Arial" panose="020B0604020202020204" pitchFamily="34" charset="0"/>
                <a:cs typeface="Arial" panose="020B0604020202020204" pitchFamily="34" charset="0"/>
              </a:rPr>
              <a:t>tied az ország, a hatalom és a dicsőség mindörökké.</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Ámen.</a:t>
            </a:r>
            <a:br>
              <a:rPr lang="hu-HU" sz="2300" dirty="0">
                <a:solidFill>
                  <a:schemeClr val="accent6">
                    <a:lumMod val="50000"/>
                  </a:schemeClr>
                </a:solidFill>
                <a:latin typeface="Arial" panose="020B0604020202020204" pitchFamily="34" charset="0"/>
                <a:cs typeface="Arial" panose="020B0604020202020204" pitchFamily="34" charset="0"/>
              </a:rPr>
            </a:br>
            <a:r>
              <a:rPr lang="hu-HU" sz="2300" dirty="0">
                <a:solidFill>
                  <a:schemeClr val="accent6">
                    <a:lumMod val="50000"/>
                  </a:schemeClr>
                </a:solidFill>
                <a:latin typeface="Arial" panose="020B0604020202020204" pitchFamily="34" charset="0"/>
                <a:cs typeface="Arial" panose="020B0604020202020204" pitchFamily="34" charset="0"/>
              </a:rPr>
              <a:t>(Mt 6,9-13)</a:t>
            </a:r>
          </a:p>
        </p:txBody>
      </p:sp>
      <p:pic>
        <p:nvPicPr>
          <p:cNvPr id="4" name="Kép 3"/>
          <p:cNvPicPr>
            <a:picLocks/>
          </p:cNvPicPr>
          <p:nvPr/>
        </p:nvPicPr>
        <p:blipFill>
          <a:blip r:embed="rId2"/>
          <a:stretch>
            <a:fillRect/>
          </a:stretch>
        </p:blipFill>
        <p:spPr>
          <a:xfrm>
            <a:off x="1322097" y="4911401"/>
            <a:ext cx="1525605" cy="1620027"/>
          </a:xfrm>
          <a:prstGeom prst="rect">
            <a:avLst/>
          </a:prstGeom>
        </p:spPr>
      </p:pic>
      <p:sp>
        <p:nvSpPr>
          <p:cNvPr id="3" name="Szabályos ötszög 2"/>
          <p:cNvSpPr/>
          <p:nvPr/>
        </p:nvSpPr>
        <p:spPr>
          <a:xfrm>
            <a:off x="8007532" y="300212"/>
            <a:ext cx="3535527" cy="1071387"/>
          </a:xfrm>
          <a:prstGeom prst="pent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u-HU" sz="2500" dirty="0" smtClean="0">
                <a:solidFill>
                  <a:schemeClr val="bg1"/>
                </a:solidFill>
                <a:latin typeface="Arial" panose="020B0604020202020204" pitchFamily="34" charset="0"/>
                <a:cs typeface="Arial" panose="020B0604020202020204" pitchFamily="34" charset="0"/>
              </a:rPr>
              <a:t>Imádkozzunk!</a:t>
            </a:r>
            <a:endParaRPr lang="hu-HU"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37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3608431" y="2590827"/>
            <a:ext cx="5554013" cy="1785104"/>
          </a:xfrm>
          <a:prstGeom prst="rect">
            <a:avLst/>
          </a:prstGeom>
          <a:solidFill>
            <a:schemeClr val="accent2">
              <a:lumMod val="60000"/>
              <a:lumOff val="40000"/>
            </a:schemeClr>
          </a:solidFill>
        </p:spPr>
        <p:txBody>
          <a:bodyPr wrap="square" rtlCol="0">
            <a:spAutoFit/>
          </a:bodyPr>
          <a:lstStyle/>
          <a:p>
            <a:r>
              <a:rPr lang="hu-HU" sz="2200" b="1" i="1" dirty="0">
                <a:latin typeface="Arial" panose="020B0604020202020204" pitchFamily="34" charset="0"/>
                <a:cs typeface="Arial" panose="020B0604020202020204" pitchFamily="34" charset="0"/>
              </a:rPr>
              <a:t>„Uram, te megvizsgálsz és ismersz</a:t>
            </a:r>
          </a:p>
          <a:p>
            <a:r>
              <a:rPr lang="hu-HU" sz="2200" b="1" i="1" dirty="0">
                <a:latin typeface="Arial" panose="020B0604020202020204" pitchFamily="34" charset="0"/>
                <a:cs typeface="Arial" panose="020B0604020202020204" pitchFamily="34" charset="0"/>
              </a:rPr>
              <a:t>engem. Szemmel tartod járásomat</a:t>
            </a:r>
          </a:p>
          <a:p>
            <a:r>
              <a:rPr lang="hu-HU" sz="2200" b="1" i="1" dirty="0">
                <a:latin typeface="Arial" panose="020B0604020202020204" pitchFamily="34" charset="0"/>
                <a:cs typeface="Arial" panose="020B0604020202020204" pitchFamily="34" charset="0"/>
              </a:rPr>
              <a:t>és pihenésemet, gondod van</a:t>
            </a:r>
          </a:p>
          <a:p>
            <a:r>
              <a:rPr lang="hu-HU" sz="2200" b="1" i="1" dirty="0">
                <a:latin typeface="Arial" panose="020B0604020202020204" pitchFamily="34" charset="0"/>
                <a:cs typeface="Arial" panose="020B0604020202020204" pitchFamily="34" charset="0"/>
              </a:rPr>
              <a:t>minden utamra.”</a:t>
            </a:r>
          </a:p>
          <a:p>
            <a:r>
              <a:rPr lang="hu-HU" sz="2200" dirty="0">
                <a:latin typeface="Arial" panose="020B0604020202020204" pitchFamily="34" charset="0"/>
                <a:cs typeface="Arial" panose="020B0604020202020204" pitchFamily="34" charset="0"/>
              </a:rPr>
              <a:t>Zsoltárok 139,1.3</a:t>
            </a:r>
          </a:p>
        </p:txBody>
      </p:sp>
      <p:sp>
        <p:nvSpPr>
          <p:cNvPr id="13" name="Téglalap 12"/>
          <p:cNvSpPr/>
          <p:nvPr/>
        </p:nvSpPr>
        <p:spPr>
          <a:xfrm>
            <a:off x="2638575" y="310801"/>
            <a:ext cx="6096000" cy="707886"/>
          </a:xfrm>
          <a:prstGeom prst="rect">
            <a:avLst/>
          </a:prstGeom>
          <a:ln w="50800">
            <a:noFill/>
          </a:ln>
        </p:spPr>
        <p:txBody>
          <a:bodyPr>
            <a:spAutoFit/>
          </a:bodyPr>
          <a:lstStyle/>
          <a:p>
            <a:pPr algn="ctr"/>
            <a:r>
              <a:rPr lang="hu-HU" sz="4000" dirty="0">
                <a:solidFill>
                  <a:srgbClr val="AE2E51"/>
                </a:solidFill>
                <a:latin typeface="Times New Roman" panose="02020603050405020304" pitchFamily="18" charset="0"/>
                <a:cs typeface="Times New Roman" panose="02020603050405020304" pitchFamily="18" charset="0"/>
              </a:rPr>
              <a:t> </a:t>
            </a:r>
            <a:r>
              <a:rPr lang="hu-HU" sz="4000" dirty="0" smtClean="0">
                <a:solidFill>
                  <a:srgbClr val="AE2E51"/>
                </a:solidFill>
                <a:latin typeface="Arial" panose="020B0604020202020204" pitchFamily="34" charset="0"/>
                <a:cs typeface="Arial" panose="020B0604020202020204" pitchFamily="34" charset="0"/>
              </a:rPr>
              <a:t>Áldás</a:t>
            </a:r>
            <a:r>
              <a:rPr lang="hu-HU" sz="4000" dirty="0">
                <a:solidFill>
                  <a:srgbClr val="AE2E51"/>
                </a:solidFill>
                <a:latin typeface="Arial" panose="020B0604020202020204" pitchFamily="34" charset="0"/>
                <a:cs typeface="Arial" panose="020B0604020202020204" pitchFamily="34" charset="0"/>
              </a:rPr>
              <a:t>, </a:t>
            </a:r>
            <a:r>
              <a:rPr lang="hu-HU" sz="4000" dirty="0" smtClean="0">
                <a:solidFill>
                  <a:srgbClr val="AE2E51"/>
                </a:solidFill>
                <a:latin typeface="Arial" panose="020B0604020202020204" pitchFamily="34" charset="0"/>
                <a:cs typeface="Arial" panose="020B0604020202020204" pitchFamily="34" charset="0"/>
              </a:rPr>
              <a:t>Békesség</a:t>
            </a:r>
            <a:r>
              <a:rPr lang="hu-HU" sz="4000" dirty="0">
                <a:solidFill>
                  <a:srgbClr val="AE2E51"/>
                </a:solidFill>
                <a:latin typeface="Arial" panose="020B0604020202020204" pitchFamily="34" charset="0"/>
                <a:cs typeface="Arial" panose="020B0604020202020204" pitchFamily="34" charset="0"/>
              </a:rPr>
              <a:t>!</a:t>
            </a:r>
          </a:p>
        </p:txBody>
      </p:sp>
      <p:sp>
        <p:nvSpPr>
          <p:cNvPr id="2" name="Szövegdoboz 1"/>
          <p:cNvSpPr txBox="1"/>
          <p:nvPr/>
        </p:nvSpPr>
        <p:spPr>
          <a:xfrm>
            <a:off x="2512300" y="1566230"/>
            <a:ext cx="8516984" cy="477054"/>
          </a:xfrm>
          <a:prstGeom prst="rect">
            <a:avLst/>
          </a:prstGeom>
          <a:solidFill>
            <a:schemeClr val="accent4">
              <a:lumMod val="20000"/>
              <a:lumOff val="80000"/>
            </a:schemeClr>
          </a:solidFill>
        </p:spPr>
        <p:txBody>
          <a:bodyPr wrap="square" rtlCol="0">
            <a:spAutoFit/>
          </a:bodyPr>
          <a:lstStyle/>
          <a:p>
            <a:r>
              <a:rPr lang="hu-HU" sz="2500" dirty="0" smtClean="0">
                <a:latin typeface="Arial" panose="020B0604020202020204" pitchFamily="34" charset="0"/>
                <a:cs typeface="Arial" panose="020B0604020202020204" pitchFamily="34" charset="0"/>
              </a:rPr>
              <a:t>Jegyezd meg jól ezt az Igét! </a:t>
            </a:r>
          </a:p>
        </p:txBody>
      </p:sp>
      <p:sp>
        <p:nvSpPr>
          <p:cNvPr id="4" name="Lekerekített téglalap 3"/>
          <p:cNvSpPr/>
          <p:nvPr/>
        </p:nvSpPr>
        <p:spPr>
          <a:xfrm>
            <a:off x="611655" y="4873635"/>
            <a:ext cx="5773783" cy="1822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latin typeface="Arial" panose="020B0604020202020204" pitchFamily="34" charset="0"/>
                <a:cs typeface="Arial" panose="020B0604020202020204" pitchFamily="34" charset="0"/>
              </a:rPr>
              <a:t>A PPT-</a:t>
            </a:r>
            <a:r>
              <a:rPr lang="hu-HU" sz="2200" dirty="0" err="1" smtClean="0">
                <a:latin typeface="Arial" panose="020B0604020202020204" pitchFamily="34" charset="0"/>
                <a:cs typeface="Arial" panose="020B0604020202020204" pitchFamily="34" charset="0"/>
              </a:rPr>
              <a:t>ben</a:t>
            </a:r>
            <a:r>
              <a:rPr lang="hu-HU" sz="2200" dirty="0" smtClean="0">
                <a:latin typeface="Arial" panose="020B0604020202020204" pitchFamily="34" charset="0"/>
                <a:cs typeface="Arial" panose="020B0604020202020204" pitchFamily="34" charset="0"/>
              </a:rPr>
              <a:t> felhasznált képek a </a:t>
            </a:r>
            <a:r>
              <a:rPr lang="hu-HU" sz="2200" dirty="0" smtClean="0">
                <a:latin typeface="Arial" panose="020B0604020202020204" pitchFamily="34" charset="0"/>
                <a:cs typeface="Arial" panose="020B0604020202020204" pitchFamily="34" charset="0"/>
                <a:hlinkClick r:id="rId2"/>
              </a:rPr>
              <a:t>www.unsplash.com</a:t>
            </a:r>
            <a:r>
              <a:rPr lang="hu-HU" sz="2200" dirty="0" smtClean="0">
                <a:latin typeface="Arial" panose="020B0604020202020204" pitchFamily="34" charset="0"/>
                <a:cs typeface="Arial" panose="020B0604020202020204" pitchFamily="34" charset="0"/>
              </a:rPr>
              <a:t> és a </a:t>
            </a:r>
            <a:r>
              <a:rPr lang="hu-HU" sz="2200" dirty="0" smtClean="0">
                <a:latin typeface="Arial" panose="020B0604020202020204" pitchFamily="34" charset="0"/>
                <a:cs typeface="Arial" panose="020B0604020202020204" pitchFamily="34" charset="0"/>
                <a:hlinkClick r:id="rId3"/>
              </a:rPr>
              <a:t>www.pixabay.hu</a:t>
            </a:r>
            <a:r>
              <a:rPr lang="hu-HU" sz="2200" dirty="0" smtClean="0">
                <a:latin typeface="Arial" panose="020B0604020202020204" pitchFamily="34" charset="0"/>
                <a:cs typeface="Arial" panose="020B0604020202020204" pitchFamily="34" charset="0"/>
              </a:rPr>
              <a:t>  internetes oldalon találhatóak és ingyenesen letölthetők!</a:t>
            </a:r>
            <a:endParaRPr lang="hu-H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35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943393" y="115385"/>
            <a:ext cx="8697889" cy="2842968"/>
          </a:xfr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t="100000" r="100000"/>
            </a:path>
            <a:tileRect l="-100000" b="-100000"/>
          </a:gradFill>
        </p:spPr>
        <p:txBody>
          <a:bodyPr>
            <a:normAutofit/>
          </a:bodyPr>
          <a:lstStyle/>
          <a:p>
            <a:pPr marL="0" indent="0">
              <a:buNone/>
            </a:pPr>
            <a:r>
              <a:rPr lang="hu-HU" sz="3000" dirty="0" smtClean="0">
                <a:latin typeface="Arial" panose="020B0604020202020204" pitchFamily="34" charset="0"/>
                <a:cs typeface="Arial" panose="020B0604020202020204" pitchFamily="34" charset="0"/>
              </a:rPr>
              <a:t>Nézzük meg együtt a következő videóklipet! </a:t>
            </a:r>
          </a:p>
          <a:p>
            <a:pPr marL="0" indent="0">
              <a:buNone/>
            </a:pPr>
            <a:r>
              <a:rPr lang="hu-HU" sz="3200" dirty="0">
                <a:latin typeface="Arial" panose="020B0604020202020204" pitchFamily="34" charset="0"/>
                <a:cs typeface="Arial" panose="020B0604020202020204" pitchFamily="34" charset="0"/>
              </a:rPr>
              <a:t>Miközben a dalt hallgatod, gondolkozz el ezen a kérdésen: </a:t>
            </a:r>
          </a:p>
          <a:p>
            <a:pPr marL="0" indent="0">
              <a:buNone/>
            </a:pPr>
            <a:endParaRPr lang="hu-HU" sz="3000" dirty="0" smtClean="0">
              <a:latin typeface="Arial" panose="020B0604020202020204" pitchFamily="34" charset="0"/>
              <a:cs typeface="Arial" panose="020B0604020202020204" pitchFamily="34" charset="0"/>
            </a:endParaRPr>
          </a:p>
          <a:p>
            <a:pPr marL="0" indent="0">
              <a:buNone/>
            </a:pPr>
            <a:r>
              <a:rPr lang="hu-HU" sz="3000" b="1" dirty="0" smtClean="0">
                <a:latin typeface="Arial" panose="020B0604020202020204" pitchFamily="34" charset="0"/>
                <a:cs typeface="Arial" panose="020B0604020202020204" pitchFamily="34" charset="0"/>
              </a:rPr>
              <a:t>Ki vagyok én igazán? </a:t>
            </a:r>
            <a:endParaRPr lang="hu-HU" sz="3000" b="1" dirty="0">
              <a:latin typeface="Arial" panose="020B0604020202020204" pitchFamily="34" charset="0"/>
              <a:cs typeface="Arial" panose="020B0604020202020204" pitchFamily="34" charset="0"/>
            </a:endParaRPr>
          </a:p>
        </p:txBody>
      </p:sp>
      <p:pic>
        <p:nvPicPr>
          <p:cNvPr id="10" name="Kép 9"/>
          <p:cNvPicPr>
            <a:picLocks noChangeAspect="1"/>
          </p:cNvPicPr>
          <p:nvPr/>
        </p:nvPicPr>
        <p:blipFill>
          <a:blip r:embed="rId2"/>
          <a:stretch>
            <a:fillRect/>
          </a:stretch>
        </p:blipFill>
        <p:spPr>
          <a:xfrm>
            <a:off x="10031405" y="254151"/>
            <a:ext cx="1669528" cy="1674245"/>
          </a:xfrm>
          <a:prstGeom prst="rect">
            <a:avLst/>
          </a:prstGeom>
        </p:spPr>
      </p:pic>
      <p:sp>
        <p:nvSpPr>
          <p:cNvPr id="8" name="Téglalap 7"/>
          <p:cNvSpPr/>
          <p:nvPr/>
        </p:nvSpPr>
        <p:spPr>
          <a:xfrm>
            <a:off x="2169517" y="1773064"/>
            <a:ext cx="5132620" cy="430887"/>
          </a:xfrm>
          <a:prstGeom prst="rect">
            <a:avLst/>
          </a:prstGeom>
        </p:spPr>
        <p:txBody>
          <a:bodyPr wrap="square">
            <a:spAutoFit/>
          </a:bodyPr>
          <a:lstStyle/>
          <a:p>
            <a:endParaRPr lang="hu-HU" sz="2200" dirty="0"/>
          </a:p>
        </p:txBody>
      </p:sp>
      <p:sp>
        <p:nvSpPr>
          <p:cNvPr id="11" name="Téglalap 10"/>
          <p:cNvSpPr/>
          <p:nvPr/>
        </p:nvSpPr>
        <p:spPr>
          <a:xfrm>
            <a:off x="6096000" y="1497509"/>
            <a:ext cx="6096000" cy="430887"/>
          </a:xfrm>
          <a:prstGeom prst="rect">
            <a:avLst/>
          </a:prstGeom>
        </p:spPr>
        <p:txBody>
          <a:bodyPr>
            <a:spAutoFit/>
          </a:bodyPr>
          <a:lstStyle/>
          <a:p>
            <a:endParaRPr lang="hu-HU" sz="2200" dirty="0">
              <a:latin typeface="Arial" panose="020B0604020202020204" pitchFamily="34" charset="0"/>
              <a:cs typeface="Arial" panose="020B0604020202020204" pitchFamily="34" charset="0"/>
            </a:endParaRPr>
          </a:p>
        </p:txBody>
      </p:sp>
      <p:sp>
        <p:nvSpPr>
          <p:cNvPr id="14" name="Téglalapbuborék 13"/>
          <p:cNvSpPr/>
          <p:nvPr/>
        </p:nvSpPr>
        <p:spPr>
          <a:xfrm>
            <a:off x="7134888" y="3631964"/>
            <a:ext cx="4566045" cy="818398"/>
          </a:xfrm>
          <a:prstGeom prst="wedge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400" dirty="0" smtClean="0">
                <a:latin typeface="Arial" panose="020B0604020202020204" pitchFamily="34" charset="0"/>
                <a:cs typeface="Arial" panose="020B0604020202020204" pitchFamily="34" charset="0"/>
                <a:hlinkClick r:id="rId3"/>
              </a:rPr>
              <a:t>Ide kattints a videó elindításához!</a:t>
            </a:r>
          </a:p>
        </p:txBody>
      </p:sp>
      <p:sp>
        <p:nvSpPr>
          <p:cNvPr id="4" name="Téglalap 3"/>
          <p:cNvSpPr/>
          <p:nvPr/>
        </p:nvSpPr>
        <p:spPr>
          <a:xfrm>
            <a:off x="5765075" y="2699242"/>
            <a:ext cx="6096000" cy="492443"/>
          </a:xfrm>
          <a:prstGeom prst="rect">
            <a:avLst/>
          </a:prstGeom>
        </p:spPr>
        <p:txBody>
          <a:bodyPr>
            <a:spAutoFit/>
          </a:bodyPr>
          <a:lstStyle/>
          <a:p>
            <a:endParaRPr lang="hu-HU" sz="2600" dirty="0">
              <a:latin typeface="Arial" panose="020B0604020202020204" pitchFamily="34" charset="0"/>
              <a:cs typeface="Arial" panose="020B0604020202020204" pitchFamily="34" charset="0"/>
            </a:endParaRPr>
          </a:p>
        </p:txBody>
      </p:sp>
      <p:pic>
        <p:nvPicPr>
          <p:cNvPr id="7" name="Kép 6"/>
          <p:cNvPicPr>
            <a:picLocks noChangeAspect="1"/>
          </p:cNvPicPr>
          <p:nvPr/>
        </p:nvPicPr>
        <p:blipFill>
          <a:blip r:embed="rId4"/>
          <a:stretch>
            <a:fillRect/>
          </a:stretch>
        </p:blipFill>
        <p:spPr>
          <a:xfrm>
            <a:off x="1079544" y="3233908"/>
            <a:ext cx="4762500" cy="3133725"/>
          </a:xfrm>
          <a:prstGeom prst="rect">
            <a:avLst/>
          </a:prstGeom>
        </p:spPr>
      </p:pic>
    </p:spTree>
    <p:extLst>
      <p:ext uri="{BB962C8B-B14F-4D97-AF65-F5344CB8AC3E}">
        <p14:creationId xmlns:p14="http://schemas.microsoft.com/office/powerpoint/2010/main" val="349081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612034" y="390112"/>
            <a:ext cx="10825343" cy="1515887"/>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2700000" scaled="1"/>
            <a:tileRect/>
          </a:gradFill>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u-HU" b="1" dirty="0" smtClean="0">
                <a:latin typeface="Arial" panose="020B0604020202020204" pitchFamily="34" charset="0"/>
                <a:cs typeface="Arial" panose="020B0604020202020204" pitchFamily="34" charset="0"/>
              </a:rPr>
              <a:t>Beszélgessünk! </a:t>
            </a:r>
          </a:p>
          <a:p>
            <a:endParaRPr lang="hu-HU" dirty="0" smtClean="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Válaszolj erre a kérdésre!</a:t>
            </a:r>
          </a:p>
          <a:p>
            <a:endParaRPr lang="hu-HU" dirty="0" smtClean="0">
              <a:latin typeface="Arial" panose="020B0604020202020204" pitchFamily="34" charset="0"/>
              <a:cs typeface="Arial" panose="020B0604020202020204" pitchFamily="34" charset="0"/>
            </a:endParaRPr>
          </a:p>
        </p:txBody>
      </p:sp>
      <p:pic>
        <p:nvPicPr>
          <p:cNvPr id="6" name="Kép 5"/>
          <p:cNvPicPr>
            <a:picLocks noChangeAspect="1"/>
          </p:cNvPicPr>
          <p:nvPr/>
        </p:nvPicPr>
        <p:blipFill>
          <a:blip r:embed="rId2"/>
          <a:stretch>
            <a:fillRect/>
          </a:stretch>
        </p:blipFill>
        <p:spPr>
          <a:xfrm>
            <a:off x="10002154" y="286787"/>
            <a:ext cx="1749704" cy="1725318"/>
          </a:xfrm>
          <a:prstGeom prst="rect">
            <a:avLst/>
          </a:prstGeom>
        </p:spPr>
      </p:pic>
      <p:sp>
        <p:nvSpPr>
          <p:cNvPr id="3" name="Tartalom helye 2"/>
          <p:cNvSpPr>
            <a:spLocks noGrp="1"/>
          </p:cNvSpPr>
          <p:nvPr>
            <p:ph idx="1"/>
          </p:nvPr>
        </p:nvSpPr>
        <p:spPr>
          <a:xfrm>
            <a:off x="1953934" y="2115430"/>
            <a:ext cx="8141541" cy="1028580"/>
          </a:xfrm>
        </p:spPr>
        <p:txBody>
          <a:bodyPr>
            <a:normAutofit/>
          </a:bodyPr>
          <a:lstStyle/>
          <a:p>
            <a:r>
              <a:rPr lang="hu-HU" sz="2400" dirty="0" smtClean="0">
                <a:latin typeface="Arial" panose="020B0604020202020204" pitchFamily="34" charset="0"/>
                <a:cs typeface="Arial" panose="020B0604020202020204" pitchFamily="34" charset="0"/>
              </a:rPr>
              <a:t>Mit gondolsz, ki ismer Téged igazán? </a:t>
            </a:r>
          </a:p>
          <a:p>
            <a:endParaRPr lang="hu-HU" sz="2400" dirty="0" smtClean="0">
              <a:latin typeface="Arial" panose="020B0604020202020204" pitchFamily="34" charset="0"/>
              <a:cs typeface="Arial" panose="020B0604020202020204" pitchFamily="34" charset="0"/>
            </a:endParaRPr>
          </a:p>
          <a:p>
            <a:endParaRPr lang="hu-HU" sz="2400" dirty="0">
              <a:latin typeface="Arial" panose="020B0604020202020204" pitchFamily="34" charset="0"/>
              <a:cs typeface="Arial" panose="020B0604020202020204" pitchFamily="34" charset="0"/>
            </a:endParaRPr>
          </a:p>
        </p:txBody>
      </p:sp>
      <p:sp>
        <p:nvSpPr>
          <p:cNvPr id="8" name="Ellipszis 7"/>
          <p:cNvSpPr/>
          <p:nvPr/>
        </p:nvSpPr>
        <p:spPr>
          <a:xfrm>
            <a:off x="215153" y="2716306"/>
            <a:ext cx="11698941" cy="414169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000" dirty="0" smtClean="0">
                <a:solidFill>
                  <a:srgbClr val="002060"/>
                </a:solidFill>
                <a:latin typeface="Arial" panose="020B0604020202020204" pitchFamily="34" charset="0"/>
                <a:cs typeface="Arial" panose="020B0604020202020204" pitchFamily="34" charset="0"/>
              </a:rPr>
              <a:t>Tudod-e?</a:t>
            </a:r>
          </a:p>
          <a:p>
            <a:pPr marL="457200" indent="-457200" algn="ctr">
              <a:buFont typeface="Wingdings" panose="05000000000000000000" pitchFamily="2" charset="2"/>
              <a:buChar char="ü"/>
            </a:pPr>
            <a:r>
              <a:rPr lang="hu-HU" sz="3000" dirty="0">
                <a:solidFill>
                  <a:srgbClr val="002060"/>
                </a:solidFill>
                <a:latin typeface="Arial" panose="020B0604020202020204" pitchFamily="34" charset="0"/>
                <a:cs typeface="Arial" panose="020B0604020202020204" pitchFamily="34" charset="0"/>
              </a:rPr>
              <a:t>Isten mindenről tud, ami veled történik. Tudja, hogy mit tervezel. </a:t>
            </a:r>
            <a:r>
              <a:rPr lang="hu-HU" sz="3000" dirty="0" smtClean="0">
                <a:solidFill>
                  <a:srgbClr val="002060"/>
                </a:solidFill>
                <a:latin typeface="Arial" panose="020B0604020202020204" pitchFamily="34" charset="0"/>
                <a:cs typeface="Arial" panose="020B0604020202020204" pitchFamily="34" charset="0"/>
              </a:rPr>
              <a:t>Azt is tudja, </a:t>
            </a:r>
            <a:r>
              <a:rPr lang="hu-HU" sz="3000" dirty="0">
                <a:solidFill>
                  <a:srgbClr val="002060"/>
                </a:solidFill>
                <a:latin typeface="Arial" panose="020B0604020202020204" pitchFamily="34" charset="0"/>
                <a:cs typeface="Arial" panose="020B0604020202020204" pitchFamily="34" charset="0"/>
              </a:rPr>
              <a:t>hogy mit szeretnél mondani. Jobban ismer téged, mint bárki más! </a:t>
            </a:r>
            <a:r>
              <a:rPr lang="hu-HU" sz="3000" dirty="0" smtClean="0">
                <a:solidFill>
                  <a:srgbClr val="002060"/>
                </a:solidFill>
                <a:latin typeface="Arial" panose="020B0604020202020204" pitchFamily="34" charset="0"/>
                <a:cs typeface="Arial" panose="020B0604020202020204" pitchFamily="34" charset="0"/>
              </a:rPr>
              <a:t>Bízhatsz benne</a:t>
            </a:r>
            <a:r>
              <a:rPr lang="hu-HU" sz="3000" dirty="0">
                <a:solidFill>
                  <a:srgbClr val="002060"/>
                </a:solidFill>
                <a:latin typeface="Arial" panose="020B0604020202020204" pitchFamily="34" charset="0"/>
                <a:cs typeface="Arial" panose="020B0604020202020204" pitchFamily="34" charset="0"/>
              </a:rPr>
              <a:t>!</a:t>
            </a:r>
          </a:p>
          <a:p>
            <a:pPr marL="457200" indent="-457200" algn="ctr">
              <a:buFont typeface="Wingdings" panose="05000000000000000000" pitchFamily="2" charset="2"/>
              <a:buChar char="ü"/>
            </a:pPr>
            <a:r>
              <a:rPr lang="en-US" sz="3000" dirty="0" err="1">
                <a:solidFill>
                  <a:srgbClr val="002060"/>
                </a:solidFill>
                <a:latin typeface="Arial" panose="020B0604020202020204" pitchFamily="34" charset="0"/>
                <a:cs typeface="Arial" panose="020B0604020202020204" pitchFamily="34" charset="0"/>
              </a:rPr>
              <a:t>Erről</a:t>
            </a:r>
            <a:r>
              <a:rPr lang="en-US" sz="3000" dirty="0">
                <a:solidFill>
                  <a:srgbClr val="002060"/>
                </a:solidFill>
                <a:latin typeface="Arial" panose="020B0604020202020204" pitchFamily="34" charset="0"/>
                <a:cs typeface="Arial" panose="020B0604020202020204" pitchFamily="34" charset="0"/>
              </a:rPr>
              <a:t> </a:t>
            </a:r>
            <a:r>
              <a:rPr lang="hu-HU" sz="3000" dirty="0" smtClean="0">
                <a:solidFill>
                  <a:srgbClr val="002060"/>
                </a:solidFill>
                <a:latin typeface="Arial" panose="020B0604020202020204" pitchFamily="34" charset="0"/>
                <a:cs typeface="Arial" panose="020B0604020202020204" pitchFamily="34" charset="0"/>
              </a:rPr>
              <a:t>az ismeretről és bizalomról </a:t>
            </a:r>
          </a:p>
          <a:p>
            <a:pPr algn="ctr"/>
            <a:r>
              <a:rPr lang="en-US" sz="3000" dirty="0" err="1" smtClean="0">
                <a:solidFill>
                  <a:srgbClr val="002060"/>
                </a:solidFill>
                <a:latin typeface="Arial" panose="020B0604020202020204" pitchFamily="34" charset="0"/>
                <a:cs typeface="Arial" panose="020B0604020202020204" pitchFamily="34" charset="0"/>
              </a:rPr>
              <a:t>szól</a:t>
            </a:r>
            <a:r>
              <a:rPr lang="en-US" sz="3000" dirty="0" smtClean="0">
                <a:solidFill>
                  <a:srgbClr val="002060"/>
                </a:solidFill>
                <a:latin typeface="Arial" panose="020B0604020202020204" pitchFamily="34" charset="0"/>
                <a:cs typeface="Arial" panose="020B0604020202020204" pitchFamily="34" charset="0"/>
              </a:rPr>
              <a:t> </a:t>
            </a:r>
            <a:r>
              <a:rPr lang="en-US" sz="3000" dirty="0">
                <a:solidFill>
                  <a:srgbClr val="002060"/>
                </a:solidFill>
                <a:latin typeface="Arial" panose="020B0604020202020204" pitchFamily="34" charset="0"/>
                <a:cs typeface="Arial" panose="020B0604020202020204" pitchFamily="34" charset="0"/>
              </a:rPr>
              <a:t>a 139. </a:t>
            </a:r>
            <a:r>
              <a:rPr lang="en-US" sz="3000" dirty="0" err="1">
                <a:solidFill>
                  <a:srgbClr val="002060"/>
                </a:solidFill>
                <a:latin typeface="Arial" panose="020B0604020202020204" pitchFamily="34" charset="0"/>
                <a:cs typeface="Arial" panose="020B0604020202020204" pitchFamily="34" charset="0"/>
              </a:rPr>
              <a:t>zsoltár</a:t>
            </a:r>
            <a:r>
              <a:rPr lang="en-US" sz="3000" dirty="0">
                <a:solidFill>
                  <a:srgbClr val="002060"/>
                </a:solidFill>
                <a:latin typeface="Arial" panose="020B0604020202020204" pitchFamily="34" charset="0"/>
                <a:cs typeface="Arial" panose="020B0604020202020204" pitchFamily="34" charset="0"/>
              </a:rPr>
              <a:t> is</a:t>
            </a:r>
            <a:r>
              <a:rPr lang="en-US" sz="3000" dirty="0" smtClean="0">
                <a:solidFill>
                  <a:srgbClr val="002060"/>
                </a:solidFill>
                <a:latin typeface="Arial" panose="020B0604020202020204" pitchFamily="34" charset="0"/>
                <a:cs typeface="Arial" panose="020B0604020202020204" pitchFamily="34" charset="0"/>
              </a:rPr>
              <a:t>.</a:t>
            </a:r>
            <a:r>
              <a:rPr lang="hu-HU" sz="3000" dirty="0" smtClean="0">
                <a:solidFill>
                  <a:srgbClr val="002060"/>
                </a:solidFill>
                <a:latin typeface="Arial" panose="020B0604020202020204" pitchFamily="34" charset="0"/>
                <a:cs typeface="Arial" panose="020B0604020202020204" pitchFamily="34" charset="0"/>
              </a:rPr>
              <a:t> </a:t>
            </a:r>
          </a:p>
          <a:p>
            <a:pPr marL="457200" indent="-457200" algn="ctr">
              <a:buFont typeface="Wingdings" panose="05000000000000000000" pitchFamily="2" charset="2"/>
              <a:buChar char="ü"/>
            </a:pPr>
            <a:r>
              <a:rPr lang="hu-HU" sz="3000" dirty="0" smtClean="0">
                <a:solidFill>
                  <a:srgbClr val="002060"/>
                </a:solidFill>
                <a:latin typeface="Arial" panose="020B0604020202020204" pitchFamily="34" charset="0"/>
                <a:cs typeface="Arial" panose="020B0604020202020204" pitchFamily="34" charset="0"/>
              </a:rPr>
              <a:t>A következő dián elolvashatod!</a:t>
            </a:r>
          </a:p>
          <a:p>
            <a:pPr algn="ctr"/>
            <a:endParaRPr lang="hu-HU" dirty="0"/>
          </a:p>
        </p:txBody>
      </p:sp>
      <p:sp>
        <p:nvSpPr>
          <p:cNvPr id="9" name="Jobbra nyíl 8"/>
          <p:cNvSpPr/>
          <p:nvPr/>
        </p:nvSpPr>
        <p:spPr>
          <a:xfrm>
            <a:off x="9606270" y="6090980"/>
            <a:ext cx="2145587" cy="767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Lapozz!</a:t>
            </a:r>
            <a:endParaRPr lang="hu-H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31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3719" y="328272"/>
            <a:ext cx="8711806" cy="1164351"/>
          </a:xfrm>
          <a:solidFill>
            <a:schemeClr val="accent2">
              <a:lumMod val="20000"/>
              <a:lumOff val="80000"/>
            </a:schemeClr>
          </a:solidFill>
        </p:spPr>
        <p:txBody>
          <a:bodyPr>
            <a:normAutofit fontScale="90000"/>
          </a:bodyPr>
          <a:lstStyle/>
          <a:p>
            <a:r>
              <a:rPr lang="hu-HU" dirty="0" smtClean="0">
                <a:latin typeface="Arial" panose="020B0604020202020204" pitchFamily="34" charset="0"/>
                <a:cs typeface="Arial" panose="020B0604020202020204" pitchFamily="34" charset="0"/>
              </a:rPr>
              <a:t>Olvasd el figyelmesen az itt látható bibliai szöveget</a:t>
            </a:r>
            <a:r>
              <a:rPr lang="hu-HU" dirty="0" smtClean="0">
                <a:latin typeface="Arial" panose="020B0604020202020204" pitchFamily="34" charset="0"/>
                <a:cs typeface="Arial" panose="020B0604020202020204" pitchFamily="34" charset="0"/>
              </a:rPr>
              <a:t>! (Zsolt 139)</a:t>
            </a:r>
            <a:r>
              <a:rPr lang="hu-HU" dirty="0" smtClean="0">
                <a:latin typeface="Arial" panose="020B0604020202020204" pitchFamily="34" charset="0"/>
                <a:cs typeface="Arial" panose="020B0604020202020204" pitchFamily="34" charset="0"/>
              </a:rPr>
              <a:t/>
            </a:r>
            <a:br>
              <a:rPr lang="hu-HU" dirty="0" smtClean="0">
                <a:latin typeface="Arial" panose="020B0604020202020204" pitchFamily="34" charset="0"/>
                <a:cs typeface="Arial" panose="020B0604020202020204" pitchFamily="34" charset="0"/>
              </a:rPr>
            </a:br>
            <a:endParaRPr lang="hu-HU" dirty="0">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a:xfrm>
            <a:off x="397341" y="1662953"/>
            <a:ext cx="9148184" cy="4355292"/>
          </a:xfrm>
          <a:solidFill>
            <a:schemeClr val="accent4">
              <a:lumMod val="20000"/>
              <a:lumOff val="80000"/>
            </a:schemeClr>
          </a:solidFill>
        </p:spPr>
        <p:txBody>
          <a:bodyPr>
            <a:normAutofit fontScale="92500"/>
          </a:bodyPr>
          <a:lstStyle/>
          <a:p>
            <a:pPr marL="0" indent="0">
              <a:buNone/>
            </a:pPr>
            <a:r>
              <a:rPr lang="hu-HU" sz="2200" dirty="0" smtClean="0">
                <a:latin typeface="Arial" panose="020B0604020202020204" pitchFamily="34" charset="0"/>
                <a:cs typeface="Arial" panose="020B0604020202020204" pitchFamily="34" charset="0"/>
              </a:rPr>
              <a:t>„Uram</a:t>
            </a:r>
            <a:r>
              <a:rPr lang="hu-HU" sz="2200" dirty="0">
                <a:latin typeface="Arial" panose="020B0604020202020204" pitchFamily="34" charset="0"/>
                <a:cs typeface="Arial" panose="020B0604020202020204" pitchFamily="34" charset="0"/>
              </a:rPr>
              <a:t>, te megvizsgálsz és ismersz engem. </a:t>
            </a:r>
            <a:r>
              <a:rPr lang="hu-HU" sz="2200" dirty="0" smtClean="0">
                <a:latin typeface="Arial" panose="020B0604020202020204" pitchFamily="34" charset="0"/>
                <a:cs typeface="Arial" panose="020B0604020202020204" pitchFamily="34" charset="0"/>
              </a:rPr>
              <a:t>Tudod</a:t>
            </a:r>
            <a:r>
              <a:rPr lang="hu-HU" sz="2200" dirty="0">
                <a:latin typeface="Arial" panose="020B0604020202020204" pitchFamily="34" charset="0"/>
                <a:cs typeface="Arial" panose="020B0604020202020204" pitchFamily="34" charset="0"/>
              </a:rPr>
              <a:t>, ha leülök vagy ha felállok, messziről is észreveszed szándékomat. </a:t>
            </a:r>
            <a:r>
              <a:rPr lang="hu-HU" sz="2200" dirty="0" smtClean="0">
                <a:latin typeface="Arial" panose="020B0604020202020204" pitchFamily="34" charset="0"/>
                <a:cs typeface="Arial" panose="020B0604020202020204" pitchFamily="34" charset="0"/>
              </a:rPr>
              <a:t>Szemmel </a:t>
            </a:r>
            <a:r>
              <a:rPr lang="hu-HU" sz="2200" dirty="0">
                <a:latin typeface="Arial" panose="020B0604020202020204" pitchFamily="34" charset="0"/>
                <a:cs typeface="Arial" panose="020B0604020202020204" pitchFamily="34" charset="0"/>
              </a:rPr>
              <a:t>tartod járásomat és pihenésemet, gondod van minden utamra. </a:t>
            </a:r>
            <a:r>
              <a:rPr lang="hu-HU" sz="2200" dirty="0" smtClean="0">
                <a:latin typeface="Arial" panose="020B0604020202020204" pitchFamily="34" charset="0"/>
                <a:cs typeface="Arial" panose="020B0604020202020204" pitchFamily="34" charset="0"/>
              </a:rPr>
              <a:t>Még </a:t>
            </a:r>
            <a:r>
              <a:rPr lang="hu-HU" sz="2200" dirty="0">
                <a:latin typeface="Arial" panose="020B0604020202020204" pitchFamily="34" charset="0"/>
                <a:cs typeface="Arial" panose="020B0604020202020204" pitchFamily="34" charset="0"/>
              </a:rPr>
              <a:t>nyelvemen sincs a szó, te már pontosan tudod, Uram. </a:t>
            </a:r>
            <a:r>
              <a:rPr lang="hu-HU" sz="2200" dirty="0" smtClean="0">
                <a:latin typeface="Arial" panose="020B0604020202020204" pitchFamily="34" charset="0"/>
                <a:cs typeface="Arial" panose="020B0604020202020204" pitchFamily="34" charset="0"/>
              </a:rPr>
              <a:t>Minden </a:t>
            </a:r>
            <a:r>
              <a:rPr lang="hu-HU" sz="2200" dirty="0">
                <a:latin typeface="Arial" panose="020B0604020202020204" pitchFamily="34" charset="0"/>
                <a:cs typeface="Arial" panose="020B0604020202020204" pitchFamily="34" charset="0"/>
              </a:rPr>
              <a:t>oldalról </a:t>
            </a:r>
            <a:r>
              <a:rPr lang="hu-HU" sz="2200" dirty="0" err="1">
                <a:latin typeface="Arial" panose="020B0604020202020204" pitchFamily="34" charset="0"/>
                <a:cs typeface="Arial" panose="020B0604020202020204" pitchFamily="34" charset="0"/>
              </a:rPr>
              <a:t>körülfogtál</a:t>
            </a:r>
            <a:r>
              <a:rPr lang="hu-HU" sz="2200" dirty="0">
                <a:latin typeface="Arial" panose="020B0604020202020204" pitchFamily="34" charset="0"/>
                <a:cs typeface="Arial" panose="020B0604020202020204" pitchFamily="34" charset="0"/>
              </a:rPr>
              <a:t>, kezedet rajtam tartod. </a:t>
            </a:r>
            <a:r>
              <a:rPr lang="hu-HU" sz="2200" dirty="0" smtClean="0">
                <a:latin typeface="Arial" panose="020B0604020202020204" pitchFamily="34" charset="0"/>
                <a:cs typeface="Arial" panose="020B0604020202020204" pitchFamily="34" charset="0"/>
              </a:rPr>
              <a:t>Csodálatos </a:t>
            </a:r>
            <a:r>
              <a:rPr lang="hu-HU" sz="2200" dirty="0">
                <a:latin typeface="Arial" panose="020B0604020202020204" pitchFamily="34" charset="0"/>
                <a:cs typeface="Arial" panose="020B0604020202020204" pitchFamily="34" charset="0"/>
              </a:rPr>
              <a:t>nekem ez a tudás, igen magas, nem tudom felfogni. </a:t>
            </a:r>
            <a:r>
              <a:rPr lang="hu-HU" sz="2200" dirty="0" smtClean="0">
                <a:latin typeface="Arial" panose="020B0604020202020204" pitchFamily="34" charset="0"/>
                <a:cs typeface="Arial" panose="020B0604020202020204" pitchFamily="34" charset="0"/>
              </a:rPr>
              <a:t>Hova </a:t>
            </a:r>
            <a:r>
              <a:rPr lang="hu-HU" sz="2200" dirty="0">
                <a:latin typeface="Arial" panose="020B0604020202020204" pitchFamily="34" charset="0"/>
                <a:cs typeface="Arial" panose="020B0604020202020204" pitchFamily="34" charset="0"/>
              </a:rPr>
              <a:t>menjek lelked elől? Orcád elől hova fussak? </a:t>
            </a:r>
            <a:r>
              <a:rPr lang="hu-HU" sz="2200" dirty="0" smtClean="0">
                <a:latin typeface="Arial" panose="020B0604020202020204" pitchFamily="34" charset="0"/>
                <a:cs typeface="Arial" panose="020B0604020202020204" pitchFamily="34" charset="0"/>
              </a:rPr>
              <a:t>Ha </a:t>
            </a:r>
            <a:r>
              <a:rPr lang="hu-HU" sz="2200" dirty="0">
                <a:latin typeface="Arial" panose="020B0604020202020204" pitchFamily="34" charset="0"/>
                <a:cs typeface="Arial" panose="020B0604020202020204" pitchFamily="34" charset="0"/>
              </a:rPr>
              <a:t>a mennybe szállnék, ott vagy, ha a holtak hazájában feküdnék le, te ott is jelen vagy. </a:t>
            </a:r>
            <a:r>
              <a:rPr lang="hu-HU" sz="2200" dirty="0" smtClean="0">
                <a:latin typeface="Arial" panose="020B0604020202020204" pitchFamily="34" charset="0"/>
                <a:cs typeface="Arial" panose="020B0604020202020204" pitchFamily="34" charset="0"/>
              </a:rPr>
              <a:t>Ha </a:t>
            </a:r>
            <a:r>
              <a:rPr lang="hu-HU" sz="2200" dirty="0">
                <a:latin typeface="Arial" panose="020B0604020202020204" pitchFamily="34" charset="0"/>
                <a:cs typeface="Arial" panose="020B0604020202020204" pitchFamily="34" charset="0"/>
              </a:rPr>
              <a:t>a hajnal szárnyaira kelnék, és a tenger túlsó végén laknék, </a:t>
            </a:r>
            <a:r>
              <a:rPr lang="hu-HU" sz="2200" dirty="0" smtClean="0">
                <a:latin typeface="Arial" panose="020B0604020202020204" pitchFamily="34" charset="0"/>
                <a:cs typeface="Arial" panose="020B0604020202020204" pitchFamily="34" charset="0"/>
              </a:rPr>
              <a:t>kezed </a:t>
            </a:r>
            <a:r>
              <a:rPr lang="hu-HU" sz="2200" dirty="0">
                <a:latin typeface="Arial" panose="020B0604020202020204" pitchFamily="34" charset="0"/>
                <a:cs typeface="Arial" panose="020B0604020202020204" pitchFamily="34" charset="0"/>
              </a:rPr>
              <a:t>ott is elérne, jobbod megragadna engem. </a:t>
            </a:r>
            <a:r>
              <a:rPr lang="hu-HU" sz="2200" dirty="0" smtClean="0">
                <a:latin typeface="Arial" panose="020B0604020202020204" pitchFamily="34" charset="0"/>
                <a:cs typeface="Arial" panose="020B0604020202020204" pitchFamily="34" charset="0"/>
              </a:rPr>
              <a:t>Ha </a:t>
            </a:r>
            <a:r>
              <a:rPr lang="hu-HU" sz="2200" dirty="0">
                <a:latin typeface="Arial" panose="020B0604020202020204" pitchFamily="34" charset="0"/>
                <a:cs typeface="Arial" panose="020B0604020202020204" pitchFamily="34" charset="0"/>
              </a:rPr>
              <a:t>azt gondolnám, hogy elnyel a sötétség, és éjszakává lesz körülöttem a világosság: </a:t>
            </a:r>
            <a:r>
              <a:rPr lang="hu-HU" sz="2200" dirty="0" smtClean="0">
                <a:latin typeface="Arial" panose="020B0604020202020204" pitchFamily="34" charset="0"/>
                <a:cs typeface="Arial" panose="020B0604020202020204" pitchFamily="34" charset="0"/>
              </a:rPr>
              <a:t>a </a:t>
            </a:r>
            <a:r>
              <a:rPr lang="hu-HU" sz="2200" dirty="0">
                <a:latin typeface="Arial" panose="020B0604020202020204" pitchFamily="34" charset="0"/>
                <a:cs typeface="Arial" panose="020B0604020202020204" pitchFamily="34" charset="0"/>
              </a:rPr>
              <a:t>sötétség nem lenne elég sötét neked, az éjszaka világos lenne, mint a nappal, a sötétség pedig olyan, mint a </a:t>
            </a:r>
            <a:r>
              <a:rPr lang="hu-HU" sz="2200" dirty="0" smtClean="0">
                <a:latin typeface="Arial" panose="020B0604020202020204" pitchFamily="34" charset="0"/>
                <a:cs typeface="Arial" panose="020B0604020202020204" pitchFamily="34" charset="0"/>
              </a:rPr>
              <a:t>világosság. Te </a:t>
            </a:r>
            <a:r>
              <a:rPr lang="hu-HU" sz="2200" dirty="0">
                <a:latin typeface="Arial" panose="020B0604020202020204" pitchFamily="34" charset="0"/>
                <a:cs typeface="Arial" panose="020B0604020202020204" pitchFamily="34" charset="0"/>
              </a:rPr>
              <a:t>alkottad veséimet, te formáltál anyám </a:t>
            </a:r>
            <a:r>
              <a:rPr lang="hu-HU" sz="2200" dirty="0" smtClean="0">
                <a:latin typeface="Arial" panose="020B0604020202020204" pitchFamily="34" charset="0"/>
                <a:cs typeface="Arial" panose="020B0604020202020204" pitchFamily="34" charset="0"/>
              </a:rPr>
              <a:t>méhében. Magasztallak </a:t>
            </a:r>
            <a:r>
              <a:rPr lang="hu-HU" sz="2200" dirty="0">
                <a:latin typeface="Arial" panose="020B0604020202020204" pitchFamily="34" charset="0"/>
                <a:cs typeface="Arial" panose="020B0604020202020204" pitchFamily="34" charset="0"/>
              </a:rPr>
              <a:t>téged, mert félelmetes vagy és csodálatos; csodálatosak alkotásaid, és lelkem jól tudja ezt</a:t>
            </a:r>
            <a:r>
              <a:rPr lang="hu-HU" sz="2200" dirty="0" smtClean="0">
                <a:latin typeface="Arial" panose="020B0604020202020204" pitchFamily="34" charset="0"/>
                <a:cs typeface="Arial" panose="020B0604020202020204" pitchFamily="34" charset="0"/>
              </a:rPr>
              <a:t>.”</a:t>
            </a:r>
          </a:p>
          <a:p>
            <a:pPr marL="0" indent="0">
              <a:buNone/>
            </a:pPr>
            <a:endParaRPr lang="hu-HU" dirty="0" smtClean="0">
              <a:latin typeface="Arial" panose="020B0604020202020204" pitchFamily="34" charset="0"/>
              <a:cs typeface="Arial" panose="020B0604020202020204" pitchFamily="34" charset="0"/>
            </a:endParaRPr>
          </a:p>
        </p:txBody>
      </p:sp>
      <p:pic>
        <p:nvPicPr>
          <p:cNvPr id="6" name="Kép 5"/>
          <p:cNvPicPr>
            <a:picLocks noChangeAspect="1"/>
          </p:cNvPicPr>
          <p:nvPr/>
        </p:nvPicPr>
        <p:blipFill>
          <a:blip r:embed="rId2"/>
          <a:stretch>
            <a:fillRect/>
          </a:stretch>
        </p:blipFill>
        <p:spPr>
          <a:xfrm>
            <a:off x="9871886" y="158042"/>
            <a:ext cx="2053060" cy="2047276"/>
          </a:xfrm>
          <a:prstGeom prst="rect">
            <a:avLst/>
          </a:prstGeom>
        </p:spPr>
      </p:pic>
      <p:sp>
        <p:nvSpPr>
          <p:cNvPr id="7" name="Folyamatábra: Másik feldolgozás 6"/>
          <p:cNvSpPr/>
          <p:nvPr/>
        </p:nvSpPr>
        <p:spPr>
          <a:xfrm>
            <a:off x="6965577" y="5849471"/>
            <a:ext cx="4706470" cy="909918"/>
          </a:xfrm>
          <a:prstGeom prst="flowChartAlternate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latin typeface="Arial" panose="020B0604020202020204" pitchFamily="34" charset="0"/>
                <a:cs typeface="Arial" panose="020B0604020202020204" pitchFamily="34" charset="0"/>
              </a:rPr>
              <a:t>Keresd meg a szövegben azokat a </a:t>
            </a:r>
            <a:r>
              <a:rPr lang="hu-HU" dirty="0" smtClean="0">
                <a:latin typeface="Arial" panose="020B0604020202020204" pitchFamily="34" charset="0"/>
                <a:cs typeface="Arial" panose="020B0604020202020204" pitchFamily="34" charset="0"/>
              </a:rPr>
              <a:t>kifejezéseket</a:t>
            </a:r>
            <a:r>
              <a:rPr lang="hu-HU" dirty="0">
                <a:latin typeface="Arial" panose="020B0604020202020204" pitchFamily="34" charset="0"/>
                <a:cs typeface="Arial" panose="020B0604020202020204" pitchFamily="34" charset="0"/>
              </a:rPr>
              <a:t>, amelyek arra utalnak, hogy </a:t>
            </a:r>
            <a:r>
              <a:rPr lang="hu-HU" dirty="0" smtClean="0">
                <a:latin typeface="Arial" panose="020B0604020202020204" pitchFamily="34" charset="0"/>
                <a:cs typeface="Arial" panose="020B0604020202020204" pitchFamily="34" charset="0"/>
              </a:rPr>
              <a:t>Isten jól ismer </a:t>
            </a:r>
            <a:r>
              <a:rPr lang="hu-HU" dirty="0">
                <a:latin typeface="Arial" panose="020B0604020202020204" pitchFamily="34" charset="0"/>
                <a:cs typeface="Arial" panose="020B0604020202020204" pitchFamily="34" charset="0"/>
              </a:rPr>
              <a:t>minket! </a:t>
            </a:r>
            <a:endParaRPr lang="hu-HU" dirty="0"/>
          </a:p>
        </p:txBody>
      </p:sp>
      <p:pic>
        <p:nvPicPr>
          <p:cNvPr id="8" name="Kép 7"/>
          <p:cNvPicPr>
            <a:picLocks noChangeAspect="1"/>
          </p:cNvPicPr>
          <p:nvPr/>
        </p:nvPicPr>
        <p:blipFill>
          <a:blip r:embed="rId3"/>
          <a:stretch>
            <a:fillRect/>
          </a:stretch>
        </p:blipFill>
        <p:spPr>
          <a:xfrm>
            <a:off x="9680545" y="3469342"/>
            <a:ext cx="2351978" cy="1653987"/>
          </a:xfrm>
          <a:prstGeom prst="rect">
            <a:avLst/>
          </a:prstGeom>
        </p:spPr>
      </p:pic>
      <p:sp>
        <p:nvSpPr>
          <p:cNvPr id="4" name="Téglalap 3"/>
          <p:cNvSpPr/>
          <p:nvPr/>
        </p:nvSpPr>
        <p:spPr>
          <a:xfrm>
            <a:off x="1763998" y="6018245"/>
            <a:ext cx="4406976" cy="769441"/>
          </a:xfrm>
          <a:prstGeom prst="rect">
            <a:avLst/>
          </a:prstGeom>
          <a:solidFill>
            <a:schemeClr val="accent2">
              <a:lumMod val="20000"/>
              <a:lumOff val="80000"/>
            </a:schemeClr>
          </a:solidFill>
        </p:spPr>
        <p:txBody>
          <a:bodyPr wrap="none">
            <a:spAutoFit/>
          </a:bodyPr>
          <a:lstStyle/>
          <a:p>
            <a:pPr algn="ctr"/>
            <a:r>
              <a:rPr lang="hu-HU" sz="2200" dirty="0" smtClean="0">
                <a:latin typeface="Arial" panose="020B0604020202020204" pitchFamily="34" charset="0"/>
                <a:cs typeface="Arial" panose="020B0604020202020204" pitchFamily="34" charset="0"/>
                <a:hlinkClick r:id="rId4"/>
              </a:rPr>
              <a:t>IDE kattintva </a:t>
            </a:r>
          </a:p>
          <a:p>
            <a:pPr algn="ctr"/>
            <a:r>
              <a:rPr lang="hu-HU" sz="2200" dirty="0" smtClean="0">
                <a:latin typeface="Arial" panose="020B0604020202020204" pitchFamily="34" charset="0"/>
                <a:cs typeface="Arial" panose="020B0604020202020204" pitchFamily="34" charset="0"/>
                <a:hlinkClick r:id="rId4"/>
              </a:rPr>
              <a:t>online is elolvashatod a szöveget!</a:t>
            </a:r>
          </a:p>
        </p:txBody>
      </p:sp>
    </p:spTree>
    <p:extLst>
      <p:ext uri="{BB962C8B-B14F-4D97-AF65-F5344CB8AC3E}">
        <p14:creationId xmlns:p14="http://schemas.microsoft.com/office/powerpoint/2010/main" val="322697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48343" y="166910"/>
            <a:ext cx="8911687" cy="1280890"/>
          </a:xfrm>
        </p:spPr>
        <p:txBody>
          <a:bodyPr>
            <a:normAutofit fontScale="90000"/>
          </a:bodyPr>
          <a:lstStyle/>
          <a:p>
            <a:r>
              <a:rPr lang="hu-HU" dirty="0" smtClean="0">
                <a:latin typeface="Arial" panose="020B0604020202020204" pitchFamily="34" charset="0"/>
                <a:cs typeface="Arial" panose="020B0604020202020204" pitchFamily="34" charset="0"/>
              </a:rPr>
              <a:t>Nézd meg alaposan a képeket!</a:t>
            </a:r>
            <a:br>
              <a:rPr lang="hu-HU" dirty="0" smtClean="0">
                <a:latin typeface="Arial" panose="020B0604020202020204" pitchFamily="34" charset="0"/>
                <a:cs typeface="Arial" panose="020B0604020202020204" pitchFamily="34" charset="0"/>
              </a:rPr>
            </a:br>
            <a:r>
              <a:rPr lang="hu-HU" dirty="0" smtClean="0">
                <a:latin typeface="Arial" panose="020B0604020202020204" pitchFamily="34" charset="0"/>
                <a:cs typeface="Arial" panose="020B0604020202020204" pitchFamily="34" charset="0"/>
              </a:rPr>
              <a:t>Mit fejeznek ki a különböző élethelyzetek? </a:t>
            </a:r>
            <a:br>
              <a:rPr lang="hu-HU" dirty="0" smtClean="0">
                <a:latin typeface="Arial" panose="020B0604020202020204" pitchFamily="34" charset="0"/>
                <a:cs typeface="Arial" panose="020B0604020202020204" pitchFamily="34" charset="0"/>
              </a:rPr>
            </a:br>
            <a:endParaRPr lang="hu-HU" dirty="0">
              <a:latin typeface="Arial" panose="020B0604020202020204" pitchFamily="34" charset="0"/>
              <a:cs typeface="Arial" panose="020B0604020202020204" pitchFamily="34" charset="0"/>
            </a:endParaRPr>
          </a:p>
        </p:txBody>
      </p:sp>
      <p:pic>
        <p:nvPicPr>
          <p:cNvPr id="4" name="Tartalom helye 3"/>
          <p:cNvPicPr>
            <a:picLocks noGrp="1" noChangeAspect="1"/>
          </p:cNvPicPr>
          <p:nvPr>
            <p:ph idx="1"/>
          </p:nvPr>
        </p:nvPicPr>
        <p:blipFill>
          <a:blip r:embed="rId2"/>
          <a:stretch>
            <a:fillRect/>
          </a:stretch>
        </p:blipFill>
        <p:spPr>
          <a:xfrm>
            <a:off x="1384664" y="1434816"/>
            <a:ext cx="9375366" cy="5272783"/>
          </a:xfrm>
          <a:prstGeom prst="rect">
            <a:avLst/>
          </a:prstGeom>
        </p:spPr>
      </p:pic>
      <p:pic>
        <p:nvPicPr>
          <p:cNvPr id="5" name="Kép 4"/>
          <p:cNvPicPr>
            <a:picLocks noChangeAspect="1"/>
          </p:cNvPicPr>
          <p:nvPr/>
        </p:nvPicPr>
        <p:blipFill>
          <a:blip r:embed="rId3"/>
          <a:stretch>
            <a:fillRect/>
          </a:stretch>
        </p:blipFill>
        <p:spPr>
          <a:xfrm>
            <a:off x="10180852" y="258351"/>
            <a:ext cx="1663489" cy="1635764"/>
          </a:xfrm>
          <a:prstGeom prst="rect">
            <a:avLst/>
          </a:prstGeom>
        </p:spPr>
      </p:pic>
    </p:spTree>
    <p:extLst>
      <p:ext uri="{BB962C8B-B14F-4D97-AF65-F5344CB8AC3E}">
        <p14:creationId xmlns:p14="http://schemas.microsoft.com/office/powerpoint/2010/main" val="1950156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kerekített téglalap 1"/>
          <p:cNvSpPr/>
          <p:nvPr/>
        </p:nvSpPr>
        <p:spPr>
          <a:xfrm>
            <a:off x="384810" y="129432"/>
            <a:ext cx="10254342" cy="1165472"/>
          </a:xfrm>
          <a:prstGeom prst="round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000" dirty="0" smtClean="0">
                <a:solidFill>
                  <a:schemeClr val="accent6">
                    <a:lumMod val="50000"/>
                  </a:schemeClr>
                </a:solidFill>
                <a:latin typeface="Arial" panose="020B0604020202020204" pitchFamily="34" charset="0"/>
                <a:cs typeface="Arial" panose="020B0604020202020204" pitchFamily="34" charset="0"/>
              </a:rPr>
              <a:t>A 139. zsoltár fontos üzenete számunkra </a:t>
            </a:r>
          </a:p>
        </p:txBody>
      </p:sp>
      <p:sp>
        <p:nvSpPr>
          <p:cNvPr id="4" name="Folyamatábra: Másik feldolgozás 3"/>
          <p:cNvSpPr/>
          <p:nvPr/>
        </p:nvSpPr>
        <p:spPr>
          <a:xfrm>
            <a:off x="1371601" y="1724296"/>
            <a:ext cx="10302334" cy="3798985"/>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hu-HU" sz="2400" dirty="0">
                <a:solidFill>
                  <a:srgbClr val="002060"/>
                </a:solidFill>
                <a:latin typeface="Arial" panose="020B0604020202020204" pitchFamily="34" charset="0"/>
                <a:cs typeface="Arial" panose="020B0604020202020204" pitchFamily="34" charset="0"/>
              </a:rPr>
              <a:t>Istennel mindig és mindenütt találkozhatsz. Nem lehet úgy elrejtőzködni Előle, hogy meg </a:t>
            </a:r>
            <a:r>
              <a:rPr lang="hu-HU" sz="2400" dirty="0" smtClean="0">
                <a:solidFill>
                  <a:srgbClr val="002060"/>
                </a:solidFill>
                <a:latin typeface="Arial" panose="020B0604020202020204" pitchFamily="34" charset="0"/>
                <a:cs typeface="Arial" panose="020B0604020202020204" pitchFamily="34" charset="0"/>
              </a:rPr>
              <a:t>ne találjon.</a:t>
            </a:r>
          </a:p>
          <a:p>
            <a:pPr marL="342900" indent="-342900">
              <a:buFont typeface="Wingdings" panose="05000000000000000000" pitchFamily="2" charset="2"/>
              <a:buChar char="ü"/>
            </a:pPr>
            <a:r>
              <a:rPr lang="hu-HU" sz="2400" dirty="0" smtClean="0">
                <a:solidFill>
                  <a:srgbClr val="002060"/>
                </a:solidFill>
                <a:latin typeface="Arial" panose="020B0604020202020204" pitchFamily="34" charset="0"/>
                <a:cs typeface="Arial" panose="020B0604020202020204" pitchFamily="34" charset="0"/>
              </a:rPr>
              <a:t> Számára </a:t>
            </a:r>
            <a:r>
              <a:rPr lang="hu-HU" sz="2400" dirty="0">
                <a:solidFill>
                  <a:srgbClr val="002060"/>
                </a:solidFill>
                <a:latin typeface="Arial" panose="020B0604020202020204" pitchFamily="34" charset="0"/>
                <a:cs typeface="Arial" panose="020B0604020202020204" pitchFamily="34" charset="0"/>
              </a:rPr>
              <a:t>sehol nincs olyan sötét, hogy ne tudna segíteni rajta világosságával. </a:t>
            </a:r>
            <a:endParaRPr lang="hu-HU" sz="2400" dirty="0" smtClean="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hu-HU" sz="2400" dirty="0" smtClean="0">
                <a:solidFill>
                  <a:srgbClr val="002060"/>
                </a:solidFill>
                <a:latin typeface="Arial" panose="020B0604020202020204" pitchFamily="34" charset="0"/>
                <a:cs typeface="Arial" panose="020B0604020202020204" pitchFamily="34" charset="0"/>
              </a:rPr>
              <a:t>Szeretete</a:t>
            </a:r>
            <a:r>
              <a:rPr lang="hu-HU" sz="2400" dirty="0">
                <a:solidFill>
                  <a:srgbClr val="002060"/>
                </a:solidFill>
                <a:latin typeface="Arial" panose="020B0604020202020204" pitchFamily="34" charset="0"/>
                <a:cs typeface="Arial" panose="020B0604020202020204" pitchFamily="34" charset="0"/>
              </a:rPr>
              <a:t> </a:t>
            </a:r>
            <a:r>
              <a:rPr lang="hu-HU" sz="2400" dirty="0" smtClean="0">
                <a:solidFill>
                  <a:srgbClr val="002060"/>
                </a:solidFill>
                <a:latin typeface="Arial" panose="020B0604020202020204" pitchFamily="34" charset="0"/>
                <a:cs typeface="Arial" panose="020B0604020202020204" pitchFamily="34" charset="0"/>
              </a:rPr>
              <a:t>vár</a:t>
            </a:r>
            <a:r>
              <a:rPr lang="hu-HU" sz="2400" dirty="0">
                <a:solidFill>
                  <a:srgbClr val="002060"/>
                </a:solidFill>
                <a:latin typeface="Arial" panose="020B0604020202020204" pitchFamily="34" charset="0"/>
                <a:cs typeface="Arial" panose="020B0604020202020204" pitchFamily="34" charset="0"/>
              </a:rPr>
              <a:t>, bármilyen helyzetben találkozol Vele. </a:t>
            </a:r>
            <a:endParaRPr lang="hu-HU" sz="2400" dirty="0" smtClean="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hu-HU" sz="2400" dirty="0" smtClean="0">
                <a:solidFill>
                  <a:srgbClr val="002060"/>
                </a:solidFill>
                <a:latin typeface="Arial" panose="020B0604020202020204" pitchFamily="34" charset="0"/>
                <a:cs typeface="Arial" panose="020B0604020202020204" pitchFamily="34" charset="0"/>
              </a:rPr>
              <a:t>Isten </a:t>
            </a:r>
            <a:r>
              <a:rPr lang="hu-HU" sz="2400" dirty="0">
                <a:solidFill>
                  <a:srgbClr val="002060"/>
                </a:solidFill>
                <a:latin typeface="Arial" panose="020B0604020202020204" pitchFamily="34" charset="0"/>
                <a:cs typeface="Arial" panose="020B0604020202020204" pitchFamily="34" charset="0"/>
              </a:rPr>
              <a:t>alkotta az életedet is. </a:t>
            </a:r>
            <a:endParaRPr lang="hu-HU" sz="2400" dirty="0" smtClean="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hu-HU" sz="2400" dirty="0" smtClean="0">
                <a:solidFill>
                  <a:srgbClr val="002060"/>
                </a:solidFill>
                <a:latin typeface="Arial" panose="020B0604020202020204" pitchFamily="34" charset="0"/>
                <a:cs typeface="Arial" panose="020B0604020202020204" pitchFamily="34" charset="0"/>
              </a:rPr>
              <a:t>Ez a </a:t>
            </a:r>
            <a:r>
              <a:rPr lang="hu-HU" sz="2400" dirty="0">
                <a:solidFill>
                  <a:srgbClr val="002060"/>
                </a:solidFill>
                <a:latin typeface="Arial" panose="020B0604020202020204" pitchFamily="34" charset="0"/>
                <a:cs typeface="Arial" panose="020B0604020202020204" pitchFamily="34" charset="0"/>
              </a:rPr>
              <a:t>zsoltár is arról </a:t>
            </a:r>
            <a:r>
              <a:rPr lang="hu-HU" sz="2400" dirty="0" smtClean="0">
                <a:solidFill>
                  <a:srgbClr val="002060"/>
                </a:solidFill>
                <a:latin typeface="Arial" panose="020B0604020202020204" pitchFamily="34" charset="0"/>
                <a:cs typeface="Arial" panose="020B0604020202020204" pitchFamily="34" charset="0"/>
              </a:rPr>
              <a:t>szól, hogy </a:t>
            </a:r>
            <a:r>
              <a:rPr lang="hu-HU" sz="2400" dirty="0">
                <a:solidFill>
                  <a:srgbClr val="002060"/>
                </a:solidFill>
                <a:latin typeface="Arial" panose="020B0604020202020204" pitchFamily="34" charset="0"/>
                <a:cs typeface="Arial" panose="020B0604020202020204" pitchFamily="34" charset="0"/>
              </a:rPr>
              <a:t>Ő jól ismert már születésed előtt. Isten életed minden napján és eseményében jelen </a:t>
            </a:r>
            <a:r>
              <a:rPr lang="hu-HU" sz="2400" dirty="0" smtClean="0">
                <a:solidFill>
                  <a:srgbClr val="002060"/>
                </a:solidFill>
                <a:latin typeface="Arial" panose="020B0604020202020204" pitchFamily="34" charset="0"/>
                <a:cs typeface="Arial" panose="020B0604020202020204" pitchFamily="34" charset="0"/>
              </a:rPr>
              <a:t>van.</a:t>
            </a:r>
          </a:p>
          <a:p>
            <a:pPr marL="342900" indent="-342900">
              <a:buFont typeface="Wingdings" panose="05000000000000000000" pitchFamily="2" charset="2"/>
              <a:buChar char="ü"/>
            </a:pPr>
            <a:r>
              <a:rPr lang="hu-HU" sz="2400" dirty="0" smtClean="0">
                <a:solidFill>
                  <a:srgbClr val="002060"/>
                </a:solidFill>
                <a:latin typeface="Arial" panose="020B0604020202020204" pitchFamily="34" charset="0"/>
                <a:cs typeface="Arial" panose="020B0604020202020204" pitchFamily="34" charset="0"/>
              </a:rPr>
              <a:t>Ő </a:t>
            </a:r>
            <a:r>
              <a:rPr lang="hu-HU" sz="2400" dirty="0">
                <a:solidFill>
                  <a:srgbClr val="002060"/>
                </a:solidFill>
                <a:latin typeface="Arial" panose="020B0604020202020204" pitchFamily="34" charset="0"/>
                <a:cs typeface="Arial" panose="020B0604020202020204" pitchFamily="34" charset="0"/>
              </a:rPr>
              <a:t>adta testedet-lelkedet, hogy te is szeresd Őt.</a:t>
            </a:r>
          </a:p>
        </p:txBody>
      </p:sp>
      <p:sp>
        <p:nvSpPr>
          <p:cNvPr id="8" name="Lekerekített téglalap 7"/>
          <p:cNvSpPr/>
          <p:nvPr/>
        </p:nvSpPr>
        <p:spPr>
          <a:xfrm>
            <a:off x="1509641" y="5791310"/>
            <a:ext cx="8029781" cy="74175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000" dirty="0" smtClean="0">
                <a:latin typeface="Arial" panose="020B0604020202020204" pitchFamily="34" charset="0"/>
                <a:cs typeface="Arial" panose="020B0604020202020204" pitchFamily="34" charset="0"/>
              </a:rPr>
              <a:t>Isten jól ismer Téged is! </a:t>
            </a:r>
            <a:endParaRPr lang="hu-HU" sz="3000" dirty="0">
              <a:latin typeface="Arial" panose="020B0604020202020204" pitchFamily="34" charset="0"/>
              <a:cs typeface="Arial" panose="020B0604020202020204" pitchFamily="34" charset="0"/>
            </a:endParaRPr>
          </a:p>
        </p:txBody>
      </p:sp>
      <p:pic>
        <p:nvPicPr>
          <p:cNvPr id="3" name="Kép 2"/>
          <p:cNvPicPr>
            <a:picLocks noChangeAspect="1"/>
          </p:cNvPicPr>
          <p:nvPr/>
        </p:nvPicPr>
        <p:blipFill>
          <a:blip r:embed="rId2"/>
          <a:stretch>
            <a:fillRect/>
          </a:stretch>
        </p:blipFill>
        <p:spPr>
          <a:xfrm>
            <a:off x="146988" y="375694"/>
            <a:ext cx="1362653" cy="1348603"/>
          </a:xfrm>
          <a:prstGeom prst="rect">
            <a:avLst/>
          </a:prstGeom>
        </p:spPr>
      </p:pic>
    </p:spTree>
    <p:extLst>
      <p:ext uri="{BB962C8B-B14F-4D97-AF65-F5344CB8AC3E}">
        <p14:creationId xmlns:p14="http://schemas.microsoft.com/office/powerpoint/2010/main" val="180490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stretch>
            <a:fillRect/>
          </a:stretch>
        </p:blipFill>
        <p:spPr>
          <a:xfrm>
            <a:off x="1482631" y="45476"/>
            <a:ext cx="10709369" cy="6835359"/>
          </a:xfrm>
          <a:prstGeom prst="rect">
            <a:avLst/>
          </a:prstGeom>
        </p:spPr>
      </p:pic>
      <p:sp>
        <p:nvSpPr>
          <p:cNvPr id="2" name="Cím 1"/>
          <p:cNvSpPr>
            <a:spLocks noGrp="1"/>
          </p:cNvSpPr>
          <p:nvPr>
            <p:ph type="title"/>
          </p:nvPr>
        </p:nvSpPr>
        <p:spPr>
          <a:xfrm>
            <a:off x="1508763" y="156302"/>
            <a:ext cx="9584372" cy="1372052"/>
          </a:xfrm>
          <a:solidFill>
            <a:schemeClr val="bg2"/>
          </a:solidFill>
        </p:spPr>
        <p:txBody>
          <a:bodyPr>
            <a:normAutofit/>
          </a:bodyPr>
          <a:lstStyle/>
          <a:p>
            <a:r>
              <a:rPr lang="hu-HU" dirty="0">
                <a:latin typeface="Arial" panose="020B0604020202020204" pitchFamily="34" charset="0"/>
                <a:cs typeface="Arial" panose="020B0604020202020204" pitchFamily="34" charset="0"/>
              </a:rPr>
              <a:t>A zsoltáros Istennek három alapvetően </a:t>
            </a:r>
            <a:r>
              <a:rPr lang="hu-HU" dirty="0" smtClean="0">
                <a:latin typeface="Arial" panose="020B0604020202020204" pitchFamily="34" charset="0"/>
                <a:cs typeface="Arial" panose="020B0604020202020204" pitchFamily="34" charset="0"/>
              </a:rPr>
              <a:t/>
            </a:r>
            <a:br>
              <a:rPr lang="hu-HU" dirty="0" smtClean="0">
                <a:latin typeface="Arial" panose="020B0604020202020204" pitchFamily="34" charset="0"/>
                <a:cs typeface="Arial" panose="020B0604020202020204" pitchFamily="34" charset="0"/>
              </a:rPr>
            </a:br>
            <a:r>
              <a:rPr lang="hu-HU" dirty="0" smtClean="0">
                <a:latin typeface="Arial" panose="020B0604020202020204" pitchFamily="34" charset="0"/>
                <a:cs typeface="Arial" panose="020B0604020202020204" pitchFamily="34" charset="0"/>
              </a:rPr>
              <a:t>fontos </a:t>
            </a:r>
            <a:r>
              <a:rPr lang="hu-HU" dirty="0">
                <a:latin typeface="Arial" panose="020B0604020202020204" pitchFamily="34" charset="0"/>
                <a:cs typeface="Arial" panose="020B0604020202020204" pitchFamily="34" charset="0"/>
              </a:rPr>
              <a:t>tulajdonságát fogalmazza meg:</a:t>
            </a:r>
          </a:p>
        </p:txBody>
      </p:sp>
      <p:pic>
        <p:nvPicPr>
          <p:cNvPr id="4" name="Kép 3"/>
          <p:cNvPicPr>
            <a:picLocks noChangeAspect="1"/>
          </p:cNvPicPr>
          <p:nvPr/>
        </p:nvPicPr>
        <p:blipFill>
          <a:blip r:embed="rId3"/>
          <a:stretch>
            <a:fillRect/>
          </a:stretch>
        </p:blipFill>
        <p:spPr>
          <a:xfrm>
            <a:off x="10348699" y="299642"/>
            <a:ext cx="1457818" cy="1443431"/>
          </a:xfrm>
          <a:prstGeom prst="rect">
            <a:avLst/>
          </a:prstGeom>
        </p:spPr>
      </p:pic>
      <p:sp>
        <p:nvSpPr>
          <p:cNvPr id="3" name="Folyamatábra: Másik feldolgozás 2"/>
          <p:cNvSpPr/>
          <p:nvPr/>
        </p:nvSpPr>
        <p:spPr>
          <a:xfrm>
            <a:off x="725030" y="2251657"/>
            <a:ext cx="5575919" cy="2422996"/>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400" dirty="0" smtClean="0">
                <a:solidFill>
                  <a:schemeClr val="accent5">
                    <a:lumMod val="50000"/>
                  </a:schemeClr>
                </a:solidFill>
                <a:latin typeface="Arial" panose="020B0604020202020204" pitchFamily="34" charset="0"/>
                <a:cs typeface="Arial" panose="020B0604020202020204" pitchFamily="34" charset="0"/>
              </a:rPr>
              <a:t>1. Isten </a:t>
            </a:r>
            <a:r>
              <a:rPr lang="hu-HU" sz="2400" dirty="0">
                <a:solidFill>
                  <a:schemeClr val="accent5">
                    <a:lumMod val="50000"/>
                  </a:schemeClr>
                </a:solidFill>
                <a:latin typeface="Arial" panose="020B0604020202020204" pitchFamily="34" charset="0"/>
                <a:cs typeface="Arial" panose="020B0604020202020204" pitchFamily="34" charset="0"/>
              </a:rPr>
              <a:t>mindent </a:t>
            </a:r>
            <a:r>
              <a:rPr lang="hu-HU" sz="2400" dirty="0" smtClean="0">
                <a:solidFill>
                  <a:schemeClr val="accent5">
                    <a:lumMod val="50000"/>
                  </a:schemeClr>
                </a:solidFill>
                <a:latin typeface="Arial" panose="020B0604020202020204" pitchFamily="34" charset="0"/>
                <a:cs typeface="Arial" panose="020B0604020202020204" pitchFamily="34" charset="0"/>
              </a:rPr>
              <a:t>tud: 1-2</a:t>
            </a:r>
            <a:r>
              <a:rPr lang="hu-HU" sz="2400" dirty="0">
                <a:solidFill>
                  <a:schemeClr val="accent5">
                    <a:lumMod val="50000"/>
                  </a:schemeClr>
                </a:solidFill>
                <a:latin typeface="Arial" panose="020B0604020202020204" pitchFamily="34" charset="0"/>
                <a:cs typeface="Arial" panose="020B0604020202020204" pitchFamily="34" charset="0"/>
              </a:rPr>
              <a:t>. </a:t>
            </a:r>
            <a:r>
              <a:rPr lang="hu-HU" sz="2400" dirty="0" smtClean="0">
                <a:solidFill>
                  <a:schemeClr val="accent5">
                    <a:lumMod val="50000"/>
                  </a:schemeClr>
                </a:solidFill>
                <a:latin typeface="Arial" panose="020B0604020202020204" pitchFamily="34" charset="0"/>
                <a:cs typeface="Arial" panose="020B0604020202020204" pitchFamily="34" charset="0"/>
              </a:rPr>
              <a:t>versek.</a:t>
            </a:r>
            <a:r>
              <a:rPr lang="hu-HU" sz="2400" dirty="0">
                <a:solidFill>
                  <a:schemeClr val="accent5">
                    <a:lumMod val="50000"/>
                  </a:schemeClr>
                </a:solidFill>
                <a:latin typeface="Arial" panose="020B0604020202020204" pitchFamily="34" charset="0"/>
                <a:cs typeface="Arial" panose="020B0604020202020204" pitchFamily="34" charset="0"/>
              </a:rPr>
              <a:t/>
            </a:r>
            <a:br>
              <a:rPr lang="hu-HU" sz="2400" dirty="0">
                <a:solidFill>
                  <a:schemeClr val="accent5">
                    <a:lumMod val="50000"/>
                  </a:schemeClr>
                </a:solidFill>
                <a:latin typeface="Arial" panose="020B0604020202020204" pitchFamily="34" charset="0"/>
                <a:cs typeface="Arial" panose="020B0604020202020204" pitchFamily="34" charset="0"/>
              </a:rPr>
            </a:br>
            <a:r>
              <a:rPr lang="hu-HU" sz="2400" dirty="0" smtClean="0">
                <a:solidFill>
                  <a:schemeClr val="accent5">
                    <a:lumMod val="50000"/>
                  </a:schemeClr>
                </a:solidFill>
                <a:latin typeface="Arial" panose="020B0604020202020204" pitchFamily="34" charset="0"/>
                <a:cs typeface="Arial" panose="020B0604020202020204" pitchFamily="34" charset="0"/>
              </a:rPr>
              <a:t>2. Isten </a:t>
            </a:r>
            <a:r>
              <a:rPr lang="hu-HU" sz="2400" dirty="0">
                <a:solidFill>
                  <a:schemeClr val="accent5">
                    <a:lumMod val="50000"/>
                  </a:schemeClr>
                </a:solidFill>
                <a:latin typeface="Arial" panose="020B0604020202020204" pitchFamily="34" charset="0"/>
                <a:cs typeface="Arial" panose="020B0604020202020204" pitchFamily="34" charset="0"/>
              </a:rPr>
              <a:t>mindenütt jelen </a:t>
            </a:r>
            <a:r>
              <a:rPr lang="hu-HU" sz="2400" dirty="0" smtClean="0">
                <a:solidFill>
                  <a:schemeClr val="accent5">
                    <a:lumMod val="50000"/>
                  </a:schemeClr>
                </a:solidFill>
                <a:latin typeface="Arial" panose="020B0604020202020204" pitchFamily="34" charset="0"/>
                <a:cs typeface="Arial" panose="020B0604020202020204" pitchFamily="34" charset="0"/>
              </a:rPr>
              <a:t>van: 7-10</a:t>
            </a:r>
            <a:r>
              <a:rPr lang="hu-HU" sz="2400" dirty="0">
                <a:solidFill>
                  <a:schemeClr val="accent5">
                    <a:lumMod val="50000"/>
                  </a:schemeClr>
                </a:solidFill>
                <a:latin typeface="Arial" panose="020B0604020202020204" pitchFamily="34" charset="0"/>
                <a:cs typeface="Arial" panose="020B0604020202020204" pitchFamily="34" charset="0"/>
              </a:rPr>
              <a:t>. versek	.</a:t>
            </a:r>
            <a:br>
              <a:rPr lang="hu-HU" sz="2400" dirty="0">
                <a:solidFill>
                  <a:schemeClr val="accent5">
                    <a:lumMod val="50000"/>
                  </a:schemeClr>
                </a:solidFill>
                <a:latin typeface="Arial" panose="020B0604020202020204" pitchFamily="34" charset="0"/>
                <a:cs typeface="Arial" panose="020B0604020202020204" pitchFamily="34" charset="0"/>
              </a:rPr>
            </a:br>
            <a:r>
              <a:rPr lang="hu-HU" sz="2400" dirty="0" smtClean="0">
                <a:solidFill>
                  <a:schemeClr val="accent5">
                    <a:lumMod val="50000"/>
                  </a:schemeClr>
                </a:solidFill>
                <a:latin typeface="Arial" panose="020B0604020202020204" pitchFamily="34" charset="0"/>
                <a:cs typeface="Arial" panose="020B0604020202020204" pitchFamily="34" charset="0"/>
              </a:rPr>
              <a:t>3. Isten mindenható: 13-16</a:t>
            </a:r>
            <a:r>
              <a:rPr lang="hu-HU" sz="2400" dirty="0">
                <a:solidFill>
                  <a:schemeClr val="accent5">
                    <a:lumMod val="50000"/>
                  </a:schemeClr>
                </a:solidFill>
                <a:latin typeface="Arial" panose="020B0604020202020204" pitchFamily="34" charset="0"/>
                <a:cs typeface="Arial" panose="020B0604020202020204" pitchFamily="34" charset="0"/>
              </a:rPr>
              <a:t>. </a:t>
            </a:r>
            <a:r>
              <a:rPr lang="hu-HU" sz="2400" dirty="0" smtClean="0">
                <a:solidFill>
                  <a:schemeClr val="accent5">
                    <a:lumMod val="50000"/>
                  </a:schemeClr>
                </a:solidFill>
                <a:latin typeface="Arial" panose="020B0604020202020204" pitchFamily="34" charset="0"/>
                <a:cs typeface="Arial" panose="020B0604020202020204" pitchFamily="34" charset="0"/>
              </a:rPr>
              <a:t>versek.</a:t>
            </a:r>
            <a:endParaRPr lang="hu-HU" sz="2400" dirty="0">
              <a:solidFill>
                <a:schemeClr val="accent5">
                  <a:lumMod val="50000"/>
                </a:schemeClr>
              </a:solidFill>
              <a:latin typeface="Arial" panose="020B0604020202020204" pitchFamily="34" charset="0"/>
              <a:cs typeface="Arial" panose="020B0604020202020204" pitchFamily="34" charset="0"/>
            </a:endParaRPr>
          </a:p>
        </p:txBody>
      </p:sp>
      <p:sp>
        <p:nvSpPr>
          <p:cNvPr id="7" name="Ötszög 6"/>
          <p:cNvSpPr/>
          <p:nvPr/>
        </p:nvSpPr>
        <p:spPr>
          <a:xfrm>
            <a:off x="7019364" y="5647765"/>
            <a:ext cx="4787153" cy="9681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latin typeface="Arial" panose="020B0604020202020204" pitchFamily="34" charset="0"/>
                <a:cs typeface="Arial" panose="020B0604020202020204" pitchFamily="34" charset="0"/>
              </a:rPr>
              <a:t>Új lehetőségeket és új utakat ad számodra is! </a:t>
            </a:r>
            <a:endParaRPr lang="hu-H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65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a:stretch>
            <a:fillRect/>
          </a:stretch>
        </p:blipFill>
        <p:spPr>
          <a:xfrm>
            <a:off x="1384663" y="1660093"/>
            <a:ext cx="9588137" cy="4946054"/>
          </a:xfrm>
          <a:prstGeom prst="rect">
            <a:avLst/>
          </a:prstGeom>
        </p:spPr>
      </p:pic>
      <p:sp>
        <p:nvSpPr>
          <p:cNvPr id="5" name="Szövegdoboz 4"/>
          <p:cNvSpPr txBox="1"/>
          <p:nvPr/>
        </p:nvSpPr>
        <p:spPr>
          <a:xfrm>
            <a:off x="1645920" y="300444"/>
            <a:ext cx="8373291" cy="923330"/>
          </a:xfrm>
          <a:prstGeom prst="rect">
            <a:avLst/>
          </a:prstGeom>
          <a:solidFill>
            <a:srgbClr val="87818D"/>
          </a:solidFill>
        </p:spPr>
        <p:txBody>
          <a:bodyPr wrap="square" rtlCol="0">
            <a:spAutoFit/>
          </a:bodyPr>
          <a:lstStyle/>
          <a:p>
            <a:endParaRPr lang="hu-HU" dirty="0" smtClean="0">
              <a:latin typeface="Arial" panose="020B0604020202020204" pitchFamily="34" charset="0"/>
              <a:cs typeface="Arial" panose="020B0604020202020204" pitchFamily="34" charset="0"/>
            </a:endParaRPr>
          </a:p>
          <a:p>
            <a:r>
              <a:rPr lang="hu-HU" dirty="0" smtClean="0">
                <a:latin typeface="Arial" panose="020B0604020202020204" pitchFamily="34" charset="0"/>
                <a:cs typeface="Arial" panose="020B0604020202020204" pitchFamily="34" charset="0"/>
              </a:rPr>
              <a:t>Mit gondolsz ezekről az állításokról?</a:t>
            </a:r>
          </a:p>
          <a:p>
            <a:r>
              <a:rPr lang="hu-HU" dirty="0" smtClean="0">
                <a:latin typeface="Arial" panose="020B0604020202020204" pitchFamily="34" charset="0"/>
                <a:cs typeface="Arial" panose="020B0604020202020204" pitchFamily="34" charset="0"/>
              </a:rPr>
              <a:t> </a:t>
            </a:r>
            <a:endParaRPr lang="hu-HU" dirty="0">
              <a:latin typeface="Arial" panose="020B0604020202020204" pitchFamily="34" charset="0"/>
              <a:cs typeface="Arial" panose="020B0604020202020204" pitchFamily="34" charset="0"/>
            </a:endParaRPr>
          </a:p>
        </p:txBody>
      </p:sp>
      <p:pic>
        <p:nvPicPr>
          <p:cNvPr id="6" name="Kép 5"/>
          <p:cNvPicPr>
            <a:picLocks noChangeAspect="1"/>
          </p:cNvPicPr>
          <p:nvPr/>
        </p:nvPicPr>
        <p:blipFill>
          <a:blip r:embed="rId3"/>
          <a:stretch>
            <a:fillRect/>
          </a:stretch>
        </p:blipFill>
        <p:spPr>
          <a:xfrm>
            <a:off x="9784080" y="300444"/>
            <a:ext cx="1841958" cy="1811259"/>
          </a:xfrm>
          <a:prstGeom prst="rect">
            <a:avLst/>
          </a:prstGeom>
        </p:spPr>
      </p:pic>
    </p:spTree>
    <p:extLst>
      <p:ext uri="{BB962C8B-B14F-4D97-AF65-F5344CB8AC3E}">
        <p14:creationId xmlns:p14="http://schemas.microsoft.com/office/powerpoint/2010/main" val="2821703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ercs vízszintesen 3"/>
          <p:cNvSpPr/>
          <p:nvPr/>
        </p:nvSpPr>
        <p:spPr>
          <a:xfrm>
            <a:off x="943034" y="148319"/>
            <a:ext cx="10852726" cy="6648994"/>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200" b="1" dirty="0" smtClean="0">
                <a:solidFill>
                  <a:schemeClr val="accent4">
                    <a:lumMod val="50000"/>
                  </a:schemeClr>
                </a:solidFill>
                <a:latin typeface="Arial" panose="020B0604020202020204" pitchFamily="34" charset="0"/>
                <a:cs typeface="Arial" panose="020B0604020202020204" pitchFamily="34" charset="0"/>
              </a:rPr>
              <a:t>Isten jelenlétében lenni azt jelenti, </a:t>
            </a:r>
            <a:endParaRPr lang="hu-HU" sz="2200" b="1" i="1" dirty="0" smtClean="0">
              <a:solidFill>
                <a:schemeClr val="accent4">
                  <a:lumMod val="50000"/>
                </a:schemeClr>
              </a:solidFill>
              <a:latin typeface="Arial" panose="020B0604020202020204" pitchFamily="34" charset="0"/>
              <a:cs typeface="Arial" panose="020B0604020202020204" pitchFamily="34" charset="0"/>
            </a:endParaRPr>
          </a:p>
          <a:p>
            <a:endParaRPr lang="hu-HU" sz="2200" b="1" dirty="0" smtClean="0">
              <a:solidFill>
                <a:schemeClr val="accent4">
                  <a:lumMod val="50000"/>
                </a:schemeClr>
              </a:solidFill>
              <a:latin typeface="Arial" panose="020B0604020202020204" pitchFamily="34" charset="0"/>
              <a:cs typeface="Arial" panose="020B0604020202020204" pitchFamily="34" charset="0"/>
            </a:endParaRPr>
          </a:p>
          <a:p>
            <a:endParaRPr lang="hu-HU" sz="2200" b="1" dirty="0">
              <a:solidFill>
                <a:schemeClr val="accent4">
                  <a:lumMod val="50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endParaRPr lang="hu-HU" sz="2200" b="1" dirty="0" smtClean="0">
              <a:solidFill>
                <a:schemeClr val="accent4">
                  <a:lumMod val="50000"/>
                </a:schemeClr>
              </a:solidFill>
              <a:latin typeface="Arial" panose="020B0604020202020204" pitchFamily="34" charset="0"/>
              <a:cs typeface="Arial" panose="020B0604020202020204" pitchFamily="34" charset="0"/>
            </a:endParaRPr>
          </a:p>
          <a:p>
            <a:endParaRPr lang="hu-HU" sz="2200" b="1" dirty="0" smtClean="0">
              <a:solidFill>
                <a:schemeClr val="accent4">
                  <a:lumMod val="50000"/>
                </a:schemeClr>
              </a:solidFill>
              <a:latin typeface="Arial" panose="020B0604020202020204" pitchFamily="34" charset="0"/>
              <a:cs typeface="Arial" panose="020B0604020202020204" pitchFamily="34" charset="0"/>
            </a:endParaRPr>
          </a:p>
          <a:p>
            <a:endParaRPr lang="hu-HU" sz="2200" b="1" dirty="0" smtClean="0">
              <a:solidFill>
                <a:schemeClr val="accent4">
                  <a:lumMod val="50000"/>
                </a:schemeClr>
              </a:solidFill>
              <a:latin typeface="Arial" panose="020B0604020202020204" pitchFamily="34" charset="0"/>
              <a:cs typeface="Arial" panose="020B0604020202020204" pitchFamily="34" charset="0"/>
            </a:endParaRPr>
          </a:p>
          <a:p>
            <a:endParaRPr lang="hu-HU" sz="2200" b="1" dirty="0" smtClean="0">
              <a:solidFill>
                <a:schemeClr val="accent4">
                  <a:lumMod val="50000"/>
                </a:schemeClr>
              </a:solidFill>
              <a:latin typeface="Arial" panose="020B0604020202020204" pitchFamily="34" charset="0"/>
              <a:cs typeface="Arial" panose="020B0604020202020204" pitchFamily="34" charset="0"/>
            </a:endParaRPr>
          </a:p>
        </p:txBody>
      </p:sp>
      <p:pic>
        <p:nvPicPr>
          <p:cNvPr id="5" name="Kép 4"/>
          <p:cNvPicPr>
            <a:picLocks noChangeAspect="1"/>
          </p:cNvPicPr>
          <p:nvPr/>
        </p:nvPicPr>
        <p:blipFill>
          <a:blip r:embed="rId2"/>
          <a:stretch>
            <a:fillRect/>
          </a:stretch>
        </p:blipFill>
        <p:spPr>
          <a:xfrm>
            <a:off x="5566325" y="496388"/>
            <a:ext cx="1183017" cy="1171857"/>
          </a:xfrm>
          <a:prstGeom prst="rect">
            <a:avLst/>
          </a:prstGeom>
        </p:spPr>
      </p:pic>
      <p:sp>
        <p:nvSpPr>
          <p:cNvPr id="9" name="Folyamatábra: Másik feldolgozás 8"/>
          <p:cNvSpPr/>
          <p:nvPr/>
        </p:nvSpPr>
        <p:spPr>
          <a:xfrm>
            <a:off x="1841863" y="2886891"/>
            <a:ext cx="10149839" cy="2913018"/>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b="1" dirty="0"/>
              <a:t/>
            </a:r>
            <a:br>
              <a:rPr lang="hu-HU" b="1" dirty="0"/>
            </a:br>
            <a:r>
              <a:rPr lang="hu-HU" sz="2200" dirty="0">
                <a:solidFill>
                  <a:schemeClr val="accent5">
                    <a:lumMod val="50000"/>
                  </a:schemeClr>
                </a:solidFill>
                <a:latin typeface="Arial" panose="020B0604020202020204" pitchFamily="34" charset="0"/>
                <a:cs typeface="Arial" panose="020B0604020202020204" pitchFamily="34" charset="0"/>
              </a:rPr>
              <a:t>a</a:t>
            </a:r>
            <a:r>
              <a:rPr lang="hu-HU" sz="2200" dirty="0" smtClean="0">
                <a:solidFill>
                  <a:schemeClr val="accent5">
                    <a:lumMod val="50000"/>
                  </a:schemeClr>
                </a:solidFill>
                <a:latin typeface="Arial" panose="020B0604020202020204" pitchFamily="34" charset="0"/>
                <a:cs typeface="Arial" panose="020B0604020202020204" pitchFamily="34" charset="0"/>
              </a:rPr>
              <a:t>mikor </a:t>
            </a:r>
            <a:r>
              <a:rPr lang="hu-HU" sz="2200" dirty="0">
                <a:solidFill>
                  <a:schemeClr val="accent5">
                    <a:lumMod val="50000"/>
                  </a:schemeClr>
                </a:solidFill>
                <a:latin typeface="Arial" panose="020B0604020202020204" pitchFamily="34" charset="0"/>
                <a:cs typeface="Arial" panose="020B0604020202020204" pitchFamily="34" charset="0"/>
              </a:rPr>
              <a:t>az ember </a:t>
            </a:r>
            <a:r>
              <a:rPr lang="hu-HU" sz="2200" dirty="0" smtClean="0">
                <a:solidFill>
                  <a:schemeClr val="accent5">
                    <a:lumMod val="50000"/>
                  </a:schemeClr>
                </a:solidFill>
                <a:latin typeface="Arial" panose="020B0604020202020204" pitchFamily="34" charset="0"/>
                <a:cs typeface="Arial" panose="020B0604020202020204" pitchFamily="34" charset="0"/>
              </a:rPr>
              <a:t>annak </a:t>
            </a:r>
            <a:r>
              <a:rPr lang="hu-HU" sz="2200" dirty="0">
                <a:solidFill>
                  <a:schemeClr val="accent5">
                    <a:lumMod val="50000"/>
                  </a:schemeClr>
                </a:solidFill>
                <a:latin typeface="Arial" panose="020B0604020202020204" pitchFamily="34" charset="0"/>
                <a:cs typeface="Arial" panose="020B0604020202020204" pitchFamily="34" charset="0"/>
              </a:rPr>
              <a:t>a tudatában él, hogy Isten mindenhol mindig jelen van, és mérlegre teszi az ember tetteit. 	</a:t>
            </a:r>
            <a:br>
              <a:rPr lang="hu-HU" sz="2200" dirty="0">
                <a:solidFill>
                  <a:schemeClr val="accent5">
                    <a:lumMod val="50000"/>
                  </a:schemeClr>
                </a:solidFill>
                <a:latin typeface="Arial" panose="020B0604020202020204" pitchFamily="34" charset="0"/>
                <a:cs typeface="Arial" panose="020B0604020202020204" pitchFamily="34" charset="0"/>
              </a:rPr>
            </a:br>
            <a:r>
              <a:rPr lang="hu-HU" sz="2200" i="1" dirty="0">
                <a:solidFill>
                  <a:schemeClr val="accent5">
                    <a:lumMod val="50000"/>
                  </a:schemeClr>
                </a:solidFill>
                <a:latin typeface="Arial" panose="020B0604020202020204" pitchFamily="34" charset="0"/>
                <a:cs typeface="Arial" panose="020B0604020202020204" pitchFamily="34" charset="0"/>
              </a:rPr>
              <a:t>„Ezekre emlékeztesd és Isten színe előtt bizonyságot téve kérd őket: ne folytassanak haszontalan szóharcot a hallgatók romlására. </a:t>
            </a:r>
            <a:r>
              <a:rPr lang="hu-HU" sz="2200" dirty="0" smtClean="0">
                <a:solidFill>
                  <a:schemeClr val="accent5">
                    <a:lumMod val="50000"/>
                  </a:schemeClr>
                </a:solidFill>
                <a:latin typeface="Arial" panose="020B0604020202020204" pitchFamily="34" charset="0"/>
                <a:cs typeface="Arial" panose="020B0604020202020204" pitchFamily="34" charset="0"/>
              </a:rPr>
              <a:t>2Tim 2,14</a:t>
            </a:r>
            <a:endParaRPr lang="hu-HU" sz="2200" dirty="0">
              <a:solidFill>
                <a:schemeClr val="accent5">
                  <a:lumMod val="50000"/>
                </a:schemeClr>
              </a:solidFill>
              <a:latin typeface="Arial" panose="020B0604020202020204" pitchFamily="34" charset="0"/>
              <a:cs typeface="Arial" panose="020B0604020202020204" pitchFamily="34" charset="0"/>
            </a:endParaRPr>
          </a:p>
          <a:p>
            <a:r>
              <a:rPr lang="hu-HU" sz="2200" dirty="0">
                <a:solidFill>
                  <a:schemeClr val="accent5">
                    <a:lumMod val="50000"/>
                  </a:schemeClr>
                </a:solidFill>
                <a:latin typeface="Arial" panose="020B0604020202020204" pitchFamily="34" charset="0"/>
                <a:cs typeface="Arial" panose="020B0604020202020204" pitchFamily="34" charset="0"/>
              </a:rPr>
              <a:t>Az Istenben bízó ember pontosan tudja, hogy az egész élete Isten színe előtt történik. Nincs olyan tette, szava vagy gondolata, amelyről Istennek ne lenne tudomása. Ez bátorít, erőt ad, és egyben féken is tart.	</a:t>
            </a:r>
          </a:p>
        </p:txBody>
      </p:sp>
      <p:sp>
        <p:nvSpPr>
          <p:cNvPr id="2" name="Ellipszis 1"/>
          <p:cNvSpPr/>
          <p:nvPr/>
        </p:nvSpPr>
        <p:spPr>
          <a:xfrm>
            <a:off x="1658982" y="496388"/>
            <a:ext cx="2849252" cy="940526"/>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accent4">
                    <a:lumMod val="50000"/>
                  </a:schemeClr>
                </a:solidFill>
                <a:latin typeface="Arial" panose="020B0604020202020204" pitchFamily="34" charset="0"/>
                <a:cs typeface="Arial" panose="020B0604020202020204" pitchFamily="34" charset="0"/>
              </a:rPr>
              <a:t>Jól jegyezd meg!</a:t>
            </a:r>
            <a:endParaRPr lang="hu-HU" dirty="0"/>
          </a:p>
        </p:txBody>
      </p:sp>
    </p:spTree>
    <p:extLst>
      <p:ext uri="{BB962C8B-B14F-4D97-AF65-F5344CB8AC3E}">
        <p14:creationId xmlns:p14="http://schemas.microsoft.com/office/powerpoint/2010/main" val="293740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2" grpId="0" animBg="1"/>
    </p:bldLst>
  </p:timing>
</p:sld>
</file>

<file path=ppt/theme/theme1.xml><?xml version="1.0" encoding="utf-8"?>
<a:theme xmlns:a="http://schemas.openxmlformats.org/drawingml/2006/main" name="7_Szálak">
  <a:themeElements>
    <a:clrScheme name="Szálak">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zála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zálak">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4950</TotalTime>
  <Words>660</Words>
  <Application>Microsoft Office PowerPoint</Application>
  <PresentationFormat>Szélesvásznú</PresentationFormat>
  <Paragraphs>73</Paragraphs>
  <Slides>13</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13</vt:i4>
      </vt:variant>
    </vt:vector>
  </HeadingPairs>
  <TitlesOfParts>
    <vt:vector size="20" baseType="lpstr">
      <vt:lpstr>Arial</vt:lpstr>
      <vt:lpstr>Century Gothic</vt:lpstr>
      <vt:lpstr>Helvetica Neue</vt:lpstr>
      <vt:lpstr>Times New Roman</vt:lpstr>
      <vt:lpstr>Wingdings</vt:lpstr>
      <vt:lpstr>Wingdings 3</vt:lpstr>
      <vt:lpstr>7_Szálak</vt:lpstr>
      <vt:lpstr>PowerPoint-bemutató</vt:lpstr>
      <vt:lpstr>PowerPoint-bemutató</vt:lpstr>
      <vt:lpstr>PowerPoint-bemutató</vt:lpstr>
      <vt:lpstr>Olvasd el figyelmesen az itt látható bibliai szöveget! (Zsolt 139) </vt:lpstr>
      <vt:lpstr>Nézd meg alaposan a képeket! Mit fejeznek ki a különböző élethelyzetek?  </vt:lpstr>
      <vt:lpstr>PowerPoint-bemutató</vt:lpstr>
      <vt:lpstr>A zsoltáros Istennek három alapvetően  fontos tulajdonságát fogalmazza meg:</vt:lpstr>
      <vt:lpstr>PowerPoint-bemutató</vt:lpstr>
      <vt:lpstr>PowerPoint-bemutató</vt:lpstr>
      <vt:lpstr>Gondolkozz el a kérdéseken!  </vt:lpstr>
      <vt:lpstr>Nézzük meg ezt a videót! </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Zimányi Noémi</dc:creator>
  <cp:lastModifiedBy>RPI</cp:lastModifiedBy>
  <cp:revision>552</cp:revision>
  <dcterms:created xsi:type="dcterms:W3CDTF">2020-03-16T06:58:02Z</dcterms:created>
  <dcterms:modified xsi:type="dcterms:W3CDTF">2021-07-20T06:48:07Z</dcterms:modified>
</cp:coreProperties>
</file>