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340" r:id="rId2"/>
    <p:sldId id="323" r:id="rId3"/>
    <p:sldId id="310" r:id="rId4"/>
    <p:sldId id="346" r:id="rId5"/>
    <p:sldId id="353" r:id="rId6"/>
    <p:sldId id="359" r:id="rId7"/>
    <p:sldId id="358" r:id="rId8"/>
    <p:sldId id="362" r:id="rId9"/>
    <p:sldId id="360" r:id="rId10"/>
    <p:sldId id="363" r:id="rId11"/>
    <p:sldId id="361" r:id="rId12"/>
    <p:sldId id="354" r:id="rId13"/>
    <p:sldId id="357" r:id="rId14"/>
    <p:sldId id="326" r:id="rId1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F6C6ED"/>
    <a:srgbClr val="FDFAE2"/>
    <a:srgbClr val="AE2E51"/>
    <a:srgbClr val="A51B8B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4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formata.sk/data/attachments/2017/01/15/399.mp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Xqyp8kTQv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ordwall.net/hu/resource/146393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2xUGfZ4Jcs&amp;t=310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Imával és énekkel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felé nyíl 2"/>
          <p:cNvSpPr/>
          <p:nvPr/>
        </p:nvSpPr>
        <p:spPr>
          <a:xfrm>
            <a:off x="2412123" y="141890"/>
            <a:ext cx="9175531" cy="6716110"/>
          </a:xfrm>
          <a:prstGeom prst="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Tudod--e?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Az agyat kutató tudósok szerint imádság közben az agyunkban egy tisztulási folyamat történik. Olyan időszak ez, ami segít, hogy megoldás szülessen a problémánkra.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Ezért is nagyon </a:t>
            </a:r>
            <a:r>
              <a:rPr lang="hu-HU" sz="2400" dirty="0">
                <a:solidFill>
                  <a:schemeClr val="tx1"/>
                </a:solidFill>
              </a:rPr>
              <a:t>fontos, hogy az elcsendesedésre, imádságra mindig legyen időnk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Az ima kapcsolat Istennel. </a:t>
            </a:r>
          </a:p>
          <a:p>
            <a:endParaRPr lang="hu-HU" sz="2400" dirty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7"/>
          <p:cNvPicPr>
            <a:picLocks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1" y="347278"/>
            <a:ext cx="2672912" cy="245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8" y="244962"/>
            <a:ext cx="2161598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363685" y="473529"/>
            <a:ext cx="8376557" cy="2661557"/>
          </a:xfrm>
          <a:prstGeom prst="round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Keresd ki a Református Énekeskönyv 399. dicséretét!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3"/>
              </a:rPr>
              <a:t>Itt meghallgathatod az 1. versszakát.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4"/>
              </a:rPr>
              <a:t>Hallgasd meg ezt az ifjúsági éneket is!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5848255" y="3293240"/>
            <a:ext cx="5891987" cy="228137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éneklés jó lehetőség arra, hogy őszintén – minden érzésünkkel, gondolatainkkal és teljes </a:t>
            </a:r>
            <a:r>
              <a:rPr lang="hu-HU" sz="2400" dirty="0" err="1" smtClean="0">
                <a:solidFill>
                  <a:schemeClr val="tx1"/>
                </a:solidFill>
              </a:rPr>
              <a:t>valónkkal</a:t>
            </a:r>
            <a:r>
              <a:rPr lang="hu-HU" sz="2400" dirty="0" smtClean="0">
                <a:solidFill>
                  <a:schemeClr val="tx1"/>
                </a:solidFill>
              </a:rPr>
              <a:t> megszólítsuk Istent.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Ellipszis buborék 4"/>
          <p:cNvSpPr/>
          <p:nvPr/>
        </p:nvSpPr>
        <p:spPr>
          <a:xfrm>
            <a:off x="115050" y="4016700"/>
            <a:ext cx="5891987" cy="228137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Hogyan kapcsolódhat ez a két ének Pál apostolhoz és Szilászhoz?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És Hozzád?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83180" y="4559812"/>
            <a:ext cx="9307286" cy="1815882"/>
          </a:xfrm>
          <a:prstGeom prst="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hu-HU" sz="2800" dirty="0" smtClean="0"/>
              <a:t>„Te </a:t>
            </a:r>
            <a:r>
              <a:rPr lang="hu-HU" sz="2800" dirty="0"/>
              <a:t>vagy az én erőm, rólad zeng énekem. Erős váram az Isten, az én hűséges Istenem</a:t>
            </a:r>
            <a:r>
              <a:rPr lang="hu-HU" sz="2800" dirty="0" smtClean="0"/>
              <a:t>.” </a:t>
            </a:r>
          </a:p>
          <a:p>
            <a:endParaRPr lang="hu-HU" sz="2800" dirty="0"/>
          </a:p>
          <a:p>
            <a:r>
              <a:rPr lang="hu-HU" sz="2800" dirty="0" smtClean="0"/>
              <a:t>		Zsoltárok könyve 59,18 </a:t>
            </a:r>
            <a:endParaRPr lang="hu-HU" sz="28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93"/>
            <a:ext cx="2184776" cy="2160000"/>
          </a:xfrm>
          <a:prstGeom prst="rect">
            <a:avLst/>
          </a:prstGeom>
        </p:spPr>
      </p:pic>
      <p:sp>
        <p:nvSpPr>
          <p:cNvPr id="7" name="Folyamatábra: Másik feldolgozás 6"/>
          <p:cNvSpPr/>
          <p:nvPr/>
        </p:nvSpPr>
        <p:spPr>
          <a:xfrm>
            <a:off x="2583180" y="242871"/>
            <a:ext cx="9307286" cy="369025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A Zsoltáros dicséri Istent. Nem azért, mert minden rendben van az életében. Nem tudhatjuk, hogy pontosan mi történik vele, de végig olvasva a zsoltárt az látható, hogy az írja nagyon is nehéz helyzetben van. </a:t>
            </a:r>
          </a:p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Oltalomért könyörög. Énekel, imádkozik az Úrhoz. Majd az imája végén megnyugszik és így tudja Őt dicsérni: 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24776" y="42156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7952013" y="198600"/>
            <a:ext cx="4033158" cy="392279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63286" y="2383972"/>
            <a:ext cx="8115300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Hogy áll a hála dobozod? Írod szorgalmasan azt, amiért hálát tudsz adni?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Azért, hogy könnyebben találj ötleteket, itt találsz egy „Hála-kereket”!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hlinkClick r:id="rId4"/>
              </a:rPr>
              <a:t>Kattints ide és forgasd meg minden nap, akár többször is!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mindenért tudsz hálát adni? Írd föl – ha lehet 21 napon keresztül – de ezen héten mindenképpen! </a:t>
            </a:r>
            <a:r>
              <a:rPr lang="hu-HU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hu-HU" sz="2800" dirty="0" smtClean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737" y="1495687"/>
            <a:ext cx="2193285" cy="2160000"/>
          </a:xfrm>
          <a:prstGeom prst="rect">
            <a:avLst/>
          </a:prstGeom>
        </p:spPr>
      </p:pic>
      <p:sp>
        <p:nvSpPr>
          <p:cNvPr id="2" name="Felhő 1"/>
          <p:cNvSpPr/>
          <p:nvPr/>
        </p:nvSpPr>
        <p:spPr>
          <a:xfrm>
            <a:off x="5298505" y="198381"/>
            <a:ext cx="3384632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 bírod?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Felhő 9"/>
          <p:cNvSpPr/>
          <p:nvPr/>
        </p:nvSpPr>
        <p:spPr>
          <a:xfrm>
            <a:off x="8173235" y="722507"/>
            <a:ext cx="3384632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 telnek a napjaid?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695934" y="273902"/>
            <a:ext cx="3872912" cy="2254469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 tudsz megbirkózni a mindennapi nehézségekkel?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3" name="Felhő 12"/>
          <p:cNvSpPr/>
          <p:nvPr/>
        </p:nvSpPr>
        <p:spPr>
          <a:xfrm>
            <a:off x="5701712" y="2528371"/>
            <a:ext cx="4251283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Honnan van erőd a mindennapokhoz?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4" name="Felhő 13"/>
          <p:cNvSpPr/>
          <p:nvPr/>
        </p:nvSpPr>
        <p:spPr>
          <a:xfrm>
            <a:off x="78075" y="2806970"/>
            <a:ext cx="3384632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Meddig kell még kibírni?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6" name="Felhő 15"/>
          <p:cNvSpPr/>
          <p:nvPr/>
        </p:nvSpPr>
        <p:spPr>
          <a:xfrm>
            <a:off x="7940717" y="4189677"/>
            <a:ext cx="4251283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Ki tud egyáltalán segíteni?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678111" y="4334235"/>
            <a:ext cx="5094289" cy="24745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Gondold végig!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Ismerősek ezek a kérdések?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Talán van, amelyiket Te tetted föl és olyan is, amit mások kérdeztek Tőled…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Milyen válasz érkezik rájuk?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96359" y="0"/>
            <a:ext cx="9601200" cy="68849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400" b="1" dirty="0" smtClean="0"/>
              <a:t>Mindennapi élethelyzetek</a:t>
            </a:r>
          </a:p>
          <a:p>
            <a:pPr algn="just"/>
            <a:endParaRPr lang="hu-HU" sz="2400" b="1" dirty="0" smtClean="0"/>
          </a:p>
          <a:p>
            <a:pPr algn="just"/>
            <a:r>
              <a:rPr lang="hu-HU" sz="2400" dirty="0" smtClean="0"/>
              <a:t>Néha „csak úgy” elvagyunk. Éljük a mindennapi életünket. Felkelünk és lefekszünk. Iskolába megyünk. Edzésre járunk, különórákra megyünk. Találkozunk a barátainkkal. Néha vitatkozunk, máskor nagyokat kacagunk.</a:t>
            </a:r>
          </a:p>
          <a:p>
            <a:pPr algn="just"/>
            <a:endParaRPr lang="hu-HU" sz="2400" dirty="0" smtClean="0"/>
          </a:p>
          <a:p>
            <a:pPr algn="just"/>
            <a:r>
              <a:rPr lang="hu-HU" sz="2400" dirty="0" smtClean="0"/>
              <a:t>Ha örülünk, akkor egészen könnyűnek tűnik az élet. Szépen mosolyog a nap az égen, csiripelnek a madarak és minden egészen jónak tűnik. Minden rendben van velünk. A családunk is a legjobb. Ja… és még a szomszéd is olyan kedves volt. És a Tesó is milyen jó fejt volt! Meg a tanár a suliban! 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Aztán történik valami. Néha sejtjük már előre, mert megvannak a jelei. Máskor egészen váratlanul. „Derült égből, villámcsapás.” Így mondja a mondás. Ismerős? Mintha minden elromlott volna. Még a nap sem süt úgy, mint máskor szokott. És az emberek… Még a családom is hogyan viselkedik! Hát még suliban a tanárok! 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4" name="Mosolygó arc 3"/>
          <p:cNvSpPr/>
          <p:nvPr/>
        </p:nvSpPr>
        <p:spPr>
          <a:xfrm>
            <a:off x="457201" y="3137338"/>
            <a:ext cx="882868" cy="74097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Felhő 50"/>
          <p:cNvSpPr/>
          <p:nvPr/>
        </p:nvSpPr>
        <p:spPr>
          <a:xfrm>
            <a:off x="898635" y="2626072"/>
            <a:ext cx="1135117" cy="3626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Villám 52"/>
          <p:cNvSpPr/>
          <p:nvPr/>
        </p:nvSpPr>
        <p:spPr>
          <a:xfrm>
            <a:off x="918968" y="5752186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Felhő 54"/>
          <p:cNvSpPr/>
          <p:nvPr/>
        </p:nvSpPr>
        <p:spPr>
          <a:xfrm>
            <a:off x="283779" y="4862548"/>
            <a:ext cx="1900997" cy="1002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0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  <p:bldP spid="53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10941" y="337237"/>
            <a:ext cx="6992350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400" b="1" dirty="0" smtClean="0"/>
              <a:t>Imával és énekkel</a:t>
            </a:r>
          </a:p>
          <a:p>
            <a:pPr algn="just"/>
            <a:endParaRPr lang="hu-HU" sz="2400" b="1" dirty="0"/>
          </a:p>
          <a:p>
            <a:pPr algn="just"/>
            <a:r>
              <a:rPr lang="hu-HU" sz="2400" dirty="0" smtClean="0"/>
              <a:t>Mit lehet tenni, amikor rosszra fordulnak a dolgok? </a:t>
            </a:r>
          </a:p>
          <a:p>
            <a:pPr algn="just"/>
            <a:r>
              <a:rPr lang="hu-HU" sz="2400" dirty="0" smtClean="0"/>
              <a:t>Lehet-e ilyenkor örülni?  Nyugodtnak maradni?</a:t>
            </a:r>
          </a:p>
          <a:p>
            <a:pPr algn="just"/>
            <a:r>
              <a:rPr lang="hu-HU" sz="2400" dirty="0" smtClean="0"/>
              <a:t>Esetleg imádkozni és énekelni?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Mit gondolsz? </a:t>
            </a:r>
          </a:p>
          <a:p>
            <a:pPr algn="just"/>
            <a:r>
              <a:rPr lang="hu-HU" sz="2400" dirty="0" smtClean="0"/>
              <a:t>(Kattints a válaszodra!) </a:t>
            </a:r>
          </a:p>
          <a:p>
            <a:pPr algn="just"/>
            <a:endParaRPr lang="hu-HU" sz="2400" b="1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3" name="Villám 52"/>
          <p:cNvSpPr/>
          <p:nvPr/>
        </p:nvSpPr>
        <p:spPr>
          <a:xfrm>
            <a:off x="10110263" y="1587523"/>
            <a:ext cx="1887295" cy="174635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Felhő 54"/>
          <p:cNvSpPr/>
          <p:nvPr/>
        </p:nvSpPr>
        <p:spPr>
          <a:xfrm>
            <a:off x="8849710" y="144643"/>
            <a:ext cx="3342290" cy="1813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813175" y="4637932"/>
            <a:ext cx="1939159" cy="15765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IGEN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394154" y="4716561"/>
            <a:ext cx="1939159" cy="1576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NEM</a:t>
            </a:r>
            <a:endParaRPr lang="hu-HU" sz="2800" b="1" dirty="0"/>
          </a:p>
        </p:txBody>
      </p:sp>
      <p:sp>
        <p:nvSpPr>
          <p:cNvPr id="6" name="Jobbra nyíl 5"/>
          <p:cNvSpPr/>
          <p:nvPr/>
        </p:nvSpPr>
        <p:spPr>
          <a:xfrm>
            <a:off x="5333313" y="3145022"/>
            <a:ext cx="6664245" cy="3263462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A keresztyén ember, aki Istenre bízza az életét, tudhatja, hogy bármilyen nehéz helyzetbe is kerül, Isten vele van. Bár a körülmények lehetnek félelmetesek, de Istenre tekintve van jövője. Pál is átélte ezt.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0" y="110359"/>
            <a:ext cx="6668814" cy="220717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Pál apostol a megtérése után városról városra járt és hirdette, hogy Jézus Krisztus a Megváltó. Voltak, akik örömmel fogadták, de bőven akadtak olyanok is, akik Pál és társai életére törtek.</a:t>
            </a:r>
          </a:p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Volt alkalma megtapasztalni, hogy mit jelent a nehéz élethelyzet. Így történt ez Filippiben is. </a:t>
            </a:r>
            <a:endParaRPr lang="hu-HU" sz="2200" dirty="0">
              <a:solidFill>
                <a:schemeClr val="tx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334407" y="2120462"/>
            <a:ext cx="804042" cy="2286000"/>
          </a:xfrm>
          <a:prstGeom prst="straightConnector1">
            <a:avLst/>
          </a:prstGeom>
          <a:ln w="857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zis 6"/>
          <p:cNvSpPr/>
          <p:nvPr/>
        </p:nvSpPr>
        <p:spPr>
          <a:xfrm>
            <a:off x="3767959" y="4209393"/>
            <a:ext cx="1403131" cy="788276"/>
          </a:xfrm>
          <a:prstGeom prst="ellipse">
            <a:avLst/>
          </a:prstGeom>
          <a:noFill/>
          <a:ln w="47625">
            <a:solidFill>
              <a:srgbClr val="C0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0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4" y="3861860"/>
            <a:ext cx="2161576" cy="216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72" y="484823"/>
            <a:ext cx="2171028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3736428" y="484824"/>
            <a:ext cx="8103476" cy="25579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Apostolok Cselekedeteiről írott könyv 16. fejezete több izgalmas és különleges eseményről számol be. Pál apostol, miközben Jézusról tanít, nehéz helyzetbe kerül.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Olvasd el a Szentírásból az egész fejezetet vagy </a:t>
            </a:r>
            <a:r>
              <a:rPr lang="hu-HU" sz="2400" dirty="0" smtClean="0">
                <a:solidFill>
                  <a:schemeClr val="tx1"/>
                </a:solidFill>
                <a:hlinkClick r:id="rId4"/>
              </a:rPr>
              <a:t>hallgasd és nézd meg IDE kattintva</a:t>
            </a:r>
            <a:r>
              <a:rPr lang="hu-HU" sz="2400" dirty="0" smtClean="0">
                <a:solidFill>
                  <a:schemeClr val="tx1"/>
                </a:solidFill>
              </a:rPr>
              <a:t>!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Felhő 4"/>
          <p:cNvSpPr/>
          <p:nvPr/>
        </p:nvSpPr>
        <p:spPr>
          <a:xfrm>
            <a:off x="3137338" y="3357362"/>
            <a:ext cx="4303985" cy="238128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Figyelj a történetre és írj kérdéseket!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az, amit nem értesz?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7788166" y="3640575"/>
            <a:ext cx="4303985" cy="238128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gondolsz, mi lehetett Pál és Szilasz viselkedésének az oka?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9" b="97561" l="6075" r="97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639" y="2305870"/>
            <a:ext cx="2038350" cy="42957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99540" l="38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825" y="76527"/>
            <a:ext cx="2952750" cy="41433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26" b="97907" l="0" r="957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5721" y="2762250"/>
            <a:ext cx="2009775" cy="409575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142218" y="76527"/>
            <a:ext cx="7850899" cy="11824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Bár fizikailag börtönben voltak, de Pál és Szilász lelkében szabad volt. Istenre bízták magukat. Tudták a következőket: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797354" y="5419231"/>
            <a:ext cx="6785001" cy="11824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Ezért a nehéz élethelyzetben sem estek kétségbe.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Imádkoztak és énekeltek. Dicsőítették Istent!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6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2240</TotalTime>
  <Words>890</Words>
  <Application>Microsoft Office PowerPoint</Application>
  <PresentationFormat>Szélesvásznú</PresentationFormat>
  <Paragraphs>94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264</cp:revision>
  <dcterms:created xsi:type="dcterms:W3CDTF">2020-03-16T06:58:02Z</dcterms:created>
  <dcterms:modified xsi:type="dcterms:W3CDTF">2020-04-22T13:37:11Z</dcterms:modified>
</cp:coreProperties>
</file>