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17"/>
  </p:notesMasterIdLst>
  <p:sldIdLst>
    <p:sldId id="413" r:id="rId2"/>
    <p:sldId id="341" r:id="rId3"/>
    <p:sldId id="364" r:id="rId4"/>
    <p:sldId id="395" r:id="rId5"/>
    <p:sldId id="391" r:id="rId6"/>
    <p:sldId id="410" r:id="rId7"/>
    <p:sldId id="394" r:id="rId8"/>
    <p:sldId id="409" r:id="rId9"/>
    <p:sldId id="405" r:id="rId10"/>
    <p:sldId id="411" r:id="rId11"/>
    <p:sldId id="412" r:id="rId12"/>
    <p:sldId id="383" r:id="rId13"/>
    <p:sldId id="375" r:id="rId14"/>
    <p:sldId id="343" r:id="rId15"/>
    <p:sldId id="4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051"/>
    <a:srgbClr val="663300"/>
    <a:srgbClr val="F7D097"/>
    <a:srgbClr val="FF9966"/>
    <a:srgbClr val="003300"/>
    <a:srgbClr val="333300"/>
    <a:srgbClr val="FDFAE2"/>
    <a:srgbClr val="F6C6ED"/>
    <a:srgbClr val="AE2E51"/>
    <a:srgbClr val="A51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6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1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12DB7-5CDC-491D-A2FB-71C5D798D979}" type="doc">
      <dgm:prSet loTypeId="urn:microsoft.com/office/officeart/2005/8/layout/hierarchy4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hu-HU"/>
        </a:p>
      </dgm:t>
    </dgm:pt>
    <dgm:pt modelId="{FFC5532E-CBF9-4D39-A632-3FF503B12E63}">
      <dgm:prSet phldrT="[Szöveg]" custT="1"/>
      <dgm:sp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hu-HU" sz="3600" b="1" i="0" dirty="0"/>
            <a:t>„Ez az én szeretett Fiam, akiben gyönyörködöm, őt hallgassátok!”</a:t>
          </a:r>
        </a:p>
        <a:p>
          <a:r>
            <a:rPr lang="hu-HU" sz="3600" b="0" i="0" dirty="0"/>
            <a:t>(Máté 17,5)</a:t>
          </a:r>
          <a:endParaRPr lang="hu-HU" sz="3600" dirty="0">
            <a:solidFill>
              <a:schemeClr val="tx1"/>
            </a:solidFill>
          </a:endParaRPr>
        </a:p>
      </dgm:t>
    </dgm:pt>
    <dgm:pt modelId="{5047A9FB-5F28-473B-BAA1-84C50EE992AB}" type="parTrans" cxnId="{8FBC1EC2-D87F-45C1-9A6D-F57C0F505257}">
      <dgm:prSet/>
      <dgm:spPr/>
      <dgm:t>
        <a:bodyPr/>
        <a:lstStyle/>
        <a:p>
          <a:endParaRPr lang="hu-HU"/>
        </a:p>
      </dgm:t>
    </dgm:pt>
    <dgm:pt modelId="{58792684-AB56-457D-8431-5E1333FC77D2}" type="sibTrans" cxnId="{8FBC1EC2-D87F-45C1-9A6D-F57C0F505257}">
      <dgm:prSet/>
      <dgm:spPr/>
      <dgm:t>
        <a:bodyPr/>
        <a:lstStyle/>
        <a:p>
          <a:endParaRPr lang="hu-HU"/>
        </a:p>
      </dgm:t>
    </dgm:pt>
    <dgm:pt modelId="{AB74CFE6-EDE0-46B1-9070-A6EB02F200F4}" type="pres">
      <dgm:prSet presAssocID="{DD212DB7-5CDC-491D-A2FB-71C5D798D97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F94D2494-91E4-4CDA-AC40-39CF5329BB28}" type="pres">
      <dgm:prSet presAssocID="{FFC5532E-CBF9-4D39-A632-3FF503B12E63}" presName="vertOne" presStyleCnt="0"/>
      <dgm:spPr/>
    </dgm:pt>
    <dgm:pt modelId="{A87F2AEB-58F3-4D21-90B1-E94B3287216B}" type="pres">
      <dgm:prSet presAssocID="{FFC5532E-CBF9-4D39-A632-3FF503B12E63}" presName="txOne" presStyleLbl="node0" presStyleIdx="0" presStyleCnt="1" custScaleY="56281" custLinFactNeighborY="-2402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1CAE406B-4594-458C-9C33-895AC77106E1}" type="pres">
      <dgm:prSet presAssocID="{FFC5532E-CBF9-4D39-A632-3FF503B12E63}" presName="horzOne" presStyleCnt="0"/>
      <dgm:spPr/>
    </dgm:pt>
  </dgm:ptLst>
  <dgm:cxnLst>
    <dgm:cxn modelId="{8FBC1EC2-D87F-45C1-9A6D-F57C0F505257}" srcId="{DD212DB7-5CDC-491D-A2FB-71C5D798D979}" destId="{FFC5532E-CBF9-4D39-A632-3FF503B12E63}" srcOrd="0" destOrd="0" parTransId="{5047A9FB-5F28-473B-BAA1-84C50EE992AB}" sibTransId="{58792684-AB56-457D-8431-5E1333FC77D2}"/>
    <dgm:cxn modelId="{3B6ADA2A-8BF3-4564-97F7-CD903E68D133}" type="presOf" srcId="{FFC5532E-CBF9-4D39-A632-3FF503B12E63}" destId="{A87F2AEB-58F3-4D21-90B1-E94B3287216B}" srcOrd="0" destOrd="0" presId="urn:microsoft.com/office/officeart/2005/8/layout/hierarchy4"/>
    <dgm:cxn modelId="{A6CCB2DF-8CBE-4D14-8EC3-39D9ABF5F063}" type="presOf" srcId="{DD212DB7-5CDC-491D-A2FB-71C5D798D979}" destId="{AB74CFE6-EDE0-46B1-9070-A6EB02F200F4}" srcOrd="0" destOrd="0" presId="urn:microsoft.com/office/officeart/2005/8/layout/hierarchy4"/>
    <dgm:cxn modelId="{8B42D270-F2E7-4442-9B38-1546EA8C4BAE}" type="presParOf" srcId="{AB74CFE6-EDE0-46B1-9070-A6EB02F200F4}" destId="{F94D2494-91E4-4CDA-AC40-39CF5329BB28}" srcOrd="0" destOrd="0" presId="urn:microsoft.com/office/officeart/2005/8/layout/hierarchy4"/>
    <dgm:cxn modelId="{EC733B9D-5C25-4D77-880E-B47A02F72C79}" type="presParOf" srcId="{F94D2494-91E4-4CDA-AC40-39CF5329BB28}" destId="{A87F2AEB-58F3-4D21-90B1-E94B3287216B}" srcOrd="0" destOrd="0" presId="urn:microsoft.com/office/officeart/2005/8/layout/hierarchy4"/>
    <dgm:cxn modelId="{F018E27B-239F-4F06-92A7-C61493C96E96}" type="presParOf" srcId="{F94D2494-91E4-4CDA-AC40-39CF5329BB28}" destId="{1CAE406B-4594-458C-9C33-895AC77106E1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F2AEB-58F3-4D21-90B1-E94B3287216B}">
      <dsp:nvSpPr>
        <dsp:cNvPr id="0" name=""/>
        <dsp:cNvSpPr/>
      </dsp:nvSpPr>
      <dsp:spPr>
        <a:xfrm>
          <a:off x="4385" y="0"/>
          <a:ext cx="8972547" cy="1736020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i="0" kern="1200" dirty="0"/>
            <a:t>„Ez az én szeretett Fiam, akiben gyönyörködöm, őt hallgassátok!”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0" i="0" kern="1200" dirty="0"/>
            <a:t>(Máté 17,5)</a:t>
          </a:r>
          <a:endParaRPr lang="hu-HU" sz="3600" kern="1200" dirty="0">
            <a:solidFill>
              <a:schemeClr val="tx1"/>
            </a:solidFill>
          </a:endParaRPr>
        </a:p>
      </dsp:txBody>
      <dsp:txXfrm>
        <a:off x="55231" y="50846"/>
        <a:ext cx="8870855" cy="163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2022. 04. 02.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66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47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62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94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6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76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3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02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11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64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93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2022. 04. 02.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16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icelife.hu/tortenetek/wwjd.php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Uks_S3YTpxA" TargetMode="External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app=desktop&amp;v=_FF_aSgR8Hw&amp;feature=youtu.b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" TargetMode="External"/><Relationship Id="rId5" Type="http://schemas.openxmlformats.org/officeDocument/2006/relationships/hyperlink" Target="http://www.pixabay.com/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Hittan_6/jezus_isten_fia.html#tananya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bibliamindenkie.hu/uj/MAT/17" TargetMode="External"/><Relationship Id="rId4" Type="http://schemas.openxmlformats.org/officeDocument/2006/relationships/hyperlink" Target="https://abibliamindenkie.hu/uj/MAT/1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rectory, Fa, Pajzs, Jelzőtáblák, Irány, Jelölés, Nyíl">
            <a:extLst>
              <a:ext uri="{FF2B5EF4-FFF2-40B4-BE49-F238E27FC236}">
                <a16:creationId xmlns:a16="http://schemas.microsoft.com/office/drawing/2014/main" id="{EEFD5374-3777-4982-A174-7AA38570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6" y="-483275"/>
            <a:ext cx="10862827" cy="724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7484018-41D9-457E-9F62-8E71943271B5}"/>
              </a:ext>
            </a:extLst>
          </p:cNvPr>
          <p:cNvSpPr txBox="1"/>
          <p:nvPr/>
        </p:nvSpPr>
        <p:spPr>
          <a:xfrm>
            <a:off x="2729033" y="1808921"/>
            <a:ext cx="6227380" cy="783193"/>
          </a:xfrm>
          <a:prstGeom prst="roundRect">
            <a:avLst/>
          </a:prstGeom>
          <a:ln/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</a:rPr>
              <a:t>Áldás, békesség!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FB45E3F-FABC-47E6-8520-B3E585DB2A0F}"/>
              </a:ext>
            </a:extLst>
          </p:cNvPr>
          <p:cNvSpPr txBox="1"/>
          <p:nvPr/>
        </p:nvSpPr>
        <p:spPr>
          <a:xfrm>
            <a:off x="2982309" y="3800061"/>
            <a:ext cx="6227380" cy="1464231"/>
          </a:xfrm>
          <a:prstGeom prst="roundRect">
            <a:avLst/>
          </a:prstGeom>
          <a:ln/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tx1"/>
                </a:solidFill>
              </a:rPr>
              <a:t>Jézus Isten Fia-</a:t>
            </a:r>
          </a:p>
          <a:p>
            <a:pPr algn="ctr"/>
            <a:r>
              <a:rPr lang="hu-HU" sz="4000" b="1" dirty="0">
                <a:solidFill>
                  <a:schemeClr val="tx1"/>
                </a:solidFill>
              </a:rPr>
              <a:t>Őrá hallgassatok!</a:t>
            </a:r>
          </a:p>
        </p:txBody>
      </p:sp>
    </p:spTree>
    <p:extLst>
      <p:ext uri="{BB962C8B-B14F-4D97-AF65-F5344CB8AC3E}">
        <p14:creationId xmlns:p14="http://schemas.microsoft.com/office/powerpoint/2010/main" val="2079843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079EB364-D7EF-449F-936F-E176B698FA15}"/>
              </a:ext>
            </a:extLst>
          </p:cNvPr>
          <p:cNvSpPr/>
          <p:nvPr/>
        </p:nvSpPr>
        <p:spPr>
          <a:xfrm>
            <a:off x="536028" y="331076"/>
            <a:ext cx="6625401" cy="212697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/>
                </a:solidFill>
              </a:rPr>
              <a:t>Szerinted mit jelent ma Jézusra hallgatni?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/>
                </a:solidFill>
              </a:rPr>
              <a:t>Hogyan valósulhat ez meg az életedben?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/>
                </a:solidFill>
              </a:rPr>
              <a:t>Mi az, ami miatt számodra nehéz Jézusra hallgatni?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7CF2BF05-D775-4809-A3FA-FABD003B4754}"/>
              </a:ext>
            </a:extLst>
          </p:cNvPr>
          <p:cNvSpPr/>
          <p:nvPr/>
        </p:nvSpPr>
        <p:spPr>
          <a:xfrm>
            <a:off x="6096000" y="4146331"/>
            <a:ext cx="5785944" cy="212697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Gondold végig ezeket a kérdéseket és beszélgess róluk szüleiddel, vagy egy osztálytársaddal!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875A348-6E7D-42CF-A460-813280333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78" y="0"/>
            <a:ext cx="154242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33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7931355E-62D0-4A67-B534-26E21A6B6BFD}"/>
              </a:ext>
            </a:extLst>
          </p:cNvPr>
          <p:cNvSpPr/>
          <p:nvPr/>
        </p:nvSpPr>
        <p:spPr>
          <a:xfrm rot="21372077">
            <a:off x="558938" y="371615"/>
            <a:ext cx="5316630" cy="2230111"/>
          </a:xfrm>
          <a:prstGeom prst="cloud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tx1"/>
                </a:solidFill>
              </a:rPr>
              <a:t>Mit tenne Jézus?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19A14862-D4C9-4C86-ADB2-B2847A544E81}"/>
              </a:ext>
            </a:extLst>
          </p:cNvPr>
          <p:cNvSpPr/>
          <p:nvPr/>
        </p:nvSpPr>
        <p:spPr>
          <a:xfrm>
            <a:off x="177679" y="3017520"/>
            <a:ext cx="6079147" cy="292608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Olykor nehéz helyzetek adódnak az életünkben és ilyenkor nehéz Jézusra hallgatni.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Az ilyen nehéz helyzetekben segíthet, ha imádkozol és végig gondolod, vajon Jézus mit tenne, ha most a te helyedben lenne.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Így könnyebb lesz dönteni és nyugodtnak maradni akkor is, ha valami nehéz feladat előtt állsz.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44D649-7091-446C-A548-2A327BC6A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/>
          <a:stretch/>
        </p:blipFill>
        <p:spPr bwMode="auto">
          <a:xfrm>
            <a:off x="6970712" y="6159"/>
            <a:ext cx="5221288" cy="27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6271AA5A-7F46-4FE4-A56B-9859391430B1}"/>
              </a:ext>
            </a:extLst>
          </p:cNvPr>
          <p:cNvSpPr/>
          <p:nvPr/>
        </p:nvSpPr>
        <p:spPr>
          <a:xfrm>
            <a:off x="6096000" y="5943600"/>
            <a:ext cx="6654800" cy="1263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 kép forrása: </a:t>
            </a:r>
            <a:r>
              <a:rPr lang="hu-H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https://nicelife.hu/tortenetek/wwjd.php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FFB331ED-CF6B-4141-85C7-51B528BE7847}"/>
              </a:ext>
            </a:extLst>
          </p:cNvPr>
          <p:cNvSpPr/>
          <p:nvPr/>
        </p:nvSpPr>
        <p:spPr>
          <a:xfrm>
            <a:off x="6256826" y="3017520"/>
            <a:ext cx="5813254" cy="29260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Sok keresztyén fiatal W.W.J.D. feliratú karkötőt hord.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A betűk az angol „</a:t>
            </a:r>
            <a:r>
              <a:rPr lang="hu-HU" dirty="0" err="1">
                <a:solidFill>
                  <a:schemeClr val="tx1"/>
                </a:solidFill>
              </a:rPr>
              <a:t>What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would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Jesus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do</a:t>
            </a:r>
            <a:r>
              <a:rPr lang="hu-HU" dirty="0">
                <a:solidFill>
                  <a:schemeClr val="tx1"/>
                </a:solidFill>
              </a:rPr>
              <a:t>” mondat kezdőbetűire utalnak, ami azt jelenti „Mit tenne Jézus”.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A karkötő viselője, ha rápillant a feliratra, könnyen emlékeztetheti magát arra, hogy Jézust kövesse a mindennapokban.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79E1658E-C448-48AB-8FAA-34F99EA95C96}"/>
              </a:ext>
            </a:extLst>
          </p:cNvPr>
          <p:cNvSpPr/>
          <p:nvPr/>
        </p:nvSpPr>
        <p:spPr>
          <a:xfrm>
            <a:off x="555171" y="1257300"/>
            <a:ext cx="6253843" cy="352697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hu-HU" sz="2000" dirty="0">
                <a:solidFill>
                  <a:schemeClr val="tx1"/>
                </a:solidFill>
              </a:rPr>
              <a:t> Kérj szüleidtől egy borítékot, vagy a gombra kattintva hajtogass egyet egy videó segítségével, majd ragaszd be a füzetedbe!</a:t>
            </a:r>
          </a:p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endParaRPr lang="hu-HU" sz="2000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hu-HU" sz="2000" dirty="0">
                <a:solidFill>
                  <a:schemeClr val="tx1"/>
                </a:solidFill>
              </a:rPr>
              <a:t> A boríték </a:t>
            </a:r>
            <a:r>
              <a:rPr lang="hu-HU" sz="2000" dirty="0" err="1">
                <a:solidFill>
                  <a:schemeClr val="tx1"/>
                </a:solidFill>
              </a:rPr>
              <a:t>külsejére</a:t>
            </a:r>
            <a:r>
              <a:rPr lang="hu-HU" sz="2000" dirty="0">
                <a:solidFill>
                  <a:schemeClr val="tx1"/>
                </a:solidFill>
              </a:rPr>
              <a:t> írd rá az aranymondást!</a:t>
            </a:r>
          </a:p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endParaRPr lang="hu-HU" sz="2000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hu-HU" sz="2000" dirty="0">
                <a:solidFill>
                  <a:schemeClr val="tx1"/>
                </a:solidFill>
              </a:rPr>
              <a:t> A következő órákon ebbe fogjuk majd gyűjteni az aranymondásokat, hogy meglássuk majd, mi mindent jelent Jézusra hallgatni.</a:t>
            </a:r>
          </a:p>
        </p:txBody>
      </p:sp>
      <p:pic>
        <p:nvPicPr>
          <p:cNvPr id="5" name="Ábra 4" descr="Nyitott boríték egyszínű kitöltéssel">
            <a:extLst>
              <a:ext uri="{FF2B5EF4-FFF2-40B4-BE49-F238E27FC236}">
                <a16:creationId xmlns:a16="http://schemas.microsoft.com/office/drawing/2014/main" id="{8FCD217B-0964-4A3E-82BD-143371517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99158" y="1071349"/>
            <a:ext cx="4555958" cy="4431093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BE0CE9D5-BF35-4AFC-AF00-C9BAF099EB08}"/>
              </a:ext>
            </a:extLst>
          </p:cNvPr>
          <p:cNvSpPr/>
          <p:nvPr/>
        </p:nvSpPr>
        <p:spPr>
          <a:xfrm>
            <a:off x="8502316" y="1828800"/>
            <a:ext cx="2229852" cy="174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„Ez az én szeretett Fiam, akiben gyönyörködöm, őt hallgassátok!”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(Máté 17,5)</a:t>
            </a:r>
          </a:p>
        </p:txBody>
      </p:sp>
      <p:sp>
        <p:nvSpPr>
          <p:cNvPr id="2" name="Akciógomb: Tovább vagy Következő 1">
            <a:hlinkClick r:id="rId6" highlightClick="1"/>
            <a:extLst>
              <a:ext uri="{FF2B5EF4-FFF2-40B4-BE49-F238E27FC236}">
                <a16:creationId xmlns:a16="http://schemas.microsoft.com/office/drawing/2014/main" id="{45EE7F71-F7CF-4DD3-BD6B-514EA1CFDD19}"/>
              </a:ext>
            </a:extLst>
          </p:cNvPr>
          <p:cNvSpPr/>
          <p:nvPr/>
        </p:nvSpPr>
        <p:spPr>
          <a:xfrm>
            <a:off x="6485467" y="1828800"/>
            <a:ext cx="541866" cy="474133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69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E0F2093-D706-4F97-80B8-051873BE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58" t="666" r="-832" b="-2887"/>
          <a:stretch/>
        </p:blipFill>
        <p:spPr>
          <a:xfrm>
            <a:off x="0" y="0"/>
            <a:ext cx="1762539" cy="1736034"/>
          </a:xfrm>
          <a:prstGeom prst="rect">
            <a:avLst/>
          </a:prstGeom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5727DA6E-D827-4403-B2A4-146136473E87}"/>
              </a:ext>
            </a:extLst>
          </p:cNvPr>
          <p:cNvSpPr/>
          <p:nvPr/>
        </p:nvSpPr>
        <p:spPr>
          <a:xfrm>
            <a:off x="1948069" y="301657"/>
            <a:ext cx="7765774" cy="17360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Hallgasd meg és énekeld el a „Kegyes Jézus, itt vagyunk” kezdetű éneket, ami a Református énekeskönyv 164. dicsérete!</a:t>
            </a:r>
          </a:p>
        </p:txBody>
      </p:sp>
      <p:sp>
        <p:nvSpPr>
          <p:cNvPr id="11" name="Folyamatábra: Bekötés 10">
            <a:hlinkClick r:id="rId4"/>
            <a:extLst>
              <a:ext uri="{FF2B5EF4-FFF2-40B4-BE49-F238E27FC236}">
                <a16:creationId xmlns:a16="http://schemas.microsoft.com/office/drawing/2014/main" id="{3B1FAC59-7763-4A80-996D-E543D36641D9}"/>
              </a:ext>
            </a:extLst>
          </p:cNvPr>
          <p:cNvSpPr/>
          <p:nvPr/>
        </p:nvSpPr>
        <p:spPr>
          <a:xfrm>
            <a:off x="7842718" y="1736034"/>
            <a:ext cx="1103586" cy="107988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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9B888D65-9775-4EE0-A726-1B5F2D3C9F24}"/>
              </a:ext>
            </a:extLst>
          </p:cNvPr>
          <p:cNvSpPr/>
          <p:nvPr/>
        </p:nvSpPr>
        <p:spPr>
          <a:xfrm>
            <a:off x="602971" y="2275976"/>
            <a:ext cx="5894649" cy="17360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Ez az ének egyben egy imádság is, melyben Jézust kérjük, hogy adjon nekünk bölcsességet és Ő vezessen életünkben.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D8185CF5-4CD3-4EC4-91B0-818AA6319CEB}"/>
              </a:ext>
            </a:extLst>
          </p:cNvPr>
          <p:cNvSpPr/>
          <p:nvPr/>
        </p:nvSpPr>
        <p:spPr>
          <a:xfrm>
            <a:off x="4088294" y="4079840"/>
            <a:ext cx="5894649" cy="2312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Ezt az éneket 1664-ben írták, ezért sok olyan kifejezés szerepel benne, ami helyett ma már mást használunk.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Írd fel a füzetedbe, hogy te mit mondanál az alábbi kifejezések helyett!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B497FB43-FA60-4FEF-9393-E4061533FE98}"/>
              </a:ext>
            </a:extLst>
          </p:cNvPr>
          <p:cNvSpPr/>
          <p:nvPr/>
        </p:nvSpPr>
        <p:spPr>
          <a:xfrm>
            <a:off x="2464905" y="6054160"/>
            <a:ext cx="2544417" cy="7469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„Gyúljon fel kívánságunk!”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675A8010-DF07-4A85-A420-70AC279CFAA0}"/>
              </a:ext>
            </a:extLst>
          </p:cNvPr>
          <p:cNvSpPr/>
          <p:nvPr/>
        </p:nvSpPr>
        <p:spPr>
          <a:xfrm>
            <a:off x="5643601" y="6054159"/>
            <a:ext cx="2544417" cy="74692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„Lelki sötétség fogta </a:t>
            </a:r>
            <a:r>
              <a:rPr lang="hu-HU" sz="2000" b="1" dirty="0" err="1">
                <a:solidFill>
                  <a:schemeClr val="tx1"/>
                </a:solidFill>
              </a:rPr>
              <a:t>bé</a:t>
            </a:r>
            <a:r>
              <a:rPr lang="hu-HU" sz="2000" b="1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3500080A-DA61-4EF6-BA71-C5BF52FE05B1}"/>
              </a:ext>
            </a:extLst>
          </p:cNvPr>
          <p:cNvSpPr/>
          <p:nvPr/>
        </p:nvSpPr>
        <p:spPr>
          <a:xfrm>
            <a:off x="8999713" y="6054160"/>
            <a:ext cx="2544417" cy="7189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„Indítsd lelkünk készségre!”</a:t>
            </a:r>
          </a:p>
        </p:txBody>
      </p:sp>
    </p:spTree>
    <p:extLst>
      <p:ext uri="{BB962C8B-B14F-4D97-AF65-F5344CB8AC3E}">
        <p14:creationId xmlns:p14="http://schemas.microsoft.com/office/powerpoint/2010/main" val="2041888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77B994A-DA4C-47B2-B1F5-36C26C50B274}"/>
              </a:ext>
            </a:extLst>
          </p:cNvPr>
          <p:cNvSpPr txBox="1"/>
          <p:nvPr/>
        </p:nvSpPr>
        <p:spPr>
          <a:xfrm>
            <a:off x="4975049" y="112298"/>
            <a:ext cx="6905525" cy="907980"/>
          </a:xfrm>
          <a:prstGeom prst="roundRect">
            <a:avLst/>
          </a:prstGeom>
          <a:solidFill>
            <a:schemeClr val="accent1">
              <a:alpha val="9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cs typeface="Arial" panose="020B0604020202020204" pitchFamily="34" charset="0"/>
              </a:rPr>
              <a:t>Zárjuk</a:t>
            </a: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órát imádsággal!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1481959" y="1020278"/>
            <a:ext cx="9634330" cy="554279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bocsásd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 vétkeinket, miképpen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”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9103"/>
            <a:ext cx="1481959" cy="14188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5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" name="Térhatású modell 7" descr="Chalkboard">
                <a:extLst>
                  <a:ext uri="{FF2B5EF4-FFF2-40B4-BE49-F238E27FC236}">
                    <a16:creationId xmlns:a16="http://schemas.microsoft.com/office/drawing/2014/main" id="{41DB9591-A9EE-4088-B406-C6A331D1F2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2018650"/>
                  </p:ext>
                </p:extLst>
              </p:nvPr>
            </p:nvGraphicFramePr>
            <p:xfrm>
              <a:off x="2452567" y="376474"/>
              <a:ext cx="7548934" cy="648342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548934" cy="648342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474848" ay="18572" az="258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233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Térhatású modell 7" descr="Chalkboard">
                <a:extLst>
                  <a:ext uri="{FF2B5EF4-FFF2-40B4-BE49-F238E27FC236}">
                    <a16:creationId xmlns:a16="http://schemas.microsoft.com/office/drawing/2014/main" id="{41DB9591-A9EE-4088-B406-C6A331D1F2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2567" y="376474"/>
                <a:ext cx="7548934" cy="64834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zövegdoboz 1">
            <a:extLst>
              <a:ext uri="{FF2B5EF4-FFF2-40B4-BE49-F238E27FC236}">
                <a16:creationId xmlns:a16="http://schemas.microsoft.com/office/drawing/2014/main" id="{D9E1B706-4178-42F7-B583-C0114EF478F0}"/>
              </a:ext>
            </a:extLst>
          </p:cNvPr>
          <p:cNvSpPr txBox="1"/>
          <p:nvPr/>
        </p:nvSpPr>
        <p:spPr>
          <a:xfrm>
            <a:off x="3113345" y="900787"/>
            <a:ext cx="6227380" cy="3170099"/>
          </a:xfrm>
          <a:prstGeom prst="rect">
            <a:avLst/>
          </a:prstGeom>
          <a:noFill/>
          <a:ln w="57150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</a:rPr>
              <a:t>Kedves Hittanos!</a:t>
            </a:r>
          </a:p>
          <a:p>
            <a:pPr algn="ctr"/>
            <a:endParaRPr lang="hu-HU" sz="4000" dirty="0">
              <a:solidFill>
                <a:schemeClr val="bg1"/>
              </a:solidFill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</a:rPr>
              <a:t>További szép napot kívánok!</a:t>
            </a:r>
          </a:p>
          <a:p>
            <a:pPr algn="ctr"/>
            <a:r>
              <a:rPr lang="hu-HU" sz="4000" b="1" dirty="0">
                <a:solidFill>
                  <a:schemeClr val="bg1"/>
                </a:solidFill>
              </a:rPr>
              <a:t>Áldás, békesség!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AA4C76C-0835-4A25-A3D3-186503E080F7}"/>
              </a:ext>
            </a:extLst>
          </p:cNvPr>
          <p:cNvSpPr txBox="1"/>
          <p:nvPr/>
        </p:nvSpPr>
        <p:spPr>
          <a:xfrm>
            <a:off x="4452256" y="6211669"/>
            <a:ext cx="7739744" cy="646331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/>
              <a:t>A diasorban használt képek a </a:t>
            </a:r>
            <a:r>
              <a:rPr lang="hu-HU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www.pixabay.com</a:t>
            </a:r>
            <a:r>
              <a:rPr lang="hu-HU" dirty="0"/>
              <a:t> és az </a:t>
            </a:r>
            <a:r>
              <a:rPr lang="hu-HU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unsplash.com </a:t>
            </a:r>
            <a:r>
              <a:rPr lang="hu-HU" dirty="0">
                <a:solidFill>
                  <a:schemeClr val="tx1"/>
                </a:solidFill>
              </a:rPr>
              <a:t>oldalon találhatóak és ingyenesen letölthetők.</a:t>
            </a:r>
          </a:p>
        </p:txBody>
      </p:sp>
    </p:spTree>
    <p:extLst>
      <p:ext uri="{BB962C8B-B14F-4D97-AF65-F5344CB8AC3E}">
        <p14:creationId xmlns:p14="http://schemas.microsoft.com/office/powerpoint/2010/main" val="359237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0E2A09F5-E9CA-4301-AD12-17E11F337570}"/>
              </a:ext>
            </a:extLst>
          </p:cNvPr>
          <p:cNvSpPr txBox="1"/>
          <p:nvPr/>
        </p:nvSpPr>
        <p:spPr>
          <a:xfrm>
            <a:off x="1366640" y="1864850"/>
            <a:ext cx="4142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u-HU" sz="2400" b="1" dirty="0">
                <a:solidFill>
                  <a:schemeClr val="tx1"/>
                </a:solidFill>
              </a:rPr>
              <a:t>Kedves Hittanos Barátom!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A2DBD05-B230-415A-BB61-27747C933B59}"/>
              </a:ext>
            </a:extLst>
          </p:cNvPr>
          <p:cNvSpPr txBox="1"/>
          <p:nvPr/>
        </p:nvSpPr>
        <p:spPr>
          <a:xfrm>
            <a:off x="1256286" y="2670803"/>
            <a:ext cx="40093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u-HU" sz="2000" b="1" dirty="0">
                <a:solidFill>
                  <a:schemeClr val="tx1"/>
                </a:solidFill>
              </a:rPr>
              <a:t>A mai órán szükséged lesz a következőkre:</a:t>
            </a:r>
          </a:p>
          <a:p>
            <a:pPr lvl="0"/>
            <a:endParaRPr lang="hu-HU" sz="2000" b="1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Internet kapcsolat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Laptop, okostelefon vagy tablet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Hangszóró vagy fülhallgató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b="0" dirty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hu-HU" sz="2000" dirty="0">
                <a:solidFill>
                  <a:schemeClr val="tx1"/>
                </a:solidFill>
              </a:rPr>
              <a:t> füzeted és ceruza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A Te lelkes hozzáállásod.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BCD5E62-BF97-4F60-B8E0-DFF0E2911E3E}"/>
              </a:ext>
            </a:extLst>
          </p:cNvPr>
          <p:cNvSpPr txBox="1"/>
          <p:nvPr/>
        </p:nvSpPr>
        <p:spPr>
          <a:xfrm>
            <a:off x="6573137" y="2090172"/>
            <a:ext cx="41428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Kérlek, hogy olvasd el a diákon szereplő információkat</a:t>
            </a:r>
            <a:b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kövesd az utasításokat!</a:t>
            </a:r>
          </a:p>
          <a:p>
            <a:pPr lvl="0"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Állítsd be a diavetítést és indítsd el a PPT-t! </a:t>
            </a:r>
            <a:endParaRPr lang="hu-H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38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3983878" y="3139078"/>
            <a:ext cx="7560366" cy="2597827"/>
          </a:xfrm>
          <a:prstGeom prst="rect">
            <a:avLst/>
          </a:prstGeom>
          <a:solidFill>
            <a:schemeClr val="bg1">
              <a:alpha val="87000"/>
            </a:schemeClr>
          </a:solidFill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„Jó Atyánk, Istenünk,</a:t>
            </a:r>
            <a:r>
              <a:rPr lang="hu-HU" sz="2800" b="1" dirty="0">
                <a:cs typeface="Arial" panose="020B0604020202020204" pitchFamily="34" charset="0"/>
              </a:rPr>
              <a:t> Te taníts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bennünket!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Jézus Krisztus útján vezesd a lelkünket!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Szentlelked ereje növelje hitünket!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Ámen.”</a:t>
            </a:r>
            <a:endParaRPr lang="hu-HU" sz="2800" dirty="0"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33092FE-9762-4FA8-A4E3-BCA0B35158C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83" y="-15766"/>
            <a:ext cx="1630017" cy="15836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sillag: 7 ágú 1">
            <a:extLst>
              <a:ext uri="{FF2B5EF4-FFF2-40B4-BE49-F238E27FC236}">
                <a16:creationId xmlns:a16="http://schemas.microsoft.com/office/drawing/2014/main" id="{C16A884B-23DC-40A6-AD0E-555FB332F436}"/>
              </a:ext>
            </a:extLst>
          </p:cNvPr>
          <p:cNvSpPr/>
          <p:nvPr/>
        </p:nvSpPr>
        <p:spPr>
          <a:xfrm>
            <a:off x="378374" y="196269"/>
            <a:ext cx="4209392" cy="3342289"/>
          </a:xfrm>
          <a:prstGeom prst="star7">
            <a:avLst>
              <a:gd name="adj" fmla="val 30566"/>
              <a:gd name="hf" fmla="val 102572"/>
              <a:gd name="vf" fmla="val 105210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Kezdjük</a:t>
            </a:r>
            <a:br>
              <a:rPr lang="hu-HU" sz="2400" b="1" dirty="0">
                <a:solidFill>
                  <a:schemeClr val="tx1"/>
                </a:solidFill>
              </a:rPr>
            </a:br>
            <a:r>
              <a:rPr lang="hu-HU" sz="2400" b="1" dirty="0">
                <a:solidFill>
                  <a:schemeClr val="tx1"/>
                </a:solidFill>
              </a:rPr>
              <a:t>az órát imádsággal!</a:t>
            </a:r>
          </a:p>
        </p:txBody>
      </p:sp>
    </p:spTree>
    <p:extLst>
      <p:ext uri="{BB962C8B-B14F-4D97-AF65-F5344CB8AC3E}">
        <p14:creationId xmlns:p14="http://schemas.microsoft.com/office/powerpoint/2010/main" val="3128371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7853BD62-395A-483F-91CA-38097D6853E2}"/>
              </a:ext>
            </a:extLst>
          </p:cNvPr>
          <p:cNvSpPr/>
          <p:nvPr/>
        </p:nvSpPr>
        <p:spPr>
          <a:xfrm>
            <a:off x="887896" y="292953"/>
            <a:ext cx="10416208" cy="13415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rgbClr val="000000"/>
                </a:solidFill>
                <a:latin typeface="+mj-lt"/>
              </a:rPr>
              <a:t>Te kinek a véleményére hallgatsz ezekben a témákban?</a:t>
            </a:r>
          </a:p>
          <a:p>
            <a:pPr algn="ctr"/>
            <a:r>
              <a:rPr lang="hu-HU" sz="2800" dirty="0">
                <a:solidFill>
                  <a:srgbClr val="000000"/>
                </a:solidFill>
                <a:latin typeface="+mj-lt"/>
              </a:rPr>
              <a:t>Gondold végig a témákat, majd beszéld meg a padtársaddal!</a:t>
            </a:r>
          </a:p>
          <a:p>
            <a:pPr algn="ctr"/>
            <a:endParaRPr lang="hu-HU" sz="2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6005D83-67E4-4EA2-ABAA-D01B5D953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578" y="1329938"/>
            <a:ext cx="1542422" cy="1524132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3739333-A5A6-41D0-BA42-5A9795B30050}"/>
              </a:ext>
            </a:extLst>
          </p:cNvPr>
          <p:cNvSpPr txBox="1"/>
          <p:nvPr/>
        </p:nvSpPr>
        <p:spPr>
          <a:xfrm>
            <a:off x="7013338" y="2334254"/>
            <a:ext cx="327922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000" b="1" dirty="0"/>
              <a:t>Iskolai kérdések</a:t>
            </a:r>
          </a:p>
          <a:p>
            <a:pPr marL="342900" indent="-342900">
              <a:lnSpc>
                <a:spcPct val="200000"/>
              </a:lnSpc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000" b="1" dirty="0" err="1"/>
              <a:t>Hitbeli</a:t>
            </a:r>
            <a:r>
              <a:rPr lang="hu-HU" sz="2000" b="1" dirty="0"/>
              <a:t> kérdések</a:t>
            </a:r>
          </a:p>
          <a:p>
            <a:pPr marL="342900" indent="-342900">
              <a:lnSpc>
                <a:spcPct val="200000"/>
              </a:lnSpc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000" b="1" dirty="0"/>
              <a:t>Szerelem</a:t>
            </a:r>
          </a:p>
          <a:p>
            <a:pPr marL="342900" indent="-342900">
              <a:lnSpc>
                <a:spcPct val="200000"/>
              </a:lnSpc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000" b="1" dirty="0"/>
              <a:t>Fontos döntések előtt</a:t>
            </a:r>
          </a:p>
          <a:p>
            <a:pPr marL="285750" indent="-285750">
              <a:buSzPct val="2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endParaRPr lang="hu-HU" dirty="0"/>
          </a:p>
        </p:txBody>
      </p:sp>
      <p:pic>
        <p:nvPicPr>
          <p:cNvPr id="1026" name="Picture 2" descr="Jelzőtáblák, Irányok, Pizol, Irány, Nyíl, Pajzs">
            <a:extLst>
              <a:ext uri="{FF2B5EF4-FFF2-40B4-BE49-F238E27FC236}">
                <a16:creationId xmlns:a16="http://schemas.microsoft.com/office/drawing/2014/main" id="{313FC078-34E0-4053-9ED6-156F1035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55" y="1876323"/>
            <a:ext cx="3090922" cy="463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6E1E32A0-1761-40D7-BCBF-CE948E06BE0E}"/>
              </a:ext>
            </a:extLst>
          </p:cNvPr>
          <p:cNvSpPr/>
          <p:nvPr/>
        </p:nvSpPr>
        <p:spPr>
          <a:xfrm>
            <a:off x="3757555" y="4871107"/>
            <a:ext cx="1484127" cy="905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Barátok tanácsa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8164CA23-A04E-4152-B2F5-BAA4C997E8C7}"/>
              </a:ext>
            </a:extLst>
          </p:cNvPr>
          <p:cNvSpPr/>
          <p:nvPr/>
        </p:nvSpPr>
        <p:spPr>
          <a:xfrm rot="21259980">
            <a:off x="1926510" y="1885326"/>
            <a:ext cx="1484127" cy="905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Jézus tanítása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44377700-5A37-4034-86AB-64C92A270D66}"/>
              </a:ext>
            </a:extLst>
          </p:cNvPr>
          <p:cNvSpPr/>
          <p:nvPr/>
        </p:nvSpPr>
        <p:spPr>
          <a:xfrm rot="292891">
            <a:off x="3947062" y="2800112"/>
            <a:ext cx="1484127" cy="905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Szüleim tanácsa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7F53E720-B0E4-4F16-B089-03BA0D28B8AE}"/>
              </a:ext>
            </a:extLst>
          </p:cNvPr>
          <p:cNvSpPr/>
          <p:nvPr/>
        </p:nvSpPr>
        <p:spPr>
          <a:xfrm>
            <a:off x="1230191" y="3429000"/>
            <a:ext cx="1484127" cy="905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Saját ötleteim</a:t>
            </a:r>
          </a:p>
        </p:txBody>
      </p:sp>
    </p:spTree>
    <p:extLst>
      <p:ext uri="{BB962C8B-B14F-4D97-AF65-F5344CB8AC3E}">
        <p14:creationId xmlns:p14="http://schemas.microsoft.com/office/powerpoint/2010/main" val="3658032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uiExpand="1" build="p"/>
      <p:bldP spid="2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x">
            <a:extLst>
              <a:ext uri="{FF2B5EF4-FFF2-40B4-BE49-F238E27FC236}">
                <a16:creationId xmlns:a16="http://schemas.microsoft.com/office/drawing/2014/main" id="{AB5C2548-D5A0-4BDD-A64A-7BD317AC1EE7}"/>
              </a:ext>
            </a:extLst>
          </p:cNvPr>
          <p:cNvSpPr/>
          <p:nvPr/>
        </p:nvSpPr>
        <p:spPr>
          <a:xfrm rot="19789420">
            <a:off x="4565633" y="2446810"/>
            <a:ext cx="957076" cy="928389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1</a:t>
            </a:r>
            <a:r>
              <a:rPr lang="hu-HU" dirty="0"/>
              <a:t>.</a:t>
            </a:r>
          </a:p>
        </p:txBody>
      </p:sp>
      <p:sp>
        <p:nvSpPr>
          <p:cNvPr id="6" name="2.x">
            <a:extLst>
              <a:ext uri="{FF2B5EF4-FFF2-40B4-BE49-F238E27FC236}">
                <a16:creationId xmlns:a16="http://schemas.microsoft.com/office/drawing/2014/main" id="{D9C5AED3-DE9B-4871-BC34-42CD6B7FCDAD}"/>
              </a:ext>
            </a:extLst>
          </p:cNvPr>
          <p:cNvSpPr/>
          <p:nvPr/>
        </p:nvSpPr>
        <p:spPr>
          <a:xfrm rot="19789420">
            <a:off x="5358611" y="2044981"/>
            <a:ext cx="996954" cy="905202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2.</a:t>
            </a:r>
          </a:p>
        </p:txBody>
      </p:sp>
      <p:sp>
        <p:nvSpPr>
          <p:cNvPr id="7" name="3.x">
            <a:extLst>
              <a:ext uri="{FF2B5EF4-FFF2-40B4-BE49-F238E27FC236}">
                <a16:creationId xmlns:a16="http://schemas.microsoft.com/office/drawing/2014/main" id="{975C9F90-358B-4CBC-B94D-F5B9A61B5BD7}"/>
              </a:ext>
            </a:extLst>
          </p:cNvPr>
          <p:cNvSpPr/>
          <p:nvPr/>
        </p:nvSpPr>
        <p:spPr>
          <a:xfrm rot="19235323">
            <a:off x="6664937" y="2549210"/>
            <a:ext cx="948290" cy="882219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3.</a:t>
            </a:r>
          </a:p>
        </p:txBody>
      </p:sp>
      <p:sp>
        <p:nvSpPr>
          <p:cNvPr id="8" name="4.x">
            <a:extLst>
              <a:ext uri="{FF2B5EF4-FFF2-40B4-BE49-F238E27FC236}">
                <a16:creationId xmlns:a16="http://schemas.microsoft.com/office/drawing/2014/main" id="{4DA8B658-A8B4-4B0D-9227-73BA96DBBEDC}"/>
              </a:ext>
            </a:extLst>
          </p:cNvPr>
          <p:cNvSpPr/>
          <p:nvPr/>
        </p:nvSpPr>
        <p:spPr>
          <a:xfrm>
            <a:off x="7864833" y="1605453"/>
            <a:ext cx="944229" cy="944791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4.</a:t>
            </a:r>
          </a:p>
        </p:txBody>
      </p:sp>
      <p:sp>
        <p:nvSpPr>
          <p:cNvPr id="12" name="1.szöveg">
            <a:extLst>
              <a:ext uri="{FF2B5EF4-FFF2-40B4-BE49-F238E27FC236}">
                <a16:creationId xmlns:a16="http://schemas.microsoft.com/office/drawing/2014/main" id="{79A2177B-FEE3-4470-81F5-7481C878241D}"/>
              </a:ext>
            </a:extLst>
          </p:cNvPr>
          <p:cNvSpPr/>
          <p:nvPr/>
        </p:nvSpPr>
        <p:spPr>
          <a:xfrm>
            <a:off x="2951536" y="4588827"/>
            <a:ext cx="7757160" cy="1996440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útmutatást ad övéinek a Tízparancsolaton keresztül. Az előző órákon arról tanultunk, hogy egy-egy parancsolat nemcsak tiltások sorozata, hanem abban segít, hogy hogyan éljünk.</a:t>
            </a:r>
          </a:p>
        </p:txBody>
      </p:sp>
      <p:sp>
        <p:nvSpPr>
          <p:cNvPr id="11" name="2.szöveg">
            <a:extLst>
              <a:ext uri="{FF2B5EF4-FFF2-40B4-BE49-F238E27FC236}">
                <a16:creationId xmlns:a16="http://schemas.microsoft.com/office/drawing/2014/main" id="{C59A4FEF-0410-402E-B653-6E5B959E836E}"/>
              </a:ext>
            </a:extLst>
          </p:cNvPr>
          <p:cNvSpPr/>
          <p:nvPr/>
        </p:nvSpPr>
        <p:spPr>
          <a:xfrm>
            <a:off x="2951536" y="4590969"/>
            <a:ext cx="7757160" cy="1996440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Az Ószövetségben olvashatunk arról, hogy Isten útmutatást adott Izráel népének a prófétákon keresztül. Nem akarta, hogy az övéi azt higgyék, hogy megfeledkezett róluk.</a:t>
            </a:r>
          </a:p>
        </p:txBody>
      </p:sp>
      <p:sp>
        <p:nvSpPr>
          <p:cNvPr id="10" name="3. szöveg">
            <a:extLst>
              <a:ext uri="{FF2B5EF4-FFF2-40B4-BE49-F238E27FC236}">
                <a16:creationId xmlns:a16="http://schemas.microsoft.com/office/drawing/2014/main" id="{566F22B2-557E-4CDD-BF6B-0EC265B6D814}"/>
              </a:ext>
            </a:extLst>
          </p:cNvPr>
          <p:cNvSpPr/>
          <p:nvPr/>
        </p:nvSpPr>
        <p:spPr>
          <a:xfrm>
            <a:off x="2951536" y="4588827"/>
            <a:ext cx="7757160" cy="1996440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elküldte az Ő fiát, Jézust, hogy még inkább megértsük az Ő akaratát. Jézus földi élete példát ad számunkra arról, hogyan lehet Isten szerinti döntéseket hozni.</a:t>
            </a:r>
          </a:p>
        </p:txBody>
      </p:sp>
      <p:sp>
        <p:nvSpPr>
          <p:cNvPr id="5" name="4.szöveg">
            <a:extLst>
              <a:ext uri="{FF2B5EF4-FFF2-40B4-BE49-F238E27FC236}">
                <a16:creationId xmlns:a16="http://schemas.microsoft.com/office/drawing/2014/main" id="{882533CD-3679-465D-8AC5-16CEA4B600AC}"/>
              </a:ext>
            </a:extLst>
          </p:cNvPr>
          <p:cNvSpPr/>
          <p:nvPr/>
        </p:nvSpPr>
        <p:spPr>
          <a:xfrm>
            <a:off x="2951536" y="4586685"/>
            <a:ext cx="7757160" cy="1996440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az Ő Igéjén, a Biblián keresztül is utat mutat számunkra. A Biblia rendszeres olvasásával megismerhetjük, hogy kicsoda Ő és mit tett értünk.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9C8B3A8-D4F3-45DD-BD6C-321663744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903" y="0"/>
            <a:ext cx="1214097" cy="1200329"/>
          </a:xfrm>
          <a:prstGeom prst="rect">
            <a:avLst/>
          </a:prstGeom>
        </p:spPr>
      </p:pic>
      <p:sp>
        <p:nvSpPr>
          <p:cNvPr id="15" name="cím">
            <a:extLst>
              <a:ext uri="{FF2B5EF4-FFF2-40B4-BE49-F238E27FC236}">
                <a16:creationId xmlns:a16="http://schemas.microsoft.com/office/drawing/2014/main" id="{F9BFA16B-DC09-40D1-B230-DBB17B8FD0DE}"/>
              </a:ext>
            </a:extLst>
          </p:cNvPr>
          <p:cNvSpPr/>
          <p:nvPr/>
        </p:nvSpPr>
        <p:spPr>
          <a:xfrm>
            <a:off x="133503" y="87891"/>
            <a:ext cx="5941216" cy="2550244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Isten, a teremtés után nem hagyta magára a világot, hanem fenntartja azt. Ennek része az is, hogy vezeti a történelem alakulását.</a:t>
            </a:r>
          </a:p>
        </p:txBody>
      </p:sp>
      <p:sp>
        <p:nvSpPr>
          <p:cNvPr id="13" name="cím">
            <a:extLst>
              <a:ext uri="{FF2B5EF4-FFF2-40B4-BE49-F238E27FC236}">
                <a16:creationId xmlns:a16="http://schemas.microsoft.com/office/drawing/2014/main" id="{AE119256-9819-4639-BF19-606316C75063}"/>
              </a:ext>
            </a:extLst>
          </p:cNvPr>
          <p:cNvSpPr/>
          <p:nvPr/>
        </p:nvSpPr>
        <p:spPr>
          <a:xfrm>
            <a:off x="133503" y="103361"/>
            <a:ext cx="5941216" cy="2550244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Ő vezeti az emberek életét, így a </a:t>
            </a:r>
            <a:r>
              <a:rPr lang="hu-HU" sz="2400" dirty="0" err="1">
                <a:solidFill>
                  <a:schemeClr val="tx1"/>
                </a:solidFill>
              </a:rPr>
              <a:t>Tiédet</a:t>
            </a:r>
            <a:r>
              <a:rPr lang="hu-HU" sz="2400" dirty="0">
                <a:solidFill>
                  <a:schemeClr val="tx1"/>
                </a:solidFill>
              </a:rPr>
              <a:t> is.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Ha döntés előtt állsz, Isten is segíthet a számodra.</a:t>
            </a:r>
          </a:p>
        </p:txBody>
      </p:sp>
      <p:sp>
        <p:nvSpPr>
          <p:cNvPr id="4" name="cím">
            <a:extLst>
              <a:ext uri="{FF2B5EF4-FFF2-40B4-BE49-F238E27FC236}">
                <a16:creationId xmlns:a16="http://schemas.microsoft.com/office/drawing/2014/main" id="{3CFF1256-5C2B-4360-9E0E-360362187F06}"/>
              </a:ext>
            </a:extLst>
          </p:cNvPr>
          <p:cNvSpPr/>
          <p:nvPr/>
        </p:nvSpPr>
        <p:spPr>
          <a:xfrm>
            <a:off x="133503" y="101219"/>
            <a:ext cx="5941216" cy="2550244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Hogyan vezet Isten?</a:t>
            </a:r>
          </a:p>
          <a:p>
            <a:pPr algn="ctr"/>
            <a:r>
              <a:rPr lang="hu-HU" sz="2800" dirty="0">
                <a:solidFill>
                  <a:schemeClr val="tx1"/>
                </a:solidFill>
              </a:rPr>
              <a:t>Kattints a piros x jelekre, hogy megtudd!</a:t>
            </a:r>
          </a:p>
        </p:txBody>
      </p:sp>
    </p:spTree>
    <p:extLst>
      <p:ext uri="{BB962C8B-B14F-4D97-AF65-F5344CB8AC3E}">
        <p14:creationId xmlns:p14="http://schemas.microsoft.com/office/powerpoint/2010/main" val="31595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5" grpId="0" animBg="1"/>
      <p:bldP spid="15" grpId="0" animBg="1"/>
      <p:bldP spid="1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2D6C468E-EED8-49B5-8B26-72446D9FB539}"/>
              </a:ext>
            </a:extLst>
          </p:cNvPr>
          <p:cNvSpPr/>
          <p:nvPr/>
        </p:nvSpPr>
        <p:spPr>
          <a:xfrm>
            <a:off x="563217" y="781878"/>
            <a:ext cx="7673008" cy="8613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Jézus Isten Fia, Aki értünk, emberekért jött le a Földre.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50BE3E99-7306-41ED-BB0A-B2296E51CAFF}"/>
              </a:ext>
            </a:extLst>
          </p:cNvPr>
          <p:cNvSpPr/>
          <p:nvPr/>
        </p:nvSpPr>
        <p:spPr>
          <a:xfrm>
            <a:off x="2796209" y="2312504"/>
            <a:ext cx="7673008" cy="1318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Egész földi élete olyan, mint egy iránytű, ami utat mutat: számunkra is megmutatja, hogyan kell Isten akaratát követni.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220E051C-1767-425B-9F08-C920FAAA4767}"/>
              </a:ext>
            </a:extLst>
          </p:cNvPr>
          <p:cNvSpPr/>
          <p:nvPr/>
        </p:nvSpPr>
        <p:spPr>
          <a:xfrm>
            <a:off x="3929271" y="4300331"/>
            <a:ext cx="7673008" cy="131859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Isten azt ígéri, hogy megáldja mindazokat, akik az Ő útmutatását követik.</a:t>
            </a:r>
          </a:p>
        </p:txBody>
      </p:sp>
      <p:pic>
        <p:nvPicPr>
          <p:cNvPr id="6" name="Ábra 5" descr="Iránytű egyszínű kitöltéssel">
            <a:extLst>
              <a:ext uri="{FF2B5EF4-FFF2-40B4-BE49-F238E27FC236}">
                <a16:creationId xmlns:a16="http://schemas.microsoft.com/office/drawing/2014/main" id="{54FC2486-C22F-4205-99DA-210EE1049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0817" y="4161183"/>
            <a:ext cx="1914939" cy="19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9A36F9B-9E12-4D5F-9A76-7A5F7311861E}"/>
              </a:ext>
            </a:extLst>
          </p:cNvPr>
          <p:cNvSpPr txBox="1"/>
          <p:nvPr/>
        </p:nvSpPr>
        <p:spPr>
          <a:xfrm>
            <a:off x="1119440" y="718106"/>
            <a:ext cx="5211075" cy="1710095"/>
          </a:xfrm>
          <a:prstGeom prst="round2Same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500" dirty="0"/>
              <a:t>A következőkben elolvasunk egy bibliai történetet, ami Jézusról és néhány kiválasztott tanítványáról szól.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A8412B3-F7B2-49ED-AFB0-3ECABDA68173}"/>
              </a:ext>
            </a:extLst>
          </p:cNvPr>
          <p:cNvSpPr txBox="1"/>
          <p:nvPr/>
        </p:nvSpPr>
        <p:spPr>
          <a:xfrm flipH="1">
            <a:off x="4923183" y="3019665"/>
            <a:ext cx="5211075" cy="861774"/>
          </a:xfrm>
          <a:prstGeom prst="round1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500" dirty="0"/>
              <a:t>Ez a történet arra hívja Isten gyermekeit, hogy kövessék Jézust.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4794673-4454-4FBF-B918-B884C9299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" t="887" r="2783" b="-887"/>
          <a:stretch/>
        </p:blipFill>
        <p:spPr>
          <a:xfrm>
            <a:off x="136225" y="5334678"/>
            <a:ext cx="1368000" cy="1368000"/>
          </a:xfrm>
          <a:prstGeom prst="rect">
            <a:avLst/>
          </a:prstGeom>
        </p:spPr>
      </p:pic>
      <p:sp>
        <p:nvSpPr>
          <p:cNvPr id="2" name="Ellipszis 1">
            <a:hlinkClick r:id="rId3"/>
            <a:extLst>
              <a:ext uri="{FF2B5EF4-FFF2-40B4-BE49-F238E27FC236}">
                <a16:creationId xmlns:a16="http://schemas.microsoft.com/office/drawing/2014/main" id="{47EAF17B-8E19-44B9-BC8F-594743560E64}"/>
              </a:ext>
            </a:extLst>
          </p:cNvPr>
          <p:cNvSpPr/>
          <p:nvPr/>
        </p:nvSpPr>
        <p:spPr>
          <a:xfrm>
            <a:off x="5718314" y="4674463"/>
            <a:ext cx="2345634" cy="113238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 tankönyvből olvasom el.</a:t>
            </a:r>
          </a:p>
        </p:txBody>
      </p:sp>
      <p:sp>
        <p:nvSpPr>
          <p:cNvPr id="11" name="Ellipszis 10">
            <a:hlinkClick r:id="rId4"/>
            <a:extLst>
              <a:ext uri="{FF2B5EF4-FFF2-40B4-BE49-F238E27FC236}">
                <a16:creationId xmlns:a16="http://schemas.microsoft.com/office/drawing/2014/main" id="{7635EBF1-5669-4DCA-A428-B52FDB2F3273}"/>
              </a:ext>
            </a:extLst>
          </p:cNvPr>
          <p:cNvSpPr/>
          <p:nvPr/>
        </p:nvSpPr>
        <p:spPr>
          <a:xfrm>
            <a:off x="8583386" y="4795736"/>
            <a:ext cx="2345634" cy="132296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>
              <a:hlinkClick r:id="rId5"/>
            </a:endParaRPr>
          </a:p>
          <a:p>
            <a:pPr algn="ctr"/>
            <a:r>
              <a:rPr lang="hu-HU" dirty="0" smtClean="0">
                <a:hlinkClick r:id="rId5"/>
              </a:rPr>
              <a:t>A Bibliából olvasom el</a:t>
            </a:r>
            <a:r>
              <a:rPr lang="hu-HU" dirty="0" smtClean="0"/>
              <a:t>.</a:t>
            </a:r>
            <a:endParaRPr lang="hu-HU" dirty="0"/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545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ective, Keresés, Férfi, Nagyító, Vizsgálat, Kutató">
            <a:extLst>
              <a:ext uri="{FF2B5EF4-FFF2-40B4-BE49-F238E27FC236}">
                <a16:creationId xmlns:a16="http://schemas.microsoft.com/office/drawing/2014/main" id="{087578AB-6326-4E21-AEE5-5C5A44437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369" y="185531"/>
            <a:ext cx="2204720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481E222-F318-4B25-875F-5536B487ABC2}"/>
              </a:ext>
            </a:extLst>
          </p:cNvPr>
          <p:cNvSpPr txBox="1"/>
          <p:nvPr/>
        </p:nvSpPr>
        <p:spPr>
          <a:xfrm>
            <a:off x="2669944" y="1081113"/>
            <a:ext cx="6368038" cy="3726716"/>
          </a:xfrm>
          <a:prstGeom prst="round2Same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 algn="ctr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500" dirty="0"/>
              <a:t>Vajon, ha Péter naplót írt volna, mit írt volna le ezután az esemény után?</a:t>
            </a:r>
          </a:p>
          <a:p>
            <a:pPr algn="ctr">
              <a:buSzPct val="150000"/>
            </a:pPr>
            <a:endParaRPr lang="hu-HU" sz="2500" dirty="0"/>
          </a:p>
          <a:p>
            <a:pPr marL="342900" indent="-342900" algn="ctr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500" dirty="0"/>
              <a:t>Szerinted mit tartott volna legfontosabbnak kiemelni?</a:t>
            </a:r>
          </a:p>
          <a:p>
            <a:pPr algn="ctr">
              <a:buSzPct val="150000"/>
            </a:pPr>
            <a:endParaRPr lang="hu-HU" sz="2500" dirty="0"/>
          </a:p>
          <a:p>
            <a:pPr marL="342900" indent="-342900" algn="ctr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hu-HU" sz="2500" dirty="0"/>
              <a:t>Mit gondolhattak ezek után Jézusról?</a:t>
            </a:r>
          </a:p>
          <a:p>
            <a:pPr algn="ctr"/>
            <a:endParaRPr lang="hu-HU" sz="2500" dirty="0"/>
          </a:p>
          <a:p>
            <a:pPr algn="ctr"/>
            <a:r>
              <a:rPr lang="hu-HU" sz="2500" dirty="0"/>
              <a:t>Írd le a füzetedbe!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E561ABD0-E8E9-49E1-A722-506797FB5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10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561F840-D4A6-4F36-80A1-926E5DA15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594835"/>
              </p:ext>
            </p:extLst>
          </p:nvPr>
        </p:nvGraphicFramePr>
        <p:xfrm>
          <a:off x="1418781" y="1886721"/>
          <a:ext cx="8981318" cy="308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B30CCBD3-23C9-4157-943D-DA31A964ACF5}"/>
              </a:ext>
            </a:extLst>
          </p:cNvPr>
          <p:cNvSpPr txBox="1"/>
          <p:nvPr/>
        </p:nvSpPr>
        <p:spPr>
          <a:xfrm>
            <a:off x="2438399" y="276671"/>
            <a:ext cx="6942083" cy="6469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Aranymondás</a:t>
            </a:r>
          </a:p>
        </p:txBody>
      </p:sp>
      <p:sp>
        <p:nvSpPr>
          <p:cNvPr id="8" name="Téglalap: lekerekített 4">
            <a:extLst>
              <a:ext uri="{FF2B5EF4-FFF2-40B4-BE49-F238E27FC236}">
                <a16:creationId xmlns:a16="http://schemas.microsoft.com/office/drawing/2014/main" id="{F04138D1-D8A8-4630-910E-7CC77519DE8F}"/>
              </a:ext>
            </a:extLst>
          </p:cNvPr>
          <p:cNvSpPr txBox="1"/>
          <p:nvPr/>
        </p:nvSpPr>
        <p:spPr>
          <a:xfrm>
            <a:off x="1474012" y="4154115"/>
            <a:ext cx="8870855" cy="163432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3600" i="0" kern="1200" dirty="0">
                <a:solidFill>
                  <a:schemeClr val="tx1"/>
                </a:solidFill>
              </a:rPr>
              <a:t>Olvasd el az aranymondást és találj ki hozzá valamilyen mutogatást,</a:t>
            </a:r>
            <a:br>
              <a:rPr lang="hu-HU" sz="3600" i="0" kern="1200" dirty="0">
                <a:solidFill>
                  <a:schemeClr val="tx1"/>
                </a:solidFill>
              </a:rPr>
            </a:br>
            <a:r>
              <a:rPr lang="hu-HU" sz="3600" i="0" kern="1200" dirty="0">
                <a:solidFill>
                  <a:schemeClr val="tx1"/>
                </a:solidFill>
              </a:rPr>
              <a:t>amiről könnyen meg tudod jegyezni!</a:t>
            </a:r>
            <a:endParaRPr lang="hu-HU" sz="3600" kern="1200" dirty="0">
              <a:solidFill>
                <a:schemeClr val="tx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B06922F-9FF2-4C2A-A4A1-CA3CEC25F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43" y="4287279"/>
            <a:ext cx="137103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6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8" grpId="0" animBg="1"/>
    </p:bldLst>
  </p:timing>
</p:sld>
</file>

<file path=ppt/theme/theme1.xml><?xml version="1.0" encoding="utf-8"?>
<a:theme xmlns:a="http://schemas.openxmlformats.org/drawingml/2006/main" name="Galéria">
  <a:themeElements>
    <a:clrScheme name="Sárg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539</TotalTime>
  <Words>881</Words>
  <Application>Microsoft Office PowerPoint</Application>
  <PresentationFormat>Szélesvásznú</PresentationFormat>
  <Paragraphs>107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Galéria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Viola Pálfalvi</dc:creator>
  <cp:lastModifiedBy>Csőri-Czinkos Gergő</cp:lastModifiedBy>
  <cp:revision>64</cp:revision>
  <dcterms:created xsi:type="dcterms:W3CDTF">2020-12-10T16:51:33Z</dcterms:created>
  <dcterms:modified xsi:type="dcterms:W3CDTF">2022-04-02T09:10:10Z</dcterms:modified>
</cp:coreProperties>
</file>